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7562850" cx="10693400"/>
  <p:notesSz cx="10693400" cy="7562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82" roundtripDataSignature="AMtx7mj8/v6qBiPDVheyN/1JwcSCJsl2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F65216-2227-4B7F-8291-C36C195DFC68}">
  <a:tblStyle styleId="{B4F65216-2227-4B7F-8291-C36C195DFC6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customschemas.google.com/relationships/presentationmetadata" Target="metadata"/><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t>‹#›</a:t>
            </a:fld>
            <a:endParaRPr b="0" i="0" sz="11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0" name="Google Shape;50;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0" name="Google Shape;170;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3" name="Google Shape;183;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7" name="Google Shape;197;p1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3" name="Google Shape;243;p1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54" name="Google Shape;254;p1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64" name="Google Shape;264;p1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4" name="Google Shape;284;p1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8" name="Google Shape;298;p1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1" name="Google Shape;311;p1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1" name="Google Shape;321;p1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8" name="Google Shape;58;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34" name="Google Shape;334;p2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1" name="Google Shape;341;p2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0" name="Google Shape;350;p2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1" name="Google Shape;361;p2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2" name="Google Shape;372;p2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81" name="Google Shape;381;p2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97" name="Google Shape;397;p2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08" name="Google Shape;408;p2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27" name="Google Shape;427;p2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45" name="Google Shape;445;p2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2" name="Google Shape;72;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66" name="Google Shape;466;p3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79" name="Google Shape;479;p3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91" name="Google Shape;491;p3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02" name="Google Shape;502;p3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13" name="Google Shape;513;p3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25" name="Google Shape;525;p3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44" name="Google Shape;544;p3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52" name="Google Shape;552;p3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66" name="Google Shape;566;p3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81" name="Google Shape;581;p3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2" name="Google Shape;82;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98" name="Google Shape;598;p4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16" name="Google Shape;616;p4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35" name="Google Shape;635;p4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56" name="Google Shape;656;p4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74" name="Google Shape;674;p4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4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690" name="Google Shape;690;p4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4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09" name="Google Shape;709;p4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4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17" name="Google Shape;717;p4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4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26" name="Google Shape;726;p4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34" name="Google Shape;734;p4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4" name="Google Shape;94;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5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42" name="Google Shape;742;p5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5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67" name="Google Shape;767;p5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78" name="Google Shape;778;p5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86" name="Google Shape;786;p5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96" name="Google Shape;796;p5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04" name="Google Shape;804;p5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5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18" name="Google Shape;818;p5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5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33" name="Google Shape;833;p5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5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48" name="Google Shape;848;p5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5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64" name="Google Shape;864;p5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1" name="Google Shape;111;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6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84" name="Google Shape;884;p6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6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91" name="Google Shape;891;p6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6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11" name="Google Shape;911;p6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6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20" name="Google Shape;920;p6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6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28" name="Google Shape;928;p6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6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42" name="Google Shape;942;p6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6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50" name="Google Shape;950;p6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6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67" name="Google Shape;967;p6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6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76" name="Google Shape;976;p6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6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87" name="Google Shape;987;p6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0" name="Google Shape;130;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7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98" name="Google Shape;998;p7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7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41" name="Google Shape;1041;p7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7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50" name="Google Shape;1050;p7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7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62" name="Google Shape;1062;p7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7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72" name="Google Shape;1072;p7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7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80" name="Google Shape;1080;p7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4" name="Google Shape;154;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8" name="Shape 18"/>
        <p:cNvGrpSpPr/>
        <p:nvPr/>
      </p:nvGrpSpPr>
      <p:grpSpPr>
        <a:xfrm>
          <a:off x="0" y="0"/>
          <a:ext cx="0" cy="0"/>
          <a:chOff x="0" y="0"/>
          <a:chExt cx="0" cy="0"/>
        </a:xfrm>
      </p:grpSpPr>
      <p:sp>
        <p:nvSpPr>
          <p:cNvPr id="19" name="Google Shape;19;p77"/>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7"/>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7"/>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algn="l">
              <a:lnSpc>
                <a:spcPct val="104090"/>
              </a:lnSpc>
              <a:spcBef>
                <a:spcPts val="0"/>
              </a:spcBef>
              <a:buNone/>
              <a:defRPr b="0" i="0" sz="1100">
                <a:solidFill>
                  <a:srgbClr val="0070C0"/>
                </a:solidFill>
                <a:latin typeface="Arial"/>
                <a:ea typeface="Arial"/>
                <a:cs typeface="Arial"/>
                <a:sym typeface="Arial"/>
              </a:defRPr>
            </a:lvl1pPr>
            <a:lvl2pPr indent="0" lvl="1" marL="12700" marR="0" algn="l">
              <a:lnSpc>
                <a:spcPct val="104090"/>
              </a:lnSpc>
              <a:spcBef>
                <a:spcPts val="0"/>
              </a:spcBef>
              <a:buNone/>
              <a:defRPr b="0" i="0" sz="1100">
                <a:solidFill>
                  <a:srgbClr val="0070C0"/>
                </a:solidFill>
                <a:latin typeface="Arial"/>
                <a:ea typeface="Arial"/>
                <a:cs typeface="Arial"/>
                <a:sym typeface="Arial"/>
              </a:defRPr>
            </a:lvl2pPr>
            <a:lvl3pPr indent="0" lvl="2" marL="12700" marR="0" algn="l">
              <a:lnSpc>
                <a:spcPct val="104090"/>
              </a:lnSpc>
              <a:spcBef>
                <a:spcPts val="0"/>
              </a:spcBef>
              <a:buNone/>
              <a:defRPr b="0" i="0" sz="1100">
                <a:solidFill>
                  <a:srgbClr val="0070C0"/>
                </a:solidFill>
                <a:latin typeface="Arial"/>
                <a:ea typeface="Arial"/>
                <a:cs typeface="Arial"/>
                <a:sym typeface="Arial"/>
              </a:defRPr>
            </a:lvl3pPr>
            <a:lvl4pPr indent="0" lvl="3" marL="12700" marR="0" algn="l">
              <a:lnSpc>
                <a:spcPct val="104090"/>
              </a:lnSpc>
              <a:spcBef>
                <a:spcPts val="0"/>
              </a:spcBef>
              <a:buNone/>
              <a:defRPr b="0" i="0" sz="1100">
                <a:solidFill>
                  <a:srgbClr val="0070C0"/>
                </a:solidFill>
                <a:latin typeface="Arial"/>
                <a:ea typeface="Arial"/>
                <a:cs typeface="Arial"/>
                <a:sym typeface="Arial"/>
              </a:defRPr>
            </a:lvl4pPr>
            <a:lvl5pPr indent="0" lvl="4" marL="12700" marR="0" algn="l">
              <a:lnSpc>
                <a:spcPct val="104090"/>
              </a:lnSpc>
              <a:spcBef>
                <a:spcPts val="0"/>
              </a:spcBef>
              <a:buNone/>
              <a:defRPr b="0" i="0" sz="1100">
                <a:solidFill>
                  <a:srgbClr val="0070C0"/>
                </a:solidFill>
                <a:latin typeface="Arial"/>
                <a:ea typeface="Arial"/>
                <a:cs typeface="Arial"/>
                <a:sym typeface="Arial"/>
              </a:defRPr>
            </a:lvl5pPr>
            <a:lvl6pPr indent="0" lvl="5" marL="12700" marR="0" algn="l">
              <a:lnSpc>
                <a:spcPct val="104090"/>
              </a:lnSpc>
              <a:spcBef>
                <a:spcPts val="0"/>
              </a:spcBef>
              <a:buNone/>
              <a:defRPr b="0" i="0" sz="1100">
                <a:solidFill>
                  <a:srgbClr val="0070C0"/>
                </a:solidFill>
                <a:latin typeface="Arial"/>
                <a:ea typeface="Arial"/>
                <a:cs typeface="Arial"/>
                <a:sym typeface="Arial"/>
              </a:defRPr>
            </a:lvl6pPr>
            <a:lvl7pPr indent="0" lvl="6" marL="12700" marR="0" algn="l">
              <a:lnSpc>
                <a:spcPct val="104090"/>
              </a:lnSpc>
              <a:spcBef>
                <a:spcPts val="0"/>
              </a:spcBef>
              <a:buNone/>
              <a:defRPr b="0" i="0" sz="1100">
                <a:solidFill>
                  <a:srgbClr val="0070C0"/>
                </a:solidFill>
                <a:latin typeface="Arial"/>
                <a:ea typeface="Arial"/>
                <a:cs typeface="Arial"/>
                <a:sym typeface="Arial"/>
              </a:defRPr>
            </a:lvl7pPr>
            <a:lvl8pPr indent="0" lvl="7" marL="12700" marR="0" algn="l">
              <a:lnSpc>
                <a:spcPct val="104090"/>
              </a:lnSpc>
              <a:spcBef>
                <a:spcPts val="0"/>
              </a:spcBef>
              <a:buNone/>
              <a:defRPr b="0" i="0" sz="1100">
                <a:solidFill>
                  <a:srgbClr val="0070C0"/>
                </a:solidFill>
                <a:latin typeface="Arial"/>
                <a:ea typeface="Arial"/>
                <a:cs typeface="Arial"/>
                <a:sym typeface="Arial"/>
              </a:defRPr>
            </a:lvl8pPr>
            <a:lvl9pPr indent="0" lvl="8" marL="12700" marR="0" algn="l">
              <a:lnSpc>
                <a:spcPct val="104090"/>
              </a:lnSpc>
              <a:spcBef>
                <a:spcPts val="0"/>
              </a:spcBef>
              <a:buNone/>
              <a:defRPr b="0" i="0" sz="1100">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78"/>
          <p:cNvSpPr txBox="1"/>
          <p:nvPr>
            <p:ph type="title"/>
          </p:nvPr>
        </p:nvSpPr>
        <p:spPr>
          <a:xfrm>
            <a:off x="7333615" y="1075435"/>
            <a:ext cx="235584" cy="8483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400">
                <a:solidFill>
                  <a:srgbClr val="0070C0"/>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78"/>
          <p:cNvSpPr txBox="1"/>
          <p:nvPr>
            <p:ph idx="1" type="body"/>
          </p:nvPr>
        </p:nvSpPr>
        <p:spPr>
          <a:xfrm>
            <a:off x="1197495" y="2187448"/>
            <a:ext cx="8194675" cy="21367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78"/>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8"/>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8"/>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algn="l">
              <a:lnSpc>
                <a:spcPct val="104090"/>
              </a:lnSpc>
              <a:spcBef>
                <a:spcPts val="0"/>
              </a:spcBef>
              <a:buNone/>
              <a:defRPr b="0" i="0" sz="1100">
                <a:solidFill>
                  <a:srgbClr val="0070C0"/>
                </a:solidFill>
                <a:latin typeface="Arial"/>
                <a:ea typeface="Arial"/>
                <a:cs typeface="Arial"/>
                <a:sym typeface="Arial"/>
              </a:defRPr>
            </a:lvl1pPr>
            <a:lvl2pPr indent="0" lvl="1" marL="12700" marR="0" algn="l">
              <a:lnSpc>
                <a:spcPct val="104090"/>
              </a:lnSpc>
              <a:spcBef>
                <a:spcPts val="0"/>
              </a:spcBef>
              <a:buNone/>
              <a:defRPr b="0" i="0" sz="1100">
                <a:solidFill>
                  <a:srgbClr val="0070C0"/>
                </a:solidFill>
                <a:latin typeface="Arial"/>
                <a:ea typeface="Arial"/>
                <a:cs typeface="Arial"/>
                <a:sym typeface="Arial"/>
              </a:defRPr>
            </a:lvl2pPr>
            <a:lvl3pPr indent="0" lvl="2" marL="12700" marR="0" algn="l">
              <a:lnSpc>
                <a:spcPct val="104090"/>
              </a:lnSpc>
              <a:spcBef>
                <a:spcPts val="0"/>
              </a:spcBef>
              <a:buNone/>
              <a:defRPr b="0" i="0" sz="1100">
                <a:solidFill>
                  <a:srgbClr val="0070C0"/>
                </a:solidFill>
                <a:latin typeface="Arial"/>
                <a:ea typeface="Arial"/>
                <a:cs typeface="Arial"/>
                <a:sym typeface="Arial"/>
              </a:defRPr>
            </a:lvl3pPr>
            <a:lvl4pPr indent="0" lvl="3" marL="12700" marR="0" algn="l">
              <a:lnSpc>
                <a:spcPct val="104090"/>
              </a:lnSpc>
              <a:spcBef>
                <a:spcPts val="0"/>
              </a:spcBef>
              <a:buNone/>
              <a:defRPr b="0" i="0" sz="1100">
                <a:solidFill>
                  <a:srgbClr val="0070C0"/>
                </a:solidFill>
                <a:latin typeface="Arial"/>
                <a:ea typeface="Arial"/>
                <a:cs typeface="Arial"/>
                <a:sym typeface="Arial"/>
              </a:defRPr>
            </a:lvl4pPr>
            <a:lvl5pPr indent="0" lvl="4" marL="12700" marR="0" algn="l">
              <a:lnSpc>
                <a:spcPct val="104090"/>
              </a:lnSpc>
              <a:spcBef>
                <a:spcPts val="0"/>
              </a:spcBef>
              <a:buNone/>
              <a:defRPr b="0" i="0" sz="1100">
                <a:solidFill>
                  <a:srgbClr val="0070C0"/>
                </a:solidFill>
                <a:latin typeface="Arial"/>
                <a:ea typeface="Arial"/>
                <a:cs typeface="Arial"/>
                <a:sym typeface="Arial"/>
              </a:defRPr>
            </a:lvl5pPr>
            <a:lvl6pPr indent="0" lvl="5" marL="12700" marR="0" algn="l">
              <a:lnSpc>
                <a:spcPct val="104090"/>
              </a:lnSpc>
              <a:spcBef>
                <a:spcPts val="0"/>
              </a:spcBef>
              <a:buNone/>
              <a:defRPr b="0" i="0" sz="1100">
                <a:solidFill>
                  <a:srgbClr val="0070C0"/>
                </a:solidFill>
                <a:latin typeface="Arial"/>
                <a:ea typeface="Arial"/>
                <a:cs typeface="Arial"/>
                <a:sym typeface="Arial"/>
              </a:defRPr>
            </a:lvl6pPr>
            <a:lvl7pPr indent="0" lvl="6" marL="12700" marR="0" algn="l">
              <a:lnSpc>
                <a:spcPct val="104090"/>
              </a:lnSpc>
              <a:spcBef>
                <a:spcPts val="0"/>
              </a:spcBef>
              <a:buNone/>
              <a:defRPr b="0" i="0" sz="1100">
                <a:solidFill>
                  <a:srgbClr val="0070C0"/>
                </a:solidFill>
                <a:latin typeface="Arial"/>
                <a:ea typeface="Arial"/>
                <a:cs typeface="Arial"/>
                <a:sym typeface="Arial"/>
              </a:defRPr>
            </a:lvl7pPr>
            <a:lvl8pPr indent="0" lvl="7" marL="12700" marR="0" algn="l">
              <a:lnSpc>
                <a:spcPct val="104090"/>
              </a:lnSpc>
              <a:spcBef>
                <a:spcPts val="0"/>
              </a:spcBef>
              <a:buNone/>
              <a:defRPr b="0" i="0" sz="1100">
                <a:solidFill>
                  <a:srgbClr val="0070C0"/>
                </a:solidFill>
                <a:latin typeface="Arial"/>
                <a:ea typeface="Arial"/>
                <a:cs typeface="Arial"/>
                <a:sym typeface="Arial"/>
              </a:defRPr>
            </a:lvl8pPr>
            <a:lvl9pPr indent="0" lvl="8" marL="12700" marR="0" algn="l">
              <a:lnSpc>
                <a:spcPct val="104090"/>
              </a:lnSpc>
              <a:spcBef>
                <a:spcPts val="0"/>
              </a:spcBef>
              <a:buNone/>
              <a:defRPr b="0" i="0" sz="1100">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79"/>
          <p:cNvSpPr txBox="1"/>
          <p:nvPr>
            <p:ph type="title"/>
          </p:nvPr>
        </p:nvSpPr>
        <p:spPr>
          <a:xfrm>
            <a:off x="7333615" y="1075435"/>
            <a:ext cx="235584" cy="8483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400">
                <a:solidFill>
                  <a:srgbClr val="0070C0"/>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79"/>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79"/>
          <p:cNvSpPr txBox="1"/>
          <p:nvPr>
            <p:ph idx="2" type="body"/>
          </p:nvPr>
        </p:nvSpPr>
        <p:spPr>
          <a:xfrm>
            <a:off x="5369940" y="1420621"/>
            <a:ext cx="4215765" cy="50577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800">
                <a:solidFill>
                  <a:schemeClr val="dk1"/>
                </a:solidFill>
                <a:latin typeface="Trebuchet MS"/>
                <a:ea typeface="Trebuchet MS"/>
                <a:cs typeface="Trebuchet MS"/>
                <a:sym typeface="Trebuchet M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79"/>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9"/>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9"/>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algn="l">
              <a:lnSpc>
                <a:spcPct val="104090"/>
              </a:lnSpc>
              <a:spcBef>
                <a:spcPts val="0"/>
              </a:spcBef>
              <a:buNone/>
              <a:defRPr b="0" i="0" sz="1100">
                <a:solidFill>
                  <a:srgbClr val="0070C0"/>
                </a:solidFill>
                <a:latin typeface="Arial"/>
                <a:ea typeface="Arial"/>
                <a:cs typeface="Arial"/>
                <a:sym typeface="Arial"/>
              </a:defRPr>
            </a:lvl1pPr>
            <a:lvl2pPr indent="0" lvl="1" marL="12700" marR="0" algn="l">
              <a:lnSpc>
                <a:spcPct val="104090"/>
              </a:lnSpc>
              <a:spcBef>
                <a:spcPts val="0"/>
              </a:spcBef>
              <a:buNone/>
              <a:defRPr b="0" i="0" sz="1100">
                <a:solidFill>
                  <a:srgbClr val="0070C0"/>
                </a:solidFill>
                <a:latin typeface="Arial"/>
                <a:ea typeface="Arial"/>
                <a:cs typeface="Arial"/>
                <a:sym typeface="Arial"/>
              </a:defRPr>
            </a:lvl2pPr>
            <a:lvl3pPr indent="0" lvl="2" marL="12700" marR="0" algn="l">
              <a:lnSpc>
                <a:spcPct val="104090"/>
              </a:lnSpc>
              <a:spcBef>
                <a:spcPts val="0"/>
              </a:spcBef>
              <a:buNone/>
              <a:defRPr b="0" i="0" sz="1100">
                <a:solidFill>
                  <a:srgbClr val="0070C0"/>
                </a:solidFill>
                <a:latin typeface="Arial"/>
                <a:ea typeface="Arial"/>
                <a:cs typeface="Arial"/>
                <a:sym typeface="Arial"/>
              </a:defRPr>
            </a:lvl3pPr>
            <a:lvl4pPr indent="0" lvl="3" marL="12700" marR="0" algn="l">
              <a:lnSpc>
                <a:spcPct val="104090"/>
              </a:lnSpc>
              <a:spcBef>
                <a:spcPts val="0"/>
              </a:spcBef>
              <a:buNone/>
              <a:defRPr b="0" i="0" sz="1100">
                <a:solidFill>
                  <a:srgbClr val="0070C0"/>
                </a:solidFill>
                <a:latin typeface="Arial"/>
                <a:ea typeface="Arial"/>
                <a:cs typeface="Arial"/>
                <a:sym typeface="Arial"/>
              </a:defRPr>
            </a:lvl4pPr>
            <a:lvl5pPr indent="0" lvl="4" marL="12700" marR="0" algn="l">
              <a:lnSpc>
                <a:spcPct val="104090"/>
              </a:lnSpc>
              <a:spcBef>
                <a:spcPts val="0"/>
              </a:spcBef>
              <a:buNone/>
              <a:defRPr b="0" i="0" sz="1100">
                <a:solidFill>
                  <a:srgbClr val="0070C0"/>
                </a:solidFill>
                <a:latin typeface="Arial"/>
                <a:ea typeface="Arial"/>
                <a:cs typeface="Arial"/>
                <a:sym typeface="Arial"/>
              </a:defRPr>
            </a:lvl5pPr>
            <a:lvl6pPr indent="0" lvl="5" marL="12700" marR="0" algn="l">
              <a:lnSpc>
                <a:spcPct val="104090"/>
              </a:lnSpc>
              <a:spcBef>
                <a:spcPts val="0"/>
              </a:spcBef>
              <a:buNone/>
              <a:defRPr b="0" i="0" sz="1100">
                <a:solidFill>
                  <a:srgbClr val="0070C0"/>
                </a:solidFill>
                <a:latin typeface="Arial"/>
                <a:ea typeface="Arial"/>
                <a:cs typeface="Arial"/>
                <a:sym typeface="Arial"/>
              </a:defRPr>
            </a:lvl6pPr>
            <a:lvl7pPr indent="0" lvl="6" marL="12700" marR="0" algn="l">
              <a:lnSpc>
                <a:spcPct val="104090"/>
              </a:lnSpc>
              <a:spcBef>
                <a:spcPts val="0"/>
              </a:spcBef>
              <a:buNone/>
              <a:defRPr b="0" i="0" sz="1100">
                <a:solidFill>
                  <a:srgbClr val="0070C0"/>
                </a:solidFill>
                <a:latin typeface="Arial"/>
                <a:ea typeface="Arial"/>
                <a:cs typeface="Arial"/>
                <a:sym typeface="Arial"/>
              </a:defRPr>
            </a:lvl7pPr>
            <a:lvl8pPr indent="0" lvl="7" marL="12700" marR="0" algn="l">
              <a:lnSpc>
                <a:spcPct val="104090"/>
              </a:lnSpc>
              <a:spcBef>
                <a:spcPts val="0"/>
              </a:spcBef>
              <a:buNone/>
              <a:defRPr b="0" i="0" sz="1100">
                <a:solidFill>
                  <a:srgbClr val="0070C0"/>
                </a:solidFill>
                <a:latin typeface="Arial"/>
                <a:ea typeface="Arial"/>
                <a:cs typeface="Arial"/>
                <a:sym typeface="Arial"/>
              </a:defRPr>
            </a:lvl8pPr>
            <a:lvl9pPr indent="0" lvl="8" marL="12700" marR="0" algn="l">
              <a:lnSpc>
                <a:spcPct val="104090"/>
              </a:lnSpc>
              <a:spcBef>
                <a:spcPts val="0"/>
              </a:spcBef>
              <a:buNone/>
              <a:defRPr b="0" i="0" sz="1100">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80"/>
          <p:cNvSpPr txBox="1"/>
          <p:nvPr>
            <p:ph type="title"/>
          </p:nvPr>
        </p:nvSpPr>
        <p:spPr>
          <a:xfrm>
            <a:off x="7333615" y="1075435"/>
            <a:ext cx="235584" cy="8483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400">
                <a:solidFill>
                  <a:srgbClr val="0070C0"/>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80"/>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0"/>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0"/>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algn="l">
              <a:lnSpc>
                <a:spcPct val="104090"/>
              </a:lnSpc>
              <a:spcBef>
                <a:spcPts val="0"/>
              </a:spcBef>
              <a:buNone/>
              <a:defRPr b="0" i="0" sz="1100">
                <a:solidFill>
                  <a:srgbClr val="0070C0"/>
                </a:solidFill>
                <a:latin typeface="Arial"/>
                <a:ea typeface="Arial"/>
                <a:cs typeface="Arial"/>
                <a:sym typeface="Arial"/>
              </a:defRPr>
            </a:lvl1pPr>
            <a:lvl2pPr indent="0" lvl="1" marL="12700" marR="0" algn="l">
              <a:lnSpc>
                <a:spcPct val="104090"/>
              </a:lnSpc>
              <a:spcBef>
                <a:spcPts val="0"/>
              </a:spcBef>
              <a:buNone/>
              <a:defRPr b="0" i="0" sz="1100">
                <a:solidFill>
                  <a:srgbClr val="0070C0"/>
                </a:solidFill>
                <a:latin typeface="Arial"/>
                <a:ea typeface="Arial"/>
                <a:cs typeface="Arial"/>
                <a:sym typeface="Arial"/>
              </a:defRPr>
            </a:lvl2pPr>
            <a:lvl3pPr indent="0" lvl="2" marL="12700" marR="0" algn="l">
              <a:lnSpc>
                <a:spcPct val="104090"/>
              </a:lnSpc>
              <a:spcBef>
                <a:spcPts val="0"/>
              </a:spcBef>
              <a:buNone/>
              <a:defRPr b="0" i="0" sz="1100">
                <a:solidFill>
                  <a:srgbClr val="0070C0"/>
                </a:solidFill>
                <a:latin typeface="Arial"/>
                <a:ea typeface="Arial"/>
                <a:cs typeface="Arial"/>
                <a:sym typeface="Arial"/>
              </a:defRPr>
            </a:lvl3pPr>
            <a:lvl4pPr indent="0" lvl="3" marL="12700" marR="0" algn="l">
              <a:lnSpc>
                <a:spcPct val="104090"/>
              </a:lnSpc>
              <a:spcBef>
                <a:spcPts val="0"/>
              </a:spcBef>
              <a:buNone/>
              <a:defRPr b="0" i="0" sz="1100">
                <a:solidFill>
                  <a:srgbClr val="0070C0"/>
                </a:solidFill>
                <a:latin typeface="Arial"/>
                <a:ea typeface="Arial"/>
                <a:cs typeface="Arial"/>
                <a:sym typeface="Arial"/>
              </a:defRPr>
            </a:lvl4pPr>
            <a:lvl5pPr indent="0" lvl="4" marL="12700" marR="0" algn="l">
              <a:lnSpc>
                <a:spcPct val="104090"/>
              </a:lnSpc>
              <a:spcBef>
                <a:spcPts val="0"/>
              </a:spcBef>
              <a:buNone/>
              <a:defRPr b="0" i="0" sz="1100">
                <a:solidFill>
                  <a:srgbClr val="0070C0"/>
                </a:solidFill>
                <a:latin typeface="Arial"/>
                <a:ea typeface="Arial"/>
                <a:cs typeface="Arial"/>
                <a:sym typeface="Arial"/>
              </a:defRPr>
            </a:lvl5pPr>
            <a:lvl6pPr indent="0" lvl="5" marL="12700" marR="0" algn="l">
              <a:lnSpc>
                <a:spcPct val="104090"/>
              </a:lnSpc>
              <a:spcBef>
                <a:spcPts val="0"/>
              </a:spcBef>
              <a:buNone/>
              <a:defRPr b="0" i="0" sz="1100">
                <a:solidFill>
                  <a:srgbClr val="0070C0"/>
                </a:solidFill>
                <a:latin typeface="Arial"/>
                <a:ea typeface="Arial"/>
                <a:cs typeface="Arial"/>
                <a:sym typeface="Arial"/>
              </a:defRPr>
            </a:lvl6pPr>
            <a:lvl7pPr indent="0" lvl="6" marL="12700" marR="0" algn="l">
              <a:lnSpc>
                <a:spcPct val="104090"/>
              </a:lnSpc>
              <a:spcBef>
                <a:spcPts val="0"/>
              </a:spcBef>
              <a:buNone/>
              <a:defRPr b="0" i="0" sz="1100">
                <a:solidFill>
                  <a:srgbClr val="0070C0"/>
                </a:solidFill>
                <a:latin typeface="Arial"/>
                <a:ea typeface="Arial"/>
                <a:cs typeface="Arial"/>
                <a:sym typeface="Arial"/>
              </a:defRPr>
            </a:lvl7pPr>
            <a:lvl8pPr indent="0" lvl="7" marL="12700" marR="0" algn="l">
              <a:lnSpc>
                <a:spcPct val="104090"/>
              </a:lnSpc>
              <a:spcBef>
                <a:spcPts val="0"/>
              </a:spcBef>
              <a:buNone/>
              <a:defRPr b="0" i="0" sz="1100">
                <a:solidFill>
                  <a:srgbClr val="0070C0"/>
                </a:solidFill>
                <a:latin typeface="Arial"/>
                <a:ea typeface="Arial"/>
                <a:cs typeface="Arial"/>
                <a:sym typeface="Arial"/>
              </a:defRPr>
            </a:lvl8pPr>
            <a:lvl9pPr indent="0" lvl="8" marL="12700" marR="0" algn="l">
              <a:lnSpc>
                <a:spcPct val="104090"/>
              </a:lnSpc>
              <a:spcBef>
                <a:spcPts val="0"/>
              </a:spcBef>
              <a:buNone/>
              <a:defRPr b="0" i="0" sz="1100">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40" name="Shape 40"/>
        <p:cNvGrpSpPr/>
        <p:nvPr/>
      </p:nvGrpSpPr>
      <p:grpSpPr>
        <a:xfrm>
          <a:off x="0" y="0"/>
          <a:ext cx="0" cy="0"/>
          <a:chOff x="0" y="0"/>
          <a:chExt cx="0" cy="0"/>
        </a:xfrm>
      </p:grpSpPr>
      <p:sp>
        <p:nvSpPr>
          <p:cNvPr id="41" name="Google Shape;41;p81"/>
          <p:cNvSpPr/>
          <p:nvPr/>
        </p:nvSpPr>
        <p:spPr>
          <a:xfrm>
            <a:off x="8535796" y="563879"/>
            <a:ext cx="1001318" cy="66522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 name="Google Shape;42;p81"/>
          <p:cNvSpPr/>
          <p:nvPr/>
        </p:nvSpPr>
        <p:spPr>
          <a:xfrm>
            <a:off x="1252613" y="6840473"/>
            <a:ext cx="8280400" cy="17780"/>
          </a:xfrm>
          <a:custGeom>
            <a:rect b="b" l="l" r="r" t="t"/>
            <a:pathLst>
              <a:path extrusionOk="0" h="17779" w="8280400">
                <a:moveTo>
                  <a:pt x="8279892" y="17524"/>
                </a:moveTo>
                <a:lnTo>
                  <a:pt x="8279892" y="0"/>
                </a:lnTo>
                <a:lnTo>
                  <a:pt x="0" y="0"/>
                </a:lnTo>
                <a:lnTo>
                  <a:pt x="0" y="17524"/>
                </a:lnTo>
                <a:lnTo>
                  <a:pt x="8279892" y="17524"/>
                </a:lnTo>
                <a:close/>
              </a:path>
            </a:pathLst>
          </a:custGeom>
          <a:solidFill>
            <a:srgbClr val="006A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 name="Google Shape;43;p81"/>
          <p:cNvSpPr txBox="1"/>
          <p:nvPr>
            <p:ph type="ctrTitle"/>
          </p:nvPr>
        </p:nvSpPr>
        <p:spPr>
          <a:xfrm>
            <a:off x="1147686" y="875792"/>
            <a:ext cx="8398027" cy="4527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u="sng">
                <a:solidFill>
                  <a:srgbClr val="0070C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1"/>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1"/>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1"/>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100">
                <a:solidFill>
                  <a:srgbClr val="006A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1"/>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algn="l">
              <a:lnSpc>
                <a:spcPct val="104090"/>
              </a:lnSpc>
              <a:spcBef>
                <a:spcPts val="0"/>
              </a:spcBef>
              <a:buNone/>
              <a:defRPr b="0" i="0" sz="1100">
                <a:solidFill>
                  <a:srgbClr val="0070C0"/>
                </a:solidFill>
                <a:latin typeface="Arial"/>
                <a:ea typeface="Arial"/>
                <a:cs typeface="Arial"/>
                <a:sym typeface="Arial"/>
              </a:defRPr>
            </a:lvl1pPr>
            <a:lvl2pPr indent="0" lvl="1" marL="12700" marR="0" algn="l">
              <a:lnSpc>
                <a:spcPct val="104090"/>
              </a:lnSpc>
              <a:spcBef>
                <a:spcPts val="0"/>
              </a:spcBef>
              <a:buNone/>
              <a:defRPr b="0" i="0" sz="1100">
                <a:solidFill>
                  <a:srgbClr val="0070C0"/>
                </a:solidFill>
                <a:latin typeface="Arial"/>
                <a:ea typeface="Arial"/>
                <a:cs typeface="Arial"/>
                <a:sym typeface="Arial"/>
              </a:defRPr>
            </a:lvl2pPr>
            <a:lvl3pPr indent="0" lvl="2" marL="12700" marR="0" algn="l">
              <a:lnSpc>
                <a:spcPct val="104090"/>
              </a:lnSpc>
              <a:spcBef>
                <a:spcPts val="0"/>
              </a:spcBef>
              <a:buNone/>
              <a:defRPr b="0" i="0" sz="1100">
                <a:solidFill>
                  <a:srgbClr val="0070C0"/>
                </a:solidFill>
                <a:latin typeface="Arial"/>
                <a:ea typeface="Arial"/>
                <a:cs typeface="Arial"/>
                <a:sym typeface="Arial"/>
              </a:defRPr>
            </a:lvl3pPr>
            <a:lvl4pPr indent="0" lvl="3" marL="12700" marR="0" algn="l">
              <a:lnSpc>
                <a:spcPct val="104090"/>
              </a:lnSpc>
              <a:spcBef>
                <a:spcPts val="0"/>
              </a:spcBef>
              <a:buNone/>
              <a:defRPr b="0" i="0" sz="1100">
                <a:solidFill>
                  <a:srgbClr val="0070C0"/>
                </a:solidFill>
                <a:latin typeface="Arial"/>
                <a:ea typeface="Arial"/>
                <a:cs typeface="Arial"/>
                <a:sym typeface="Arial"/>
              </a:defRPr>
            </a:lvl4pPr>
            <a:lvl5pPr indent="0" lvl="4" marL="12700" marR="0" algn="l">
              <a:lnSpc>
                <a:spcPct val="104090"/>
              </a:lnSpc>
              <a:spcBef>
                <a:spcPts val="0"/>
              </a:spcBef>
              <a:buNone/>
              <a:defRPr b="0" i="0" sz="1100">
                <a:solidFill>
                  <a:srgbClr val="0070C0"/>
                </a:solidFill>
                <a:latin typeface="Arial"/>
                <a:ea typeface="Arial"/>
                <a:cs typeface="Arial"/>
                <a:sym typeface="Arial"/>
              </a:defRPr>
            </a:lvl5pPr>
            <a:lvl6pPr indent="0" lvl="5" marL="12700" marR="0" algn="l">
              <a:lnSpc>
                <a:spcPct val="104090"/>
              </a:lnSpc>
              <a:spcBef>
                <a:spcPts val="0"/>
              </a:spcBef>
              <a:buNone/>
              <a:defRPr b="0" i="0" sz="1100">
                <a:solidFill>
                  <a:srgbClr val="0070C0"/>
                </a:solidFill>
                <a:latin typeface="Arial"/>
                <a:ea typeface="Arial"/>
                <a:cs typeface="Arial"/>
                <a:sym typeface="Arial"/>
              </a:defRPr>
            </a:lvl6pPr>
            <a:lvl7pPr indent="0" lvl="6" marL="12700" marR="0" algn="l">
              <a:lnSpc>
                <a:spcPct val="104090"/>
              </a:lnSpc>
              <a:spcBef>
                <a:spcPts val="0"/>
              </a:spcBef>
              <a:buNone/>
              <a:defRPr b="0" i="0" sz="1100">
                <a:solidFill>
                  <a:srgbClr val="0070C0"/>
                </a:solidFill>
                <a:latin typeface="Arial"/>
                <a:ea typeface="Arial"/>
                <a:cs typeface="Arial"/>
                <a:sym typeface="Arial"/>
              </a:defRPr>
            </a:lvl7pPr>
            <a:lvl8pPr indent="0" lvl="7" marL="12700" marR="0" algn="l">
              <a:lnSpc>
                <a:spcPct val="104090"/>
              </a:lnSpc>
              <a:spcBef>
                <a:spcPts val="0"/>
              </a:spcBef>
              <a:buNone/>
              <a:defRPr b="0" i="0" sz="1100">
                <a:solidFill>
                  <a:srgbClr val="0070C0"/>
                </a:solidFill>
                <a:latin typeface="Arial"/>
                <a:ea typeface="Arial"/>
                <a:cs typeface="Arial"/>
                <a:sym typeface="Arial"/>
              </a:defRPr>
            </a:lvl8pPr>
            <a:lvl9pPr indent="0" lvl="8" marL="12700" marR="0" algn="l">
              <a:lnSpc>
                <a:spcPct val="104090"/>
              </a:lnSpc>
              <a:spcBef>
                <a:spcPts val="0"/>
              </a:spcBef>
              <a:buNone/>
              <a:defRPr b="0" i="0" sz="1100">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p:nvPr/>
        </p:nvSpPr>
        <p:spPr>
          <a:xfrm>
            <a:off x="8535796" y="563879"/>
            <a:ext cx="1001318" cy="665226"/>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 name="Google Shape;11;p76"/>
          <p:cNvSpPr/>
          <p:nvPr/>
        </p:nvSpPr>
        <p:spPr>
          <a:xfrm>
            <a:off x="1252613" y="1312163"/>
            <a:ext cx="8280400" cy="18415"/>
          </a:xfrm>
          <a:custGeom>
            <a:rect b="b" l="l" r="r" t="t"/>
            <a:pathLst>
              <a:path extrusionOk="0" h="18415" w="8280400">
                <a:moveTo>
                  <a:pt x="8279892" y="18288"/>
                </a:moveTo>
                <a:lnTo>
                  <a:pt x="8279892" y="0"/>
                </a:lnTo>
                <a:lnTo>
                  <a:pt x="0" y="0"/>
                </a:lnTo>
                <a:lnTo>
                  <a:pt x="0" y="18288"/>
                </a:lnTo>
                <a:lnTo>
                  <a:pt x="8279892" y="18288"/>
                </a:lnTo>
                <a:close/>
              </a:path>
            </a:pathLst>
          </a:custGeom>
          <a:solidFill>
            <a:srgbClr val="006A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 name="Google Shape;12;p76"/>
          <p:cNvSpPr/>
          <p:nvPr/>
        </p:nvSpPr>
        <p:spPr>
          <a:xfrm>
            <a:off x="1252613" y="6840473"/>
            <a:ext cx="8280400" cy="17780"/>
          </a:xfrm>
          <a:custGeom>
            <a:rect b="b" l="l" r="r" t="t"/>
            <a:pathLst>
              <a:path extrusionOk="0" h="17779" w="8280400">
                <a:moveTo>
                  <a:pt x="8279892" y="17524"/>
                </a:moveTo>
                <a:lnTo>
                  <a:pt x="8279892" y="0"/>
                </a:lnTo>
                <a:lnTo>
                  <a:pt x="0" y="0"/>
                </a:lnTo>
                <a:lnTo>
                  <a:pt x="0" y="17524"/>
                </a:lnTo>
                <a:lnTo>
                  <a:pt x="8279892" y="17524"/>
                </a:lnTo>
                <a:close/>
              </a:path>
            </a:pathLst>
          </a:custGeom>
          <a:solidFill>
            <a:srgbClr val="006A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 name="Google Shape;13;p76"/>
          <p:cNvSpPr txBox="1"/>
          <p:nvPr>
            <p:ph type="title"/>
          </p:nvPr>
        </p:nvSpPr>
        <p:spPr>
          <a:xfrm>
            <a:off x="7333615" y="1075435"/>
            <a:ext cx="235584" cy="84836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400" u="none" cap="none" strike="noStrike">
                <a:solidFill>
                  <a:srgbClr val="0070C0"/>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76"/>
          <p:cNvSpPr txBox="1"/>
          <p:nvPr>
            <p:ph idx="1" type="body"/>
          </p:nvPr>
        </p:nvSpPr>
        <p:spPr>
          <a:xfrm>
            <a:off x="1197495" y="2187448"/>
            <a:ext cx="8194675" cy="213677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76"/>
          <p:cNvSpPr txBox="1"/>
          <p:nvPr>
            <p:ph idx="11" type="ftr"/>
          </p:nvPr>
        </p:nvSpPr>
        <p:spPr>
          <a:xfrm>
            <a:off x="8138293" y="6935793"/>
            <a:ext cx="1405254" cy="165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100">
                <a:solidFill>
                  <a:srgbClr val="006AB3"/>
                </a:solidFill>
                <a:latin typeface="Arial"/>
                <a:ea typeface="Arial"/>
                <a:cs typeface="Arial"/>
                <a:sym typeface="Aria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 name="Google Shape;16;p76"/>
          <p:cNvSpPr txBox="1"/>
          <p:nvPr>
            <p:ph idx="10" type="dt"/>
          </p:nvPr>
        </p:nvSpPr>
        <p:spPr>
          <a:xfrm>
            <a:off x="1247527" y="6932739"/>
            <a:ext cx="1135380" cy="165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100">
                <a:solidFill>
                  <a:srgbClr val="006AB3"/>
                </a:solidFill>
                <a:latin typeface="Arial"/>
                <a:ea typeface="Arial"/>
                <a:cs typeface="Arial"/>
                <a:sym typeface="Aria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 name="Google Shape;17;p76"/>
          <p:cNvSpPr txBox="1"/>
          <p:nvPr>
            <p:ph idx="12" type="sldNum"/>
          </p:nvPr>
        </p:nvSpPr>
        <p:spPr>
          <a:xfrm>
            <a:off x="3884803" y="6959409"/>
            <a:ext cx="2944495" cy="165100"/>
          </a:xfrm>
          <a:prstGeom prst="rect">
            <a:avLst/>
          </a:prstGeom>
          <a:noFill/>
          <a:ln>
            <a:noFill/>
          </a:ln>
        </p:spPr>
        <p:txBody>
          <a:bodyPr anchorCtr="0" anchor="t" bIns="0" lIns="0" spcFirstLastPara="1" rIns="0" wrap="square" tIns="0">
            <a:spAutoFit/>
          </a:bodyPr>
          <a:lstStyle>
            <a:lvl1pPr indent="0" lvl="0" marL="12700" marR="0" rtl="0" algn="l">
              <a:lnSpc>
                <a:spcPct val="104090"/>
              </a:lnSpc>
              <a:spcBef>
                <a:spcPts val="0"/>
              </a:spcBef>
              <a:buNone/>
              <a:defRPr b="0" i="0" sz="1100" u="none">
                <a:solidFill>
                  <a:srgbClr val="0070C0"/>
                </a:solidFill>
                <a:latin typeface="Arial"/>
                <a:ea typeface="Arial"/>
                <a:cs typeface="Arial"/>
                <a:sym typeface="Arial"/>
              </a:defRPr>
            </a:lvl1pPr>
            <a:lvl2pPr indent="0" lvl="1" marL="12700" marR="0" rtl="0" algn="l">
              <a:lnSpc>
                <a:spcPct val="104090"/>
              </a:lnSpc>
              <a:spcBef>
                <a:spcPts val="0"/>
              </a:spcBef>
              <a:buNone/>
              <a:defRPr b="0" i="0" sz="1100" u="none">
                <a:solidFill>
                  <a:srgbClr val="0070C0"/>
                </a:solidFill>
                <a:latin typeface="Arial"/>
                <a:ea typeface="Arial"/>
                <a:cs typeface="Arial"/>
                <a:sym typeface="Arial"/>
              </a:defRPr>
            </a:lvl2pPr>
            <a:lvl3pPr indent="0" lvl="2" marL="12700" marR="0" rtl="0" algn="l">
              <a:lnSpc>
                <a:spcPct val="104090"/>
              </a:lnSpc>
              <a:spcBef>
                <a:spcPts val="0"/>
              </a:spcBef>
              <a:buNone/>
              <a:defRPr b="0" i="0" sz="1100" u="none">
                <a:solidFill>
                  <a:srgbClr val="0070C0"/>
                </a:solidFill>
                <a:latin typeface="Arial"/>
                <a:ea typeface="Arial"/>
                <a:cs typeface="Arial"/>
                <a:sym typeface="Arial"/>
              </a:defRPr>
            </a:lvl3pPr>
            <a:lvl4pPr indent="0" lvl="3" marL="12700" marR="0" rtl="0" algn="l">
              <a:lnSpc>
                <a:spcPct val="104090"/>
              </a:lnSpc>
              <a:spcBef>
                <a:spcPts val="0"/>
              </a:spcBef>
              <a:buNone/>
              <a:defRPr b="0" i="0" sz="1100" u="none">
                <a:solidFill>
                  <a:srgbClr val="0070C0"/>
                </a:solidFill>
                <a:latin typeface="Arial"/>
                <a:ea typeface="Arial"/>
                <a:cs typeface="Arial"/>
                <a:sym typeface="Arial"/>
              </a:defRPr>
            </a:lvl4pPr>
            <a:lvl5pPr indent="0" lvl="4" marL="12700" marR="0" rtl="0" algn="l">
              <a:lnSpc>
                <a:spcPct val="104090"/>
              </a:lnSpc>
              <a:spcBef>
                <a:spcPts val="0"/>
              </a:spcBef>
              <a:buNone/>
              <a:defRPr b="0" i="0" sz="1100" u="none">
                <a:solidFill>
                  <a:srgbClr val="0070C0"/>
                </a:solidFill>
                <a:latin typeface="Arial"/>
                <a:ea typeface="Arial"/>
                <a:cs typeface="Arial"/>
                <a:sym typeface="Arial"/>
              </a:defRPr>
            </a:lvl5pPr>
            <a:lvl6pPr indent="0" lvl="5" marL="12700" marR="0" rtl="0" algn="l">
              <a:lnSpc>
                <a:spcPct val="104090"/>
              </a:lnSpc>
              <a:spcBef>
                <a:spcPts val="0"/>
              </a:spcBef>
              <a:buNone/>
              <a:defRPr b="0" i="0" sz="1100" u="none">
                <a:solidFill>
                  <a:srgbClr val="0070C0"/>
                </a:solidFill>
                <a:latin typeface="Arial"/>
                <a:ea typeface="Arial"/>
                <a:cs typeface="Arial"/>
                <a:sym typeface="Arial"/>
              </a:defRPr>
            </a:lvl6pPr>
            <a:lvl7pPr indent="0" lvl="6" marL="12700" marR="0" rtl="0" algn="l">
              <a:lnSpc>
                <a:spcPct val="104090"/>
              </a:lnSpc>
              <a:spcBef>
                <a:spcPts val="0"/>
              </a:spcBef>
              <a:buNone/>
              <a:defRPr b="0" i="0" sz="1100" u="none">
                <a:solidFill>
                  <a:srgbClr val="0070C0"/>
                </a:solidFill>
                <a:latin typeface="Arial"/>
                <a:ea typeface="Arial"/>
                <a:cs typeface="Arial"/>
                <a:sym typeface="Arial"/>
              </a:defRPr>
            </a:lvl7pPr>
            <a:lvl8pPr indent="0" lvl="7" marL="12700" marR="0" rtl="0" algn="l">
              <a:lnSpc>
                <a:spcPct val="104090"/>
              </a:lnSpc>
              <a:spcBef>
                <a:spcPts val="0"/>
              </a:spcBef>
              <a:buNone/>
              <a:defRPr b="0" i="0" sz="1100" u="none">
                <a:solidFill>
                  <a:srgbClr val="0070C0"/>
                </a:solidFill>
                <a:latin typeface="Arial"/>
                <a:ea typeface="Arial"/>
                <a:cs typeface="Arial"/>
                <a:sym typeface="Arial"/>
              </a:defRPr>
            </a:lvl8pPr>
            <a:lvl9pPr indent="0" lvl="8" marL="12700" marR="0" rtl="0" algn="l">
              <a:lnSpc>
                <a:spcPct val="104090"/>
              </a:lnSpc>
              <a:spcBef>
                <a:spcPts val="0"/>
              </a:spcBef>
              <a:buNone/>
              <a:defRPr b="0" i="0" sz="1100" u="none">
                <a:solidFill>
                  <a:srgbClr val="0070C0"/>
                </a:solidFill>
                <a:latin typeface="Arial"/>
                <a:ea typeface="Arial"/>
                <a:cs typeface="Arial"/>
                <a:sym typeface="Arial"/>
              </a:defRPr>
            </a:lvl9pPr>
          </a:lstStyle>
          <a:p>
            <a:pPr indent="0" lvl="0" marL="12700" rtl="0" algn="l">
              <a:spcBef>
                <a:spcPts val="0"/>
              </a:spcBef>
              <a:spcAft>
                <a:spcPts val="0"/>
              </a:spcAft>
              <a:buNone/>
            </a:pPr>
            <a:r>
              <a:rPr lang="en-US"/>
              <a:t>Romeis, Mikroskopische Technik, 18.Auflage, S.</a:t>
            </a: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27.png"/><Relationship Id="rId6"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jp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45.jpg"/><Relationship Id="rId5" Type="http://schemas.openxmlformats.org/officeDocument/2006/relationships/image" Target="../media/image37.jpg"/><Relationship Id="rId6"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9.jpg"/><Relationship Id="rId4" Type="http://schemas.openxmlformats.org/officeDocument/2006/relationships/image" Target="../media/image55.jpg"/><Relationship Id="rId5"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9.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8.png"/><Relationship Id="rId7"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1.jpg"/><Relationship Id="rId4" Type="http://schemas.openxmlformats.org/officeDocument/2006/relationships/image" Target="../media/image52.png"/><Relationship Id="rId5" Type="http://schemas.openxmlformats.org/officeDocument/2006/relationships/image" Target="../media/image47.png"/><Relationship Id="rId6" Type="http://schemas.openxmlformats.org/officeDocument/2006/relationships/image" Target="../media/image46.png"/><Relationship Id="rId7" Type="http://schemas.openxmlformats.org/officeDocument/2006/relationships/image" Target="../media/image53.png"/><Relationship Id="rId8"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jp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8.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2.jpg"/><Relationship Id="rId4" Type="http://schemas.openxmlformats.org/officeDocument/2006/relationships/image" Target="../media/image57.jpg"/><Relationship Id="rId5" Type="http://schemas.openxmlformats.org/officeDocument/2006/relationships/image" Target="../media/image64.jpg"/><Relationship Id="rId6"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6.jpg"/><Relationship Id="rId4" Type="http://schemas.openxmlformats.org/officeDocument/2006/relationships/image" Target="../media/image67.jpg"/><Relationship Id="rId5" Type="http://schemas.openxmlformats.org/officeDocument/2006/relationships/image" Target="../media/image61.jpg"/><Relationship Id="rId6"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9.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5.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6.pn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0.png"/><Relationship Id="rId4" Type="http://schemas.openxmlformats.org/officeDocument/2006/relationships/image" Target="../media/image63.png"/><Relationship Id="rId5" Type="http://schemas.openxmlformats.org/officeDocument/2006/relationships/image" Target="../media/image65.png"/><Relationship Id="rId6"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1.jpg"/><Relationship Id="rId4" Type="http://schemas.openxmlformats.org/officeDocument/2006/relationships/image" Target="../media/image68.jpg"/><Relationship Id="rId5" Type="http://schemas.openxmlformats.org/officeDocument/2006/relationships/image" Target="../media/image72.png"/><Relationship Id="rId6" Type="http://schemas.openxmlformats.org/officeDocument/2006/relationships/image" Target="../media/image69.jpg"/><Relationship Id="rId7"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3.jpg"/><Relationship Id="rId4" Type="http://schemas.openxmlformats.org/officeDocument/2006/relationships/image" Target="../media/image74.jpg"/><Relationship Id="rId5" Type="http://schemas.openxmlformats.org/officeDocument/2006/relationships/image" Target="../media/image70.jpg"/><Relationship Id="rId6" Type="http://schemas.openxmlformats.org/officeDocument/2006/relationships/image" Target="../media/image77.jpg"/><Relationship Id="rId7"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9.jpg"/><Relationship Id="rId5" Type="http://schemas.openxmlformats.org/officeDocument/2006/relationships/image" Target="../media/image7.jpg"/><Relationship Id="rId6"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6.jpg"/><Relationship Id="rId4" Type="http://schemas.openxmlformats.org/officeDocument/2006/relationships/image" Target="../media/image81.jpg"/><Relationship Id="rId5"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8.png"/><Relationship Id="rId4" Type="http://schemas.openxmlformats.org/officeDocument/2006/relationships/image" Target="../media/image84.png"/><Relationship Id="rId5" Type="http://schemas.openxmlformats.org/officeDocument/2006/relationships/image" Target="../media/image83.png"/><Relationship Id="rId6"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0.jpg"/><Relationship Id="rId4" Type="http://schemas.openxmlformats.org/officeDocument/2006/relationships/image" Target="../media/image79.jpg"/><Relationship Id="rId5"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5.pn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6.png"/><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82.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7.jpg"/><Relationship Id="rId4" Type="http://schemas.openxmlformats.org/officeDocument/2006/relationships/image" Target="../media/image95.jpg"/><Relationship Id="rId5"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5.jpg"/><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8.pn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3.jpg"/><Relationship Id="rId5"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0.jpg"/><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1.jpg"/><Relationship Id="rId4" Type="http://schemas.openxmlformats.org/officeDocument/2006/relationships/image" Target="../media/image89.jpg"/><Relationship Id="rId5" Type="http://schemas.openxmlformats.org/officeDocument/2006/relationships/image" Target="../media/image2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www.stainsfile.info/Sta" TargetMode="External"/><Relationship Id="rId4" Type="http://schemas.openxmlformats.org/officeDocument/2006/relationships/hyperlink" Target="http://www.stainsfile.info/Sta" TargetMode="External"/><Relationship Id="rId5" Type="http://schemas.openxmlformats.org/officeDocument/2006/relationships/image" Target="../media/image92.png"/><Relationship Id="rId6"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4.jpg"/><Relationship Id="rId4" Type="http://schemas.openxmlformats.org/officeDocument/2006/relationships/image" Target="../media/image93.jpg"/><Relationship Id="rId5" Type="http://schemas.openxmlformats.org/officeDocument/2006/relationships/image" Target="../media/image97.jpg"/><Relationship Id="rId6"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6.jpg"/><Relationship Id="rId4" Type="http://schemas.openxmlformats.org/officeDocument/2006/relationships/image" Target="../media/image98.jpg"/><Relationship Id="rId5" Type="http://schemas.openxmlformats.org/officeDocument/2006/relationships/image" Target="../media/image108.jpg"/><Relationship Id="rId6"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9.png"/><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1.png"/><Relationship Id="rId4" Type="http://schemas.openxmlformats.org/officeDocument/2006/relationships/image" Target="../media/image100.png"/><Relationship Id="rId5" Type="http://schemas.openxmlformats.org/officeDocument/2006/relationships/image" Target="../media/image103.png"/><Relationship Id="rId6" Type="http://schemas.openxmlformats.org/officeDocument/2006/relationships/image" Target="../media/image2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04.jpg"/><Relationship Id="rId4" Type="http://schemas.openxmlformats.org/officeDocument/2006/relationships/image" Target="../media/image102.jpg"/><Relationship Id="rId5" Type="http://schemas.openxmlformats.org/officeDocument/2006/relationships/image" Target="../media/image2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05.jpg"/><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06.jpg"/><Relationship Id="rId4" Type="http://schemas.openxmlformats.org/officeDocument/2006/relationships/image" Target="../media/image107.png"/><Relationship Id="rId5" Type="http://schemas.openxmlformats.org/officeDocument/2006/relationships/image" Target="../media/image2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09.jpg"/><Relationship Id="rId4" Type="http://schemas.openxmlformats.org/officeDocument/2006/relationships/image" Target="../media/image2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10.jpg"/><Relationship Id="rId4" Type="http://schemas.openxmlformats.org/officeDocument/2006/relationships/image" Target="../media/image2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13.jpg"/><Relationship Id="rId4" Type="http://schemas.openxmlformats.org/officeDocument/2006/relationships/image" Target="../media/image111.jpg"/><Relationship Id="rId5" Type="http://schemas.openxmlformats.org/officeDocument/2006/relationships/image" Target="../media/image2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15.jpg"/><Relationship Id="rId4" Type="http://schemas.openxmlformats.org/officeDocument/2006/relationships/image" Target="../media/image112.jpg"/><Relationship Id="rId5" Type="http://schemas.openxmlformats.org/officeDocument/2006/relationships/image" Target="../media/image2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4.jp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28.png"/><Relationship Id="rId7" Type="http://schemas.openxmlformats.org/officeDocument/2006/relationships/image" Target="../media/image21.jpg"/><Relationship Id="rId8" Type="http://schemas.openxmlformats.org/officeDocument/2006/relationships/image" Target="../media/image2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21.png"/><Relationship Id="rId6"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20.jpg"/><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18.png"/><Relationship Id="rId4" Type="http://schemas.openxmlformats.org/officeDocument/2006/relationships/image" Target="../media/image123.jpg"/><Relationship Id="rId5" Type="http://schemas.openxmlformats.org/officeDocument/2006/relationships/image" Target="../media/image122.png"/><Relationship Id="rId6" Type="http://schemas.openxmlformats.org/officeDocument/2006/relationships/image" Target="../media/image2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24.jpg"/><Relationship Id="rId4" Type="http://schemas.openxmlformats.org/officeDocument/2006/relationships/image" Target="../media/image2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119.jpg"/><Relationship Id="rId4" Type="http://schemas.openxmlformats.org/officeDocument/2006/relationships/image" Target="../media/image125.jpg"/><Relationship Id="rId5" Type="http://schemas.openxmlformats.org/officeDocument/2006/relationships/image" Target="../media/image133.jpg"/><Relationship Id="rId6" Type="http://schemas.openxmlformats.org/officeDocument/2006/relationships/image" Target="../media/image2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27.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2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126.jpg"/><Relationship Id="rId4" Type="http://schemas.openxmlformats.org/officeDocument/2006/relationships/image" Target="../media/image2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28.jpg"/><Relationship Id="rId4" Type="http://schemas.openxmlformats.org/officeDocument/2006/relationships/image" Target="../media/image129.jpg"/><Relationship Id="rId5" Type="http://schemas.openxmlformats.org/officeDocument/2006/relationships/image" Target="../media/image131.png"/><Relationship Id="rId6" Type="http://schemas.openxmlformats.org/officeDocument/2006/relationships/image" Target="../media/image2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30.png"/><Relationship Id="rId4" Type="http://schemas.openxmlformats.org/officeDocument/2006/relationships/image" Target="../media/image132.png"/><Relationship Id="rId5" Type="http://schemas.openxmlformats.org/officeDocument/2006/relationships/image" Target="../media/image2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http://mouse.brain/" TargetMode="External"/><Relationship Id="rId4" Type="http://schemas.openxmlformats.org/officeDocument/2006/relationships/image" Target="../media/image2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sp>
        <p:nvSpPr>
          <p:cNvPr id="52" name="Google Shape;52;p1"/>
          <p:cNvSpPr/>
          <p:nvPr/>
        </p:nvSpPr>
        <p:spPr>
          <a:xfrm>
            <a:off x="1203845" y="3635502"/>
            <a:ext cx="8280400" cy="18415"/>
          </a:xfrm>
          <a:custGeom>
            <a:rect b="b" l="l" r="r" t="t"/>
            <a:pathLst>
              <a:path extrusionOk="0" h="18414" w="8280400">
                <a:moveTo>
                  <a:pt x="8279891" y="18287"/>
                </a:moveTo>
                <a:lnTo>
                  <a:pt x="8279891" y="0"/>
                </a:lnTo>
                <a:lnTo>
                  <a:pt x="0" y="0"/>
                </a:lnTo>
                <a:lnTo>
                  <a:pt x="0" y="18288"/>
                </a:lnTo>
                <a:lnTo>
                  <a:pt x="8279891" y="18287"/>
                </a:lnTo>
                <a:close/>
              </a:path>
            </a:pathLst>
          </a:custGeom>
          <a:solidFill>
            <a:srgbClr val="006A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 name="Google Shape;53;p1"/>
          <p:cNvSpPr txBox="1"/>
          <p:nvPr/>
        </p:nvSpPr>
        <p:spPr>
          <a:xfrm>
            <a:off x="1203844" y="4165257"/>
            <a:ext cx="6272700" cy="2517300"/>
          </a:xfrm>
          <a:prstGeom prst="rect">
            <a:avLst/>
          </a:prstGeom>
          <a:noFill/>
          <a:ln>
            <a:noFill/>
          </a:ln>
        </p:spPr>
        <p:txBody>
          <a:bodyPr anchorCtr="0" anchor="t" bIns="0" lIns="0" spcFirstLastPara="1" rIns="0" wrap="square" tIns="121275">
            <a:spAutoFit/>
          </a:bodyPr>
          <a:lstStyle/>
          <a:p>
            <a:pPr indent="0" lvl="0" marL="12700" marR="0" rtl="0" algn="l">
              <a:lnSpc>
                <a:spcPct val="100000"/>
              </a:lnSpc>
              <a:spcBef>
                <a:spcPts val="0"/>
              </a:spcBef>
              <a:spcAft>
                <a:spcPts val="0"/>
              </a:spcAft>
              <a:buNone/>
            </a:pPr>
            <a:r>
              <a:rPr b="1" lang="en-US" sz="4000">
                <a:solidFill>
                  <a:srgbClr val="7030A0"/>
                </a:solidFill>
                <a:latin typeface="Arial"/>
                <a:ea typeface="Arial"/>
                <a:cs typeface="Arial"/>
                <a:sym typeface="Arial"/>
              </a:rPr>
              <a:t>Histology &amp; Tissue</a:t>
            </a:r>
            <a:endParaRPr b="1" sz="4000">
              <a:solidFill>
                <a:srgbClr val="7030A0"/>
              </a:solidFill>
              <a:latin typeface="Arial"/>
              <a:ea typeface="Arial"/>
              <a:cs typeface="Arial"/>
              <a:sym typeface="Arial"/>
            </a:endParaRPr>
          </a:p>
          <a:p>
            <a:pPr indent="0" lvl="0" marL="12700" marR="0" rtl="0" algn="l">
              <a:lnSpc>
                <a:spcPct val="100000"/>
              </a:lnSpc>
              <a:spcBef>
                <a:spcPts val="955"/>
              </a:spcBef>
              <a:spcAft>
                <a:spcPts val="0"/>
              </a:spcAft>
              <a:buNone/>
            </a:pPr>
            <a:r>
              <a:t/>
            </a:r>
            <a:endParaRPr sz="2400">
              <a:latin typeface="Arial"/>
              <a:ea typeface="Arial"/>
              <a:cs typeface="Arial"/>
              <a:sym typeface="Arial"/>
            </a:endParaRPr>
          </a:p>
          <a:p>
            <a:pPr indent="0" lvl="0" marL="12700" marR="0" rtl="0" algn="l">
              <a:lnSpc>
                <a:spcPct val="100000"/>
              </a:lnSpc>
              <a:spcBef>
                <a:spcPts val="955"/>
              </a:spcBef>
              <a:spcAft>
                <a:spcPts val="0"/>
              </a:spcAft>
              <a:buNone/>
            </a:pPr>
            <a:r>
              <a:rPr i="1" lang="en-US" sz="2600">
                <a:solidFill>
                  <a:srgbClr val="0070C0"/>
                </a:solidFill>
                <a:latin typeface="Arial"/>
                <a:ea typeface="Arial"/>
                <a:cs typeface="Arial"/>
                <a:sym typeface="Arial"/>
              </a:rPr>
              <a:t>Modern Techniques in Life Sciences</a:t>
            </a:r>
            <a:endParaRPr i="1" sz="2600">
              <a:latin typeface="Arial"/>
              <a:ea typeface="Arial"/>
              <a:cs typeface="Arial"/>
              <a:sym typeface="Arial"/>
            </a:endParaRPr>
          </a:p>
          <a:p>
            <a:pPr indent="0" lvl="0" marL="12700" marR="0" rtl="0" algn="l">
              <a:lnSpc>
                <a:spcPct val="100000"/>
              </a:lnSpc>
              <a:spcBef>
                <a:spcPts val="640"/>
              </a:spcBef>
              <a:spcAft>
                <a:spcPts val="0"/>
              </a:spcAft>
              <a:buNone/>
            </a:pPr>
            <a:r>
              <a:rPr lang="en-US" sz="1800">
                <a:solidFill>
                  <a:srgbClr val="0070C0"/>
                </a:solidFill>
                <a:latin typeface="Arial"/>
                <a:ea typeface="Arial"/>
                <a:cs typeface="Arial"/>
                <a:sym typeface="Arial"/>
              </a:rPr>
              <a:t> </a:t>
            </a:r>
            <a:r>
              <a:rPr i="0" lang="en-US" sz="2100">
                <a:solidFill>
                  <a:srgbClr val="0070C0"/>
                </a:solidFill>
                <a:latin typeface="Arial"/>
                <a:ea typeface="Arial"/>
                <a:cs typeface="Arial"/>
                <a:sym typeface="Arial"/>
              </a:rPr>
              <a:t>By :- Prof. Deepak Pandey</a:t>
            </a:r>
            <a:endParaRPr i="0" sz="2100">
              <a:latin typeface="Arial"/>
              <a:ea typeface="Arial"/>
              <a:cs typeface="Arial"/>
              <a:sym typeface="Arial"/>
            </a:endParaRPr>
          </a:p>
          <a:p>
            <a:pPr indent="0" lvl="0" marL="12700" marR="0" rtl="0" algn="l">
              <a:lnSpc>
                <a:spcPct val="100000"/>
              </a:lnSpc>
              <a:spcBef>
                <a:spcPts val="640"/>
              </a:spcBef>
              <a:spcAft>
                <a:spcPts val="0"/>
              </a:spcAft>
              <a:buNone/>
            </a:pPr>
            <a:r>
              <a:rPr lang="en-US" sz="1800">
                <a:solidFill>
                  <a:srgbClr val="0070C0"/>
                </a:solidFill>
                <a:latin typeface="Arial"/>
                <a:ea typeface="Arial"/>
                <a:cs typeface="Arial"/>
                <a:sym typeface="Arial"/>
              </a:rPr>
              <a:t>Email :- dkpandey0011@gmail.com</a:t>
            </a:r>
            <a:endParaRPr sz="1800">
              <a:latin typeface="Arial"/>
              <a:ea typeface="Arial"/>
              <a:cs typeface="Arial"/>
              <a:sym typeface="Arial"/>
            </a:endParaRPr>
          </a:p>
        </p:txBody>
      </p:sp>
      <p:pic>
        <p:nvPicPr>
          <p:cNvPr id="54" name="Google Shape;54;p1"/>
          <p:cNvPicPr preferRelativeResize="0"/>
          <p:nvPr/>
        </p:nvPicPr>
        <p:blipFill rotWithShape="1">
          <a:blip r:embed="rId3">
            <a:alphaModFix/>
          </a:blip>
          <a:srcRect b="0" l="0" r="0" t="0"/>
          <a:stretch/>
        </p:blipFill>
        <p:spPr>
          <a:xfrm rot="28947">
            <a:off x="8141809" y="1495125"/>
            <a:ext cx="1890300" cy="2137118"/>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661088" y="0"/>
            <a:ext cx="4685612" cy="3613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1362595" y="606043"/>
            <a:ext cx="7890102"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Chemical fixation (ii): crosslinking fixatives</a:t>
            </a:r>
            <a:endParaRPr sz="2800">
              <a:latin typeface="Arial"/>
              <a:ea typeface="Arial"/>
              <a:cs typeface="Arial"/>
              <a:sym typeface="Arial"/>
            </a:endParaRPr>
          </a:p>
        </p:txBody>
      </p:sp>
      <p:grpSp>
        <p:nvGrpSpPr>
          <p:cNvPr id="173" name="Google Shape;173;p10"/>
          <p:cNvGrpSpPr/>
          <p:nvPr/>
        </p:nvGrpSpPr>
        <p:grpSpPr>
          <a:xfrm>
            <a:off x="6198755" y="4790694"/>
            <a:ext cx="3200400" cy="1965325"/>
            <a:chOff x="6198755" y="4790694"/>
            <a:chExt cx="3200400" cy="1965325"/>
          </a:xfrm>
        </p:grpSpPr>
        <p:sp>
          <p:nvSpPr>
            <p:cNvPr id="174" name="Google Shape;174;p10"/>
            <p:cNvSpPr/>
            <p:nvPr/>
          </p:nvSpPr>
          <p:spPr>
            <a:xfrm>
              <a:off x="6210947" y="4803648"/>
              <a:ext cx="3178810" cy="1939289"/>
            </a:xfrm>
            <a:custGeom>
              <a:rect b="b" l="l" r="r" t="t"/>
              <a:pathLst>
                <a:path extrusionOk="0" h="1939290" w="3178809">
                  <a:moveTo>
                    <a:pt x="3178302" y="969263"/>
                  </a:moveTo>
                  <a:lnTo>
                    <a:pt x="3173941" y="896879"/>
                  </a:lnTo>
                  <a:lnTo>
                    <a:pt x="3161066" y="825948"/>
                  </a:lnTo>
                  <a:lnTo>
                    <a:pt x="3139984" y="756656"/>
                  </a:lnTo>
                  <a:lnTo>
                    <a:pt x="3111003" y="689190"/>
                  </a:lnTo>
                  <a:lnTo>
                    <a:pt x="3074430" y="623737"/>
                  </a:lnTo>
                  <a:lnTo>
                    <a:pt x="3053393" y="591823"/>
                  </a:lnTo>
                  <a:lnTo>
                    <a:pt x="3030574" y="560483"/>
                  </a:lnTo>
                  <a:lnTo>
                    <a:pt x="3006010" y="529740"/>
                  </a:lnTo>
                  <a:lnTo>
                    <a:pt x="2979742" y="499617"/>
                  </a:lnTo>
                  <a:lnTo>
                    <a:pt x="2951806" y="470136"/>
                  </a:lnTo>
                  <a:lnTo>
                    <a:pt x="2922242" y="441323"/>
                  </a:lnTo>
                  <a:lnTo>
                    <a:pt x="2891088" y="413199"/>
                  </a:lnTo>
                  <a:lnTo>
                    <a:pt x="2858382" y="385789"/>
                  </a:lnTo>
                  <a:lnTo>
                    <a:pt x="2824164" y="359116"/>
                  </a:lnTo>
                  <a:lnTo>
                    <a:pt x="2788471" y="333202"/>
                  </a:lnTo>
                  <a:lnTo>
                    <a:pt x="2751341" y="308072"/>
                  </a:lnTo>
                  <a:lnTo>
                    <a:pt x="2712815" y="283749"/>
                  </a:lnTo>
                  <a:lnTo>
                    <a:pt x="2672929" y="260256"/>
                  </a:lnTo>
                  <a:lnTo>
                    <a:pt x="2631723" y="237616"/>
                  </a:lnTo>
                  <a:lnTo>
                    <a:pt x="2589234" y="215853"/>
                  </a:lnTo>
                  <a:lnTo>
                    <a:pt x="2545502" y="194991"/>
                  </a:lnTo>
                  <a:lnTo>
                    <a:pt x="2500564" y="175051"/>
                  </a:lnTo>
                  <a:lnTo>
                    <a:pt x="2454460" y="156059"/>
                  </a:lnTo>
                  <a:lnTo>
                    <a:pt x="2407228" y="138037"/>
                  </a:lnTo>
                  <a:lnTo>
                    <a:pt x="2358906" y="121008"/>
                  </a:lnTo>
                  <a:lnTo>
                    <a:pt x="2309533" y="104996"/>
                  </a:lnTo>
                  <a:lnTo>
                    <a:pt x="2259147" y="90024"/>
                  </a:lnTo>
                  <a:lnTo>
                    <a:pt x="2207787" y="76116"/>
                  </a:lnTo>
                  <a:lnTo>
                    <a:pt x="2155491" y="63295"/>
                  </a:lnTo>
                  <a:lnTo>
                    <a:pt x="2102298" y="51584"/>
                  </a:lnTo>
                  <a:lnTo>
                    <a:pt x="2048246" y="41007"/>
                  </a:lnTo>
                  <a:lnTo>
                    <a:pt x="1993374" y="31586"/>
                  </a:lnTo>
                  <a:lnTo>
                    <a:pt x="1937720" y="23346"/>
                  </a:lnTo>
                  <a:lnTo>
                    <a:pt x="1881322" y="16310"/>
                  </a:lnTo>
                  <a:lnTo>
                    <a:pt x="1824220" y="10500"/>
                  </a:lnTo>
                  <a:lnTo>
                    <a:pt x="1766451" y="5941"/>
                  </a:lnTo>
                  <a:lnTo>
                    <a:pt x="1708055" y="2656"/>
                  </a:lnTo>
                  <a:lnTo>
                    <a:pt x="1649069" y="667"/>
                  </a:lnTo>
                  <a:lnTo>
                    <a:pt x="1589532" y="0"/>
                  </a:lnTo>
                  <a:lnTo>
                    <a:pt x="1529944" y="667"/>
                  </a:lnTo>
                  <a:lnTo>
                    <a:pt x="1470909" y="2656"/>
                  </a:lnTo>
                  <a:lnTo>
                    <a:pt x="1412466" y="5941"/>
                  </a:lnTo>
                  <a:lnTo>
                    <a:pt x="1354653" y="10500"/>
                  </a:lnTo>
                  <a:lnTo>
                    <a:pt x="1297509" y="16310"/>
                  </a:lnTo>
                  <a:lnTo>
                    <a:pt x="1241072" y="23346"/>
                  </a:lnTo>
                  <a:lnTo>
                    <a:pt x="1185380" y="31586"/>
                  </a:lnTo>
                  <a:lnTo>
                    <a:pt x="1130472" y="41007"/>
                  </a:lnTo>
                  <a:lnTo>
                    <a:pt x="1076386" y="51584"/>
                  </a:lnTo>
                  <a:lnTo>
                    <a:pt x="1023161" y="63295"/>
                  </a:lnTo>
                  <a:lnTo>
                    <a:pt x="970835" y="76116"/>
                  </a:lnTo>
                  <a:lnTo>
                    <a:pt x="919447" y="90024"/>
                  </a:lnTo>
                  <a:lnTo>
                    <a:pt x="869034" y="104996"/>
                  </a:lnTo>
                  <a:lnTo>
                    <a:pt x="819636" y="121008"/>
                  </a:lnTo>
                  <a:lnTo>
                    <a:pt x="771291" y="138037"/>
                  </a:lnTo>
                  <a:lnTo>
                    <a:pt x="724037" y="156059"/>
                  </a:lnTo>
                  <a:lnTo>
                    <a:pt x="677913" y="175051"/>
                  </a:lnTo>
                  <a:lnTo>
                    <a:pt x="632956" y="194991"/>
                  </a:lnTo>
                  <a:lnTo>
                    <a:pt x="589207" y="215853"/>
                  </a:lnTo>
                  <a:lnTo>
                    <a:pt x="546702" y="237616"/>
                  </a:lnTo>
                  <a:lnTo>
                    <a:pt x="505481" y="260256"/>
                  </a:lnTo>
                  <a:lnTo>
                    <a:pt x="465582" y="283749"/>
                  </a:lnTo>
                  <a:lnTo>
                    <a:pt x="427042" y="308072"/>
                  </a:lnTo>
                  <a:lnTo>
                    <a:pt x="389902" y="333202"/>
                  </a:lnTo>
                  <a:lnTo>
                    <a:pt x="354199" y="359116"/>
                  </a:lnTo>
                  <a:lnTo>
                    <a:pt x="319971" y="385789"/>
                  </a:lnTo>
                  <a:lnTo>
                    <a:pt x="287257" y="413199"/>
                  </a:lnTo>
                  <a:lnTo>
                    <a:pt x="256096" y="441323"/>
                  </a:lnTo>
                  <a:lnTo>
                    <a:pt x="226525" y="470136"/>
                  </a:lnTo>
                  <a:lnTo>
                    <a:pt x="198584" y="499617"/>
                  </a:lnTo>
                  <a:lnTo>
                    <a:pt x="172310" y="529740"/>
                  </a:lnTo>
                  <a:lnTo>
                    <a:pt x="147743" y="560483"/>
                  </a:lnTo>
                  <a:lnTo>
                    <a:pt x="124920" y="591823"/>
                  </a:lnTo>
                  <a:lnTo>
                    <a:pt x="103880" y="623737"/>
                  </a:lnTo>
                  <a:lnTo>
                    <a:pt x="67303" y="689190"/>
                  </a:lnTo>
                  <a:lnTo>
                    <a:pt x="38319" y="756656"/>
                  </a:lnTo>
                  <a:lnTo>
                    <a:pt x="17235" y="825948"/>
                  </a:lnTo>
                  <a:lnTo>
                    <a:pt x="4360" y="896879"/>
                  </a:lnTo>
                  <a:lnTo>
                    <a:pt x="0" y="969263"/>
                  </a:lnTo>
                  <a:lnTo>
                    <a:pt x="1096" y="1005627"/>
                  </a:lnTo>
                  <a:lnTo>
                    <a:pt x="9752" y="1077317"/>
                  </a:lnTo>
                  <a:lnTo>
                    <a:pt x="26770" y="1147469"/>
                  </a:lnTo>
                  <a:lnTo>
                    <a:pt x="51842" y="1215896"/>
                  </a:lnTo>
                  <a:lnTo>
                    <a:pt x="84661" y="1282410"/>
                  </a:lnTo>
                  <a:lnTo>
                    <a:pt x="124920" y="1346823"/>
                  </a:lnTo>
                  <a:lnTo>
                    <a:pt x="147743" y="1378183"/>
                  </a:lnTo>
                  <a:lnTo>
                    <a:pt x="172310" y="1408947"/>
                  </a:lnTo>
                  <a:lnTo>
                    <a:pt x="198584" y="1439093"/>
                  </a:lnTo>
                  <a:lnTo>
                    <a:pt x="226525" y="1468596"/>
                  </a:lnTo>
                  <a:lnTo>
                    <a:pt x="256096" y="1497433"/>
                  </a:lnTo>
                  <a:lnTo>
                    <a:pt x="287257" y="1525581"/>
                  </a:lnTo>
                  <a:lnTo>
                    <a:pt x="319971" y="1553016"/>
                  </a:lnTo>
                  <a:lnTo>
                    <a:pt x="354199" y="1579715"/>
                  </a:lnTo>
                  <a:lnTo>
                    <a:pt x="389902" y="1605654"/>
                  </a:lnTo>
                  <a:lnTo>
                    <a:pt x="427042" y="1630810"/>
                  </a:lnTo>
                  <a:lnTo>
                    <a:pt x="465581" y="1655159"/>
                  </a:lnTo>
                  <a:lnTo>
                    <a:pt x="505481" y="1678678"/>
                  </a:lnTo>
                  <a:lnTo>
                    <a:pt x="546702" y="1701343"/>
                  </a:lnTo>
                  <a:lnTo>
                    <a:pt x="589207" y="1723132"/>
                  </a:lnTo>
                  <a:lnTo>
                    <a:pt x="632956" y="1744020"/>
                  </a:lnTo>
                  <a:lnTo>
                    <a:pt x="677913" y="1763984"/>
                  </a:lnTo>
                  <a:lnTo>
                    <a:pt x="724037" y="1783001"/>
                  </a:lnTo>
                  <a:lnTo>
                    <a:pt x="771291" y="1801047"/>
                  </a:lnTo>
                  <a:lnTo>
                    <a:pt x="819636" y="1818099"/>
                  </a:lnTo>
                  <a:lnTo>
                    <a:pt x="869034" y="1834133"/>
                  </a:lnTo>
                  <a:lnTo>
                    <a:pt x="919447" y="1849126"/>
                  </a:lnTo>
                  <a:lnTo>
                    <a:pt x="970835" y="1863054"/>
                  </a:lnTo>
                  <a:lnTo>
                    <a:pt x="1023161" y="1875894"/>
                  </a:lnTo>
                  <a:lnTo>
                    <a:pt x="1076386" y="1887622"/>
                  </a:lnTo>
                  <a:lnTo>
                    <a:pt x="1130472" y="1898216"/>
                  </a:lnTo>
                  <a:lnTo>
                    <a:pt x="1185380" y="1907651"/>
                  </a:lnTo>
                  <a:lnTo>
                    <a:pt x="1241072" y="1915904"/>
                  </a:lnTo>
                  <a:lnTo>
                    <a:pt x="1297509" y="1922952"/>
                  </a:lnTo>
                  <a:lnTo>
                    <a:pt x="1354653" y="1928771"/>
                  </a:lnTo>
                  <a:lnTo>
                    <a:pt x="1412466" y="1933338"/>
                  </a:lnTo>
                  <a:lnTo>
                    <a:pt x="1470909" y="1936629"/>
                  </a:lnTo>
                  <a:lnTo>
                    <a:pt x="1529944" y="1938620"/>
                  </a:lnTo>
                  <a:lnTo>
                    <a:pt x="1589532" y="1939289"/>
                  </a:lnTo>
                  <a:lnTo>
                    <a:pt x="1649069" y="1938620"/>
                  </a:lnTo>
                  <a:lnTo>
                    <a:pt x="1708055" y="1936629"/>
                  </a:lnTo>
                  <a:lnTo>
                    <a:pt x="1766451" y="1933338"/>
                  </a:lnTo>
                  <a:lnTo>
                    <a:pt x="1824220" y="1928771"/>
                  </a:lnTo>
                  <a:lnTo>
                    <a:pt x="1881322" y="1922952"/>
                  </a:lnTo>
                  <a:lnTo>
                    <a:pt x="1937720" y="1915904"/>
                  </a:lnTo>
                  <a:lnTo>
                    <a:pt x="1993374" y="1907651"/>
                  </a:lnTo>
                  <a:lnTo>
                    <a:pt x="2048246" y="1898216"/>
                  </a:lnTo>
                  <a:lnTo>
                    <a:pt x="2102298" y="1887622"/>
                  </a:lnTo>
                  <a:lnTo>
                    <a:pt x="2155491" y="1875894"/>
                  </a:lnTo>
                  <a:lnTo>
                    <a:pt x="2207787" y="1863054"/>
                  </a:lnTo>
                  <a:lnTo>
                    <a:pt x="2259147" y="1849126"/>
                  </a:lnTo>
                  <a:lnTo>
                    <a:pt x="2309533" y="1834133"/>
                  </a:lnTo>
                  <a:lnTo>
                    <a:pt x="2358906" y="1818099"/>
                  </a:lnTo>
                  <a:lnTo>
                    <a:pt x="2407228" y="1801047"/>
                  </a:lnTo>
                  <a:lnTo>
                    <a:pt x="2454460" y="1783001"/>
                  </a:lnTo>
                  <a:lnTo>
                    <a:pt x="2500564" y="1763984"/>
                  </a:lnTo>
                  <a:lnTo>
                    <a:pt x="2545502" y="1744020"/>
                  </a:lnTo>
                  <a:lnTo>
                    <a:pt x="2589234" y="1723132"/>
                  </a:lnTo>
                  <a:lnTo>
                    <a:pt x="2631723" y="1701343"/>
                  </a:lnTo>
                  <a:lnTo>
                    <a:pt x="2672929" y="1678678"/>
                  </a:lnTo>
                  <a:lnTo>
                    <a:pt x="2712815" y="1655159"/>
                  </a:lnTo>
                  <a:lnTo>
                    <a:pt x="2751341" y="1630810"/>
                  </a:lnTo>
                  <a:lnTo>
                    <a:pt x="2788471" y="1605654"/>
                  </a:lnTo>
                  <a:lnTo>
                    <a:pt x="2824164" y="1579715"/>
                  </a:lnTo>
                  <a:lnTo>
                    <a:pt x="2858382" y="1553016"/>
                  </a:lnTo>
                  <a:lnTo>
                    <a:pt x="2891088" y="1525581"/>
                  </a:lnTo>
                  <a:lnTo>
                    <a:pt x="2922242" y="1497433"/>
                  </a:lnTo>
                  <a:lnTo>
                    <a:pt x="2951806" y="1468596"/>
                  </a:lnTo>
                  <a:lnTo>
                    <a:pt x="2979742" y="1439093"/>
                  </a:lnTo>
                  <a:lnTo>
                    <a:pt x="3006010" y="1408947"/>
                  </a:lnTo>
                  <a:lnTo>
                    <a:pt x="3030574" y="1378183"/>
                  </a:lnTo>
                  <a:lnTo>
                    <a:pt x="3053393" y="1346823"/>
                  </a:lnTo>
                  <a:lnTo>
                    <a:pt x="3074430" y="1314890"/>
                  </a:lnTo>
                  <a:lnTo>
                    <a:pt x="3111003" y="1249404"/>
                  </a:lnTo>
                  <a:lnTo>
                    <a:pt x="3139984" y="1181910"/>
                  </a:lnTo>
                  <a:lnTo>
                    <a:pt x="3161066" y="1112597"/>
                  </a:lnTo>
                  <a:lnTo>
                    <a:pt x="3173941" y="1041652"/>
                  </a:lnTo>
                  <a:lnTo>
                    <a:pt x="3178302" y="969263"/>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5" name="Google Shape;175;p10"/>
            <p:cNvSpPr/>
            <p:nvPr/>
          </p:nvSpPr>
          <p:spPr>
            <a:xfrm>
              <a:off x="6198755" y="4790694"/>
              <a:ext cx="3200400" cy="1965325"/>
            </a:xfrm>
            <a:custGeom>
              <a:rect b="b" l="l" r="r" t="t"/>
              <a:pathLst>
                <a:path extrusionOk="0" h="1965325" w="3200400">
                  <a:moveTo>
                    <a:pt x="3200400" y="1033272"/>
                  </a:moveTo>
                  <a:lnTo>
                    <a:pt x="3200400" y="931164"/>
                  </a:lnTo>
                  <a:lnTo>
                    <a:pt x="3187700" y="906018"/>
                  </a:lnTo>
                  <a:lnTo>
                    <a:pt x="3187700" y="880872"/>
                  </a:lnTo>
                  <a:lnTo>
                    <a:pt x="3175000" y="833706"/>
                  </a:lnTo>
                  <a:lnTo>
                    <a:pt x="3149600" y="743406"/>
                  </a:lnTo>
                  <a:lnTo>
                    <a:pt x="3124200" y="700295"/>
                  </a:lnTo>
                  <a:lnTo>
                    <a:pt x="3111500" y="658558"/>
                  </a:lnTo>
                  <a:lnTo>
                    <a:pt x="3086100" y="618208"/>
                  </a:lnTo>
                  <a:lnTo>
                    <a:pt x="3060700" y="579257"/>
                  </a:lnTo>
                  <a:lnTo>
                    <a:pt x="3022600" y="541717"/>
                  </a:lnTo>
                  <a:lnTo>
                    <a:pt x="2997200" y="505599"/>
                  </a:lnTo>
                  <a:lnTo>
                    <a:pt x="2959100" y="470916"/>
                  </a:lnTo>
                  <a:lnTo>
                    <a:pt x="2946400" y="450342"/>
                  </a:lnTo>
                  <a:lnTo>
                    <a:pt x="2921000" y="430530"/>
                  </a:lnTo>
                  <a:lnTo>
                    <a:pt x="2882900" y="398303"/>
                  </a:lnTo>
                  <a:lnTo>
                    <a:pt x="2844800" y="367477"/>
                  </a:lnTo>
                  <a:lnTo>
                    <a:pt x="2806700" y="338035"/>
                  </a:lnTo>
                  <a:lnTo>
                    <a:pt x="2768600" y="309958"/>
                  </a:lnTo>
                  <a:lnTo>
                    <a:pt x="2717800" y="283229"/>
                  </a:lnTo>
                  <a:lnTo>
                    <a:pt x="2679700" y="257833"/>
                  </a:lnTo>
                  <a:lnTo>
                    <a:pt x="2628900" y="233750"/>
                  </a:lnTo>
                  <a:lnTo>
                    <a:pt x="2590800" y="210964"/>
                  </a:lnTo>
                  <a:lnTo>
                    <a:pt x="2540000" y="189458"/>
                  </a:lnTo>
                  <a:lnTo>
                    <a:pt x="2489200" y="169214"/>
                  </a:lnTo>
                  <a:lnTo>
                    <a:pt x="2451100" y="150216"/>
                  </a:lnTo>
                  <a:lnTo>
                    <a:pt x="2400300" y="132445"/>
                  </a:lnTo>
                  <a:lnTo>
                    <a:pt x="2349500" y="115885"/>
                  </a:lnTo>
                  <a:lnTo>
                    <a:pt x="2298700" y="100519"/>
                  </a:lnTo>
                  <a:lnTo>
                    <a:pt x="2247900" y="86329"/>
                  </a:lnTo>
                  <a:lnTo>
                    <a:pt x="2209800" y="73298"/>
                  </a:lnTo>
                  <a:lnTo>
                    <a:pt x="2159000" y="61409"/>
                  </a:lnTo>
                  <a:lnTo>
                    <a:pt x="2108200" y="50645"/>
                  </a:lnTo>
                  <a:lnTo>
                    <a:pt x="2057400" y="40988"/>
                  </a:lnTo>
                  <a:lnTo>
                    <a:pt x="2006600" y="32420"/>
                  </a:lnTo>
                  <a:lnTo>
                    <a:pt x="1955800" y="24926"/>
                  </a:lnTo>
                  <a:lnTo>
                    <a:pt x="1905000" y="18488"/>
                  </a:lnTo>
                  <a:lnTo>
                    <a:pt x="1854200" y="13088"/>
                  </a:lnTo>
                  <a:lnTo>
                    <a:pt x="1803400" y="8709"/>
                  </a:lnTo>
                  <a:lnTo>
                    <a:pt x="1752600" y="5334"/>
                  </a:lnTo>
                  <a:lnTo>
                    <a:pt x="1676400" y="1524"/>
                  </a:lnTo>
                  <a:lnTo>
                    <a:pt x="1600200" y="0"/>
                  </a:lnTo>
                  <a:lnTo>
                    <a:pt x="1511300" y="1524"/>
                  </a:lnTo>
                  <a:lnTo>
                    <a:pt x="1435100" y="5334"/>
                  </a:lnTo>
                  <a:lnTo>
                    <a:pt x="1384300" y="8673"/>
                  </a:lnTo>
                  <a:lnTo>
                    <a:pt x="1333500" y="13036"/>
                  </a:lnTo>
                  <a:lnTo>
                    <a:pt x="1282700" y="18438"/>
                  </a:lnTo>
                  <a:lnTo>
                    <a:pt x="1231900" y="24894"/>
                  </a:lnTo>
                  <a:lnTo>
                    <a:pt x="1181100" y="32419"/>
                  </a:lnTo>
                  <a:lnTo>
                    <a:pt x="1130300" y="41030"/>
                  </a:lnTo>
                  <a:lnTo>
                    <a:pt x="1092200" y="50741"/>
                  </a:lnTo>
                  <a:lnTo>
                    <a:pt x="1041400" y="61568"/>
                  </a:lnTo>
                  <a:lnTo>
                    <a:pt x="990600" y="73526"/>
                  </a:lnTo>
                  <a:lnTo>
                    <a:pt x="939800" y="86630"/>
                  </a:lnTo>
                  <a:lnTo>
                    <a:pt x="889000" y="100897"/>
                  </a:lnTo>
                  <a:lnTo>
                    <a:pt x="838200" y="116342"/>
                  </a:lnTo>
                  <a:lnTo>
                    <a:pt x="787399" y="132979"/>
                  </a:lnTo>
                  <a:lnTo>
                    <a:pt x="736599" y="150825"/>
                  </a:lnTo>
                  <a:lnTo>
                    <a:pt x="698499" y="169894"/>
                  </a:lnTo>
                  <a:lnTo>
                    <a:pt x="647699" y="190203"/>
                  </a:lnTo>
                  <a:lnTo>
                    <a:pt x="596899" y="211767"/>
                  </a:lnTo>
                  <a:lnTo>
                    <a:pt x="558799" y="234600"/>
                  </a:lnTo>
                  <a:lnTo>
                    <a:pt x="508000" y="258719"/>
                  </a:lnTo>
                  <a:lnTo>
                    <a:pt x="469900" y="284139"/>
                  </a:lnTo>
                  <a:lnTo>
                    <a:pt x="431800" y="310875"/>
                  </a:lnTo>
                  <a:lnTo>
                    <a:pt x="380999" y="338943"/>
                  </a:lnTo>
                  <a:lnTo>
                    <a:pt x="342899" y="368358"/>
                  </a:lnTo>
                  <a:lnTo>
                    <a:pt x="304799" y="399136"/>
                  </a:lnTo>
                  <a:lnTo>
                    <a:pt x="266699" y="431292"/>
                  </a:lnTo>
                  <a:lnTo>
                    <a:pt x="241299" y="450342"/>
                  </a:lnTo>
                  <a:lnTo>
                    <a:pt x="228599" y="470916"/>
                  </a:lnTo>
                  <a:lnTo>
                    <a:pt x="190499" y="505657"/>
                  </a:lnTo>
                  <a:lnTo>
                    <a:pt x="165099" y="541864"/>
                  </a:lnTo>
                  <a:lnTo>
                    <a:pt x="139699" y="579516"/>
                  </a:lnTo>
                  <a:lnTo>
                    <a:pt x="101599" y="618590"/>
                  </a:lnTo>
                  <a:lnTo>
                    <a:pt x="76199" y="659063"/>
                  </a:lnTo>
                  <a:lnTo>
                    <a:pt x="63499" y="700913"/>
                  </a:lnTo>
                  <a:lnTo>
                    <a:pt x="38099" y="744117"/>
                  </a:lnTo>
                  <a:lnTo>
                    <a:pt x="25399" y="788654"/>
                  </a:lnTo>
                  <a:lnTo>
                    <a:pt x="0" y="881634"/>
                  </a:lnTo>
                  <a:lnTo>
                    <a:pt x="0" y="1084326"/>
                  </a:lnTo>
                  <a:lnTo>
                    <a:pt x="12700" y="1108710"/>
                  </a:lnTo>
                  <a:lnTo>
                    <a:pt x="12700" y="982218"/>
                  </a:lnTo>
                  <a:lnTo>
                    <a:pt x="25399" y="957834"/>
                  </a:lnTo>
                  <a:lnTo>
                    <a:pt x="25399" y="885444"/>
                  </a:lnTo>
                  <a:lnTo>
                    <a:pt x="50799" y="789807"/>
                  </a:lnTo>
                  <a:lnTo>
                    <a:pt x="63499" y="744304"/>
                  </a:lnTo>
                  <a:lnTo>
                    <a:pt x="88899" y="700340"/>
                  </a:lnTo>
                  <a:lnTo>
                    <a:pt x="114299" y="657910"/>
                  </a:lnTo>
                  <a:lnTo>
                    <a:pt x="139699" y="617010"/>
                  </a:lnTo>
                  <a:lnTo>
                    <a:pt x="165099" y="577636"/>
                  </a:lnTo>
                  <a:lnTo>
                    <a:pt x="203199" y="539784"/>
                  </a:lnTo>
                  <a:lnTo>
                    <a:pt x="228599" y="503450"/>
                  </a:lnTo>
                  <a:lnTo>
                    <a:pt x="266699" y="468630"/>
                  </a:lnTo>
                  <a:lnTo>
                    <a:pt x="292099" y="449580"/>
                  </a:lnTo>
                  <a:lnTo>
                    <a:pt x="330199" y="412242"/>
                  </a:lnTo>
                  <a:lnTo>
                    <a:pt x="368299" y="381702"/>
                  </a:lnTo>
                  <a:lnTo>
                    <a:pt x="406399" y="352557"/>
                  </a:lnTo>
                  <a:lnTo>
                    <a:pt x="457200" y="324791"/>
                  </a:lnTo>
                  <a:lnTo>
                    <a:pt x="495300" y="298384"/>
                  </a:lnTo>
                  <a:lnTo>
                    <a:pt x="533400" y="273320"/>
                  </a:lnTo>
                  <a:lnTo>
                    <a:pt x="584200" y="249580"/>
                  </a:lnTo>
                  <a:lnTo>
                    <a:pt x="622299" y="227148"/>
                  </a:lnTo>
                  <a:lnTo>
                    <a:pt x="673099" y="206004"/>
                  </a:lnTo>
                  <a:lnTo>
                    <a:pt x="723899" y="186132"/>
                  </a:lnTo>
                  <a:lnTo>
                    <a:pt x="774699" y="167515"/>
                  </a:lnTo>
                  <a:lnTo>
                    <a:pt x="812799" y="150133"/>
                  </a:lnTo>
                  <a:lnTo>
                    <a:pt x="863600" y="133969"/>
                  </a:lnTo>
                  <a:lnTo>
                    <a:pt x="914400" y="119007"/>
                  </a:lnTo>
                  <a:lnTo>
                    <a:pt x="965200" y="105227"/>
                  </a:lnTo>
                  <a:lnTo>
                    <a:pt x="1016000" y="92613"/>
                  </a:lnTo>
                  <a:lnTo>
                    <a:pt x="1066800" y="81146"/>
                  </a:lnTo>
                  <a:lnTo>
                    <a:pt x="1117600" y="70810"/>
                  </a:lnTo>
                  <a:lnTo>
                    <a:pt x="1168400" y="61585"/>
                  </a:lnTo>
                  <a:lnTo>
                    <a:pt x="1219200" y="53455"/>
                  </a:lnTo>
                  <a:lnTo>
                    <a:pt x="1270000" y="46402"/>
                  </a:lnTo>
                  <a:lnTo>
                    <a:pt x="1320800" y="40408"/>
                  </a:lnTo>
                  <a:lnTo>
                    <a:pt x="1371600" y="35456"/>
                  </a:lnTo>
                  <a:lnTo>
                    <a:pt x="1409700" y="31527"/>
                  </a:lnTo>
                  <a:lnTo>
                    <a:pt x="1460500" y="28604"/>
                  </a:lnTo>
                  <a:lnTo>
                    <a:pt x="1511300" y="26670"/>
                  </a:lnTo>
                  <a:lnTo>
                    <a:pt x="1600200" y="25146"/>
                  </a:lnTo>
                  <a:lnTo>
                    <a:pt x="1676400" y="26670"/>
                  </a:lnTo>
                  <a:lnTo>
                    <a:pt x="1752600" y="30480"/>
                  </a:lnTo>
                  <a:lnTo>
                    <a:pt x="1841500" y="36576"/>
                  </a:lnTo>
                  <a:lnTo>
                    <a:pt x="1879600" y="41302"/>
                  </a:lnTo>
                  <a:lnTo>
                    <a:pt x="1930400" y="47082"/>
                  </a:lnTo>
                  <a:lnTo>
                    <a:pt x="1981200" y="53928"/>
                  </a:lnTo>
                  <a:lnTo>
                    <a:pt x="2032000" y="61856"/>
                  </a:lnTo>
                  <a:lnTo>
                    <a:pt x="2082800" y="70878"/>
                  </a:lnTo>
                  <a:lnTo>
                    <a:pt x="2120900" y="81011"/>
                  </a:lnTo>
                  <a:lnTo>
                    <a:pt x="2171700" y="92267"/>
                  </a:lnTo>
                  <a:lnTo>
                    <a:pt x="2222500" y="104662"/>
                  </a:lnTo>
                  <a:lnTo>
                    <a:pt x="2273300" y="118208"/>
                  </a:lnTo>
                  <a:lnTo>
                    <a:pt x="2324100" y="132922"/>
                  </a:lnTo>
                  <a:lnTo>
                    <a:pt x="2374900" y="148816"/>
                  </a:lnTo>
                  <a:lnTo>
                    <a:pt x="2413000" y="165906"/>
                  </a:lnTo>
                  <a:lnTo>
                    <a:pt x="2463800" y="184205"/>
                  </a:lnTo>
                  <a:lnTo>
                    <a:pt x="2514600" y="203728"/>
                  </a:lnTo>
                  <a:lnTo>
                    <a:pt x="2552700" y="224488"/>
                  </a:lnTo>
                  <a:lnTo>
                    <a:pt x="2603500" y="246501"/>
                  </a:lnTo>
                  <a:lnTo>
                    <a:pt x="2641600" y="269780"/>
                  </a:lnTo>
                  <a:lnTo>
                    <a:pt x="2692400" y="294340"/>
                  </a:lnTo>
                  <a:lnTo>
                    <a:pt x="2730500" y="320195"/>
                  </a:lnTo>
                  <a:lnTo>
                    <a:pt x="2768600" y="347359"/>
                  </a:lnTo>
                  <a:lnTo>
                    <a:pt x="2819400" y="375846"/>
                  </a:lnTo>
                  <a:lnTo>
                    <a:pt x="2857500" y="405671"/>
                  </a:lnTo>
                  <a:lnTo>
                    <a:pt x="2895600" y="436848"/>
                  </a:lnTo>
                  <a:lnTo>
                    <a:pt x="2921000" y="469392"/>
                  </a:lnTo>
                  <a:lnTo>
                    <a:pt x="2946400" y="488442"/>
                  </a:lnTo>
                  <a:lnTo>
                    <a:pt x="2959100" y="509016"/>
                  </a:lnTo>
                  <a:lnTo>
                    <a:pt x="2997200" y="546643"/>
                  </a:lnTo>
                  <a:lnTo>
                    <a:pt x="3035300" y="586315"/>
                  </a:lnTo>
                  <a:lnTo>
                    <a:pt x="3060700" y="627896"/>
                  </a:lnTo>
                  <a:lnTo>
                    <a:pt x="3086100" y="671249"/>
                  </a:lnTo>
                  <a:lnTo>
                    <a:pt x="3111500" y="716239"/>
                  </a:lnTo>
                  <a:lnTo>
                    <a:pt x="3124200" y="762728"/>
                  </a:lnTo>
                  <a:lnTo>
                    <a:pt x="3149600" y="810580"/>
                  </a:lnTo>
                  <a:lnTo>
                    <a:pt x="3162300" y="859658"/>
                  </a:lnTo>
                  <a:lnTo>
                    <a:pt x="3162300" y="909828"/>
                  </a:lnTo>
                  <a:lnTo>
                    <a:pt x="3175000" y="934212"/>
                  </a:lnTo>
                  <a:lnTo>
                    <a:pt x="3175000" y="1136304"/>
                  </a:lnTo>
                  <a:lnTo>
                    <a:pt x="3200400" y="1033272"/>
                  </a:lnTo>
                  <a:close/>
                </a:path>
                <a:path extrusionOk="0" h="1965325" w="3200400">
                  <a:moveTo>
                    <a:pt x="3175000" y="1136304"/>
                  </a:moveTo>
                  <a:lnTo>
                    <a:pt x="3175000" y="1031748"/>
                  </a:lnTo>
                  <a:lnTo>
                    <a:pt x="3162300" y="1056132"/>
                  </a:lnTo>
                  <a:lnTo>
                    <a:pt x="3162300" y="1106373"/>
                  </a:lnTo>
                  <a:lnTo>
                    <a:pt x="3149600" y="1155422"/>
                  </a:lnTo>
                  <a:lnTo>
                    <a:pt x="3124200" y="1203178"/>
                  </a:lnTo>
                  <a:lnTo>
                    <a:pt x="3111500" y="1249540"/>
                  </a:lnTo>
                  <a:lnTo>
                    <a:pt x="3086100" y="1294410"/>
                  </a:lnTo>
                  <a:lnTo>
                    <a:pt x="3060700" y="1337685"/>
                  </a:lnTo>
                  <a:lnTo>
                    <a:pt x="3035300" y="1379266"/>
                  </a:lnTo>
                  <a:lnTo>
                    <a:pt x="2997200" y="1419052"/>
                  </a:lnTo>
                  <a:lnTo>
                    <a:pt x="2959100" y="1456944"/>
                  </a:lnTo>
                  <a:lnTo>
                    <a:pt x="2946400" y="1476756"/>
                  </a:lnTo>
                  <a:lnTo>
                    <a:pt x="2921000" y="1495806"/>
                  </a:lnTo>
                  <a:lnTo>
                    <a:pt x="2895600" y="1528246"/>
                  </a:lnTo>
                  <a:lnTo>
                    <a:pt x="2857500" y="1559340"/>
                  </a:lnTo>
                  <a:lnTo>
                    <a:pt x="2819400" y="1589103"/>
                  </a:lnTo>
                  <a:lnTo>
                    <a:pt x="2768600" y="1617545"/>
                  </a:lnTo>
                  <a:lnTo>
                    <a:pt x="2730500" y="1644680"/>
                  </a:lnTo>
                  <a:lnTo>
                    <a:pt x="2692400" y="1670520"/>
                  </a:lnTo>
                  <a:lnTo>
                    <a:pt x="2641600" y="1695078"/>
                  </a:lnTo>
                  <a:lnTo>
                    <a:pt x="2603500" y="1718366"/>
                  </a:lnTo>
                  <a:lnTo>
                    <a:pt x="2552700" y="1740397"/>
                  </a:lnTo>
                  <a:lnTo>
                    <a:pt x="2514600" y="1761185"/>
                  </a:lnTo>
                  <a:lnTo>
                    <a:pt x="2463800" y="1780740"/>
                  </a:lnTo>
                  <a:lnTo>
                    <a:pt x="2413000" y="1799077"/>
                  </a:lnTo>
                  <a:lnTo>
                    <a:pt x="2374900" y="1816207"/>
                  </a:lnTo>
                  <a:lnTo>
                    <a:pt x="2324100" y="1832143"/>
                  </a:lnTo>
                  <a:lnTo>
                    <a:pt x="2273300" y="1846898"/>
                  </a:lnTo>
                  <a:lnTo>
                    <a:pt x="2222500" y="1860485"/>
                  </a:lnTo>
                  <a:lnTo>
                    <a:pt x="2171700" y="1872915"/>
                  </a:lnTo>
                  <a:lnTo>
                    <a:pt x="2120900" y="1884202"/>
                  </a:lnTo>
                  <a:lnTo>
                    <a:pt x="2082800" y="1894359"/>
                  </a:lnTo>
                  <a:lnTo>
                    <a:pt x="2032000" y="1903397"/>
                  </a:lnTo>
                  <a:lnTo>
                    <a:pt x="1981200" y="1911330"/>
                  </a:lnTo>
                  <a:lnTo>
                    <a:pt x="1930400" y="1918170"/>
                  </a:lnTo>
                  <a:lnTo>
                    <a:pt x="1879600" y="1923929"/>
                  </a:lnTo>
                  <a:lnTo>
                    <a:pt x="1841500" y="1928622"/>
                  </a:lnTo>
                  <a:lnTo>
                    <a:pt x="1752600" y="1934718"/>
                  </a:lnTo>
                  <a:lnTo>
                    <a:pt x="1676400" y="1938528"/>
                  </a:lnTo>
                  <a:lnTo>
                    <a:pt x="1600200" y="1939290"/>
                  </a:lnTo>
                  <a:lnTo>
                    <a:pt x="1511300" y="1938528"/>
                  </a:lnTo>
                  <a:lnTo>
                    <a:pt x="1460500" y="1936576"/>
                  </a:lnTo>
                  <a:lnTo>
                    <a:pt x="1409700" y="1933637"/>
                  </a:lnTo>
                  <a:lnTo>
                    <a:pt x="1371600" y="1929693"/>
                  </a:lnTo>
                  <a:lnTo>
                    <a:pt x="1320800" y="1924725"/>
                  </a:lnTo>
                  <a:lnTo>
                    <a:pt x="1270000" y="1918717"/>
                  </a:lnTo>
                  <a:lnTo>
                    <a:pt x="1219200" y="1911650"/>
                  </a:lnTo>
                  <a:lnTo>
                    <a:pt x="1168400" y="1903508"/>
                  </a:lnTo>
                  <a:lnTo>
                    <a:pt x="1117600" y="1894272"/>
                  </a:lnTo>
                  <a:lnTo>
                    <a:pt x="1066800" y="1883926"/>
                  </a:lnTo>
                  <a:lnTo>
                    <a:pt x="1016000" y="1872451"/>
                  </a:lnTo>
                  <a:lnTo>
                    <a:pt x="965200" y="1859829"/>
                  </a:lnTo>
                  <a:lnTo>
                    <a:pt x="914400" y="1846045"/>
                  </a:lnTo>
                  <a:lnTo>
                    <a:pt x="863600" y="1831078"/>
                  </a:lnTo>
                  <a:lnTo>
                    <a:pt x="812800" y="1814914"/>
                  </a:lnTo>
                  <a:lnTo>
                    <a:pt x="774700" y="1797533"/>
                  </a:lnTo>
                  <a:lnTo>
                    <a:pt x="723900" y="1778917"/>
                  </a:lnTo>
                  <a:lnTo>
                    <a:pt x="673100" y="1759051"/>
                  </a:lnTo>
                  <a:lnTo>
                    <a:pt x="622300" y="1737915"/>
                  </a:lnTo>
                  <a:lnTo>
                    <a:pt x="584200" y="1715493"/>
                  </a:lnTo>
                  <a:lnTo>
                    <a:pt x="533400" y="1691766"/>
                  </a:lnTo>
                  <a:lnTo>
                    <a:pt x="495300" y="1666718"/>
                  </a:lnTo>
                  <a:lnTo>
                    <a:pt x="457200" y="1640330"/>
                  </a:lnTo>
                  <a:lnTo>
                    <a:pt x="406400" y="1612586"/>
                  </a:lnTo>
                  <a:lnTo>
                    <a:pt x="368300" y="1583467"/>
                  </a:lnTo>
                  <a:lnTo>
                    <a:pt x="330200" y="1552956"/>
                  </a:lnTo>
                  <a:lnTo>
                    <a:pt x="279400" y="1514856"/>
                  </a:lnTo>
                  <a:lnTo>
                    <a:pt x="266700" y="1495806"/>
                  </a:lnTo>
                  <a:lnTo>
                    <a:pt x="228600" y="1458723"/>
                  </a:lnTo>
                  <a:lnTo>
                    <a:pt x="190500" y="1420199"/>
                  </a:lnTo>
                  <a:lnTo>
                    <a:pt x="165100" y="1380154"/>
                  </a:lnTo>
                  <a:lnTo>
                    <a:pt x="127000" y="1338505"/>
                  </a:lnTo>
                  <a:lnTo>
                    <a:pt x="101600" y="1295173"/>
                  </a:lnTo>
                  <a:lnTo>
                    <a:pt x="76200" y="1250075"/>
                  </a:lnTo>
                  <a:lnTo>
                    <a:pt x="63500" y="1203130"/>
                  </a:lnTo>
                  <a:lnTo>
                    <a:pt x="38100" y="1154257"/>
                  </a:lnTo>
                  <a:lnTo>
                    <a:pt x="25400" y="1103376"/>
                  </a:lnTo>
                  <a:lnTo>
                    <a:pt x="25400" y="1006602"/>
                  </a:lnTo>
                  <a:lnTo>
                    <a:pt x="12700" y="982218"/>
                  </a:lnTo>
                  <a:lnTo>
                    <a:pt x="12700" y="1158313"/>
                  </a:lnTo>
                  <a:lnTo>
                    <a:pt x="38100" y="1206515"/>
                  </a:lnTo>
                  <a:lnTo>
                    <a:pt x="50800" y="1253257"/>
                  </a:lnTo>
                  <a:lnTo>
                    <a:pt x="76200" y="1298482"/>
                  </a:lnTo>
                  <a:lnTo>
                    <a:pt x="101600" y="1342129"/>
                  </a:lnTo>
                  <a:lnTo>
                    <a:pt x="127000" y="1384141"/>
                  </a:lnTo>
                  <a:lnTo>
                    <a:pt x="165100" y="1424460"/>
                  </a:lnTo>
                  <a:lnTo>
                    <a:pt x="203200" y="1463026"/>
                  </a:lnTo>
                  <a:lnTo>
                    <a:pt x="228600" y="1499781"/>
                  </a:lnTo>
                  <a:lnTo>
                    <a:pt x="266700" y="1534668"/>
                  </a:lnTo>
                  <a:lnTo>
                    <a:pt x="317500" y="1572768"/>
                  </a:lnTo>
                  <a:lnTo>
                    <a:pt x="355600" y="1610106"/>
                  </a:lnTo>
                  <a:lnTo>
                    <a:pt x="406400" y="1638587"/>
                  </a:lnTo>
                  <a:lnTo>
                    <a:pt x="444500" y="1665750"/>
                  </a:lnTo>
                  <a:lnTo>
                    <a:pt x="482600" y="1691610"/>
                  </a:lnTo>
                  <a:lnTo>
                    <a:pt x="533400" y="1716185"/>
                  </a:lnTo>
                  <a:lnTo>
                    <a:pt x="571500" y="1739490"/>
                  </a:lnTo>
                  <a:lnTo>
                    <a:pt x="622300" y="1761543"/>
                  </a:lnTo>
                  <a:lnTo>
                    <a:pt x="660400" y="1782361"/>
                  </a:lnTo>
                  <a:lnTo>
                    <a:pt x="711200" y="1801959"/>
                  </a:lnTo>
                  <a:lnTo>
                    <a:pt x="762000" y="1820355"/>
                  </a:lnTo>
                  <a:lnTo>
                    <a:pt x="800100" y="1837564"/>
                  </a:lnTo>
                  <a:lnTo>
                    <a:pt x="850900" y="1853605"/>
                  </a:lnTo>
                  <a:lnTo>
                    <a:pt x="901700" y="1868493"/>
                  </a:lnTo>
                  <a:lnTo>
                    <a:pt x="952500" y="1882244"/>
                  </a:lnTo>
                  <a:lnTo>
                    <a:pt x="1003300" y="1894877"/>
                  </a:lnTo>
                  <a:lnTo>
                    <a:pt x="1054100" y="1906406"/>
                  </a:lnTo>
                  <a:lnTo>
                    <a:pt x="1092200" y="1916849"/>
                  </a:lnTo>
                  <a:lnTo>
                    <a:pt x="1143000" y="1926223"/>
                  </a:lnTo>
                  <a:lnTo>
                    <a:pt x="1193800" y="1934544"/>
                  </a:lnTo>
                  <a:lnTo>
                    <a:pt x="1244600" y="1941828"/>
                  </a:lnTo>
                  <a:lnTo>
                    <a:pt x="1295400" y="1948093"/>
                  </a:lnTo>
                  <a:lnTo>
                    <a:pt x="1346200" y="1953354"/>
                  </a:lnTo>
                  <a:lnTo>
                    <a:pt x="1397000" y="1957629"/>
                  </a:lnTo>
                  <a:lnTo>
                    <a:pt x="1447800" y="1960935"/>
                  </a:lnTo>
                  <a:lnTo>
                    <a:pt x="1498600" y="1963287"/>
                  </a:lnTo>
                  <a:lnTo>
                    <a:pt x="1549400" y="1964702"/>
                  </a:lnTo>
                  <a:lnTo>
                    <a:pt x="1600200" y="1965198"/>
                  </a:lnTo>
                  <a:lnTo>
                    <a:pt x="1676400" y="1963674"/>
                  </a:lnTo>
                  <a:lnTo>
                    <a:pt x="1752600" y="1959864"/>
                  </a:lnTo>
                  <a:lnTo>
                    <a:pt x="1841500" y="1953768"/>
                  </a:lnTo>
                  <a:lnTo>
                    <a:pt x="1917700" y="1945386"/>
                  </a:lnTo>
                  <a:lnTo>
                    <a:pt x="1968500" y="1938919"/>
                  </a:lnTo>
                  <a:lnTo>
                    <a:pt x="2019300" y="1931374"/>
                  </a:lnTo>
                  <a:lnTo>
                    <a:pt x="2057400" y="1922736"/>
                  </a:lnTo>
                  <a:lnTo>
                    <a:pt x="2108200" y="1912986"/>
                  </a:lnTo>
                  <a:lnTo>
                    <a:pt x="2159000" y="1902108"/>
                  </a:lnTo>
                  <a:lnTo>
                    <a:pt x="2209800" y="1890085"/>
                  </a:lnTo>
                  <a:lnTo>
                    <a:pt x="2260600" y="1876901"/>
                  </a:lnTo>
                  <a:lnTo>
                    <a:pt x="2311400" y="1862539"/>
                  </a:lnTo>
                  <a:lnTo>
                    <a:pt x="2362200" y="1846981"/>
                  </a:lnTo>
                  <a:lnTo>
                    <a:pt x="2400300" y="1830212"/>
                  </a:lnTo>
                  <a:lnTo>
                    <a:pt x="2451100" y="1812214"/>
                  </a:lnTo>
                  <a:lnTo>
                    <a:pt x="2501900" y="1792970"/>
                  </a:lnTo>
                  <a:lnTo>
                    <a:pt x="2552700" y="1772464"/>
                  </a:lnTo>
                  <a:lnTo>
                    <a:pt x="2590800" y="1750679"/>
                  </a:lnTo>
                  <a:lnTo>
                    <a:pt x="2641600" y="1727598"/>
                  </a:lnTo>
                  <a:lnTo>
                    <a:pt x="2679700" y="1703204"/>
                  </a:lnTo>
                  <a:lnTo>
                    <a:pt x="2730500" y="1677481"/>
                  </a:lnTo>
                  <a:lnTo>
                    <a:pt x="2768600" y="1650411"/>
                  </a:lnTo>
                  <a:lnTo>
                    <a:pt x="2806700" y="1621979"/>
                  </a:lnTo>
                  <a:lnTo>
                    <a:pt x="2857500" y="1592166"/>
                  </a:lnTo>
                  <a:lnTo>
                    <a:pt x="2895600" y="1560957"/>
                  </a:lnTo>
                  <a:lnTo>
                    <a:pt x="2933700" y="1528334"/>
                  </a:lnTo>
                  <a:lnTo>
                    <a:pt x="2959100" y="1494282"/>
                  </a:lnTo>
                  <a:lnTo>
                    <a:pt x="2984500" y="1473708"/>
                  </a:lnTo>
                  <a:lnTo>
                    <a:pt x="2997200" y="1453134"/>
                  </a:lnTo>
                  <a:lnTo>
                    <a:pt x="3035300" y="1413279"/>
                  </a:lnTo>
                  <a:lnTo>
                    <a:pt x="3060700" y="1371364"/>
                  </a:lnTo>
                  <a:lnTo>
                    <a:pt x="3098800" y="1327545"/>
                  </a:lnTo>
                  <a:lnTo>
                    <a:pt x="3124200" y="1281974"/>
                  </a:lnTo>
                  <a:lnTo>
                    <a:pt x="3149600" y="1234807"/>
                  </a:lnTo>
                  <a:lnTo>
                    <a:pt x="3175000" y="113630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76" name="Google Shape;176;p10"/>
          <p:cNvSpPr txBox="1"/>
          <p:nvPr/>
        </p:nvSpPr>
        <p:spPr>
          <a:xfrm>
            <a:off x="1293239" y="1688836"/>
            <a:ext cx="7387590" cy="6119495"/>
          </a:xfrm>
          <a:prstGeom prst="rect">
            <a:avLst/>
          </a:prstGeom>
          <a:noFill/>
          <a:ln>
            <a:noFill/>
          </a:ln>
        </p:spPr>
        <p:txBody>
          <a:bodyPr anchorCtr="0" anchor="t" bIns="0" lIns="0" spcFirstLastPara="1" rIns="0" wrap="square" tIns="12700">
            <a:spAutoFit/>
          </a:bodyPr>
          <a:lstStyle/>
          <a:p>
            <a:pPr indent="-342900" lvl="0" marL="355600" marR="0" rtl="0" algn="l">
              <a:lnSpc>
                <a:spcPct val="100000"/>
              </a:lnSpc>
              <a:spcBef>
                <a:spcPts val="0"/>
              </a:spcBef>
              <a:spcAft>
                <a:spcPts val="0"/>
              </a:spcAft>
              <a:buClr>
                <a:srgbClr val="0070C0"/>
              </a:buClr>
              <a:buSzPts val="2800"/>
              <a:buFont typeface="Noto Sans Symbols"/>
              <a:buChar char="⮚"/>
            </a:pPr>
            <a:r>
              <a:rPr lang="en-US" sz="2800">
                <a:solidFill>
                  <a:srgbClr val="252525"/>
                </a:solidFill>
                <a:latin typeface="Arial"/>
                <a:ea typeface="Arial"/>
                <a:cs typeface="Arial"/>
                <a:sym typeface="Arial"/>
              </a:rPr>
              <a:t>Aldehydes</a:t>
            </a:r>
            <a:endParaRPr sz="2800">
              <a:latin typeface="Arial"/>
              <a:ea typeface="Arial"/>
              <a:cs typeface="Arial"/>
              <a:sym typeface="Arial"/>
            </a:endParaRPr>
          </a:p>
          <a:p>
            <a:pPr indent="-285750" lvl="1" marL="755650" marR="0" rtl="0" algn="l">
              <a:lnSpc>
                <a:spcPct val="100000"/>
              </a:lnSpc>
              <a:spcBef>
                <a:spcPts val="2220"/>
              </a:spcBef>
              <a:spcAft>
                <a:spcPts val="0"/>
              </a:spcAft>
              <a:buClr>
                <a:srgbClr val="0070C0"/>
              </a:buClr>
              <a:buSzPts val="2400"/>
              <a:buFont typeface="Noto Sans Symbols"/>
              <a:buChar char="⮚"/>
            </a:pPr>
            <a:r>
              <a:rPr b="0" i="0" lang="en-US" sz="2400" u="none" cap="none" strike="noStrike">
                <a:latin typeface="Arial"/>
                <a:ea typeface="Arial"/>
                <a:cs typeface="Arial"/>
                <a:sym typeface="Arial"/>
              </a:rPr>
              <a:t>Formaldehyde</a:t>
            </a:r>
            <a:endParaRPr b="0" i="0" sz="2400" u="none" cap="none" strike="noStrike">
              <a:latin typeface="Arial"/>
              <a:ea typeface="Arial"/>
              <a:cs typeface="Arial"/>
              <a:sym typeface="Arial"/>
            </a:endParaRPr>
          </a:p>
          <a:p>
            <a:pPr indent="0" lvl="1" marL="0" marR="0" rtl="0" algn="l">
              <a:lnSpc>
                <a:spcPct val="100000"/>
              </a:lnSpc>
              <a:spcBef>
                <a:spcPts val="40"/>
              </a:spcBef>
              <a:spcAft>
                <a:spcPts val="0"/>
              </a:spcAft>
              <a:buClr>
                <a:srgbClr val="0070C0"/>
              </a:buClr>
              <a:buSzPts val="2600"/>
              <a:buFont typeface="Noto Sans Symbols"/>
              <a:buNone/>
            </a:pPr>
            <a:r>
              <a:t/>
            </a:r>
            <a:endParaRPr b="0" i="0" sz="2600" u="none" cap="none" strike="noStrike">
              <a:latin typeface="Arial"/>
              <a:ea typeface="Arial"/>
              <a:cs typeface="Arial"/>
              <a:sym typeface="Arial"/>
            </a:endParaRPr>
          </a:p>
          <a:p>
            <a:pPr indent="-285750" lvl="1" marL="755650" marR="0" rtl="0" algn="l">
              <a:lnSpc>
                <a:spcPct val="100000"/>
              </a:lnSpc>
              <a:spcBef>
                <a:spcPts val="0"/>
              </a:spcBef>
              <a:spcAft>
                <a:spcPts val="0"/>
              </a:spcAft>
              <a:buClr>
                <a:srgbClr val="0070C0"/>
              </a:buClr>
              <a:buSzPts val="2400"/>
              <a:buFont typeface="Noto Sans Symbols"/>
              <a:buChar char="⮚"/>
            </a:pPr>
            <a:r>
              <a:rPr b="0" i="0" lang="en-US" sz="2400" u="none" cap="none" strike="noStrike">
                <a:latin typeface="Arial"/>
                <a:ea typeface="Arial"/>
                <a:cs typeface="Arial"/>
                <a:sym typeface="Arial"/>
              </a:rPr>
              <a:t>Glutaraldehyde</a:t>
            </a:r>
            <a:endParaRPr b="0" i="0" sz="2400" u="none" cap="none" strike="noStrike">
              <a:latin typeface="Arial"/>
              <a:ea typeface="Arial"/>
              <a:cs typeface="Arial"/>
              <a:sym typeface="Arial"/>
            </a:endParaRPr>
          </a:p>
          <a:p>
            <a:pPr indent="-343535" lvl="0" marL="355600" marR="0" rtl="0" algn="l">
              <a:lnSpc>
                <a:spcPct val="100000"/>
              </a:lnSpc>
              <a:spcBef>
                <a:spcPts val="1620"/>
              </a:spcBef>
              <a:spcAft>
                <a:spcPts val="0"/>
              </a:spcAft>
              <a:buClr>
                <a:srgbClr val="0070C0"/>
              </a:buClr>
              <a:buSzPts val="2800"/>
              <a:buFont typeface="Noto Sans Symbols"/>
              <a:buChar char="⮚"/>
            </a:pPr>
            <a:r>
              <a:rPr lang="en-US" sz="2800">
                <a:solidFill>
                  <a:srgbClr val="252525"/>
                </a:solidFill>
                <a:latin typeface="Arial"/>
                <a:ea typeface="Arial"/>
                <a:cs typeface="Arial"/>
                <a:sym typeface="Arial"/>
              </a:rPr>
              <a:t>Ethylene Glycol bis‐Succinimidyl Succinate (EGS)</a:t>
            </a:r>
            <a:endParaRPr sz="2800">
              <a:latin typeface="Arial"/>
              <a:ea typeface="Arial"/>
              <a:cs typeface="Arial"/>
              <a:sym typeface="Arial"/>
            </a:endParaRPr>
          </a:p>
          <a:p>
            <a:pPr indent="0" lvl="0" marL="354965" marR="488950" rtl="0" algn="l">
              <a:lnSpc>
                <a:spcPct val="100000"/>
              </a:lnSpc>
              <a:spcBef>
                <a:spcPts val="50"/>
              </a:spcBef>
              <a:spcAft>
                <a:spcPts val="0"/>
              </a:spcAft>
              <a:buNone/>
            </a:pPr>
            <a:r>
              <a:rPr lang="en-US" sz="2000">
                <a:solidFill>
                  <a:srgbClr val="252525"/>
                </a:solidFill>
                <a:latin typeface="Arial"/>
                <a:ea typeface="Arial"/>
                <a:cs typeface="Arial"/>
                <a:sym typeface="Arial"/>
              </a:rPr>
              <a:t>(reversible; the crosslinks are cleaved at a pH 8.5. It is useful for  membrane‐bound proteins but it is not good soluble in water)</a:t>
            </a:r>
            <a:endParaRPr sz="2000">
              <a:latin typeface="Arial"/>
              <a:ea typeface="Arial"/>
              <a:cs typeface="Arial"/>
              <a:sym typeface="Arial"/>
            </a:endParaRPr>
          </a:p>
          <a:p>
            <a:pPr indent="0" lvl="0" marL="5931535" marR="5080" rtl="0" algn="l">
              <a:lnSpc>
                <a:spcPct val="100000"/>
              </a:lnSpc>
              <a:spcBef>
                <a:spcPts val="1655"/>
              </a:spcBef>
              <a:spcAft>
                <a:spcPts val="0"/>
              </a:spcAft>
              <a:buNone/>
            </a:pPr>
            <a:r>
              <a:rPr lang="en-US" sz="1800">
                <a:solidFill>
                  <a:srgbClr val="FFFFFF"/>
                </a:solidFill>
                <a:latin typeface="Arial"/>
                <a:ea typeface="Arial"/>
                <a:cs typeface="Arial"/>
                <a:sym typeface="Arial"/>
              </a:rPr>
              <a:t>Covalent  crosslinks that  are determined  by the active  groups in each  compound.</a:t>
            </a:r>
            <a:endParaRPr sz="1800">
              <a:latin typeface="Arial"/>
              <a:ea typeface="Arial"/>
              <a:cs typeface="Arial"/>
              <a:sym typeface="Arial"/>
            </a:endParaRPr>
          </a:p>
        </p:txBody>
      </p:sp>
      <p:sp>
        <p:nvSpPr>
          <p:cNvPr id="177" name="Google Shape;177;p10"/>
          <p:cNvSpPr/>
          <p:nvPr/>
        </p:nvSpPr>
        <p:spPr>
          <a:xfrm>
            <a:off x="6256667" y="1961388"/>
            <a:ext cx="877824" cy="81305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10"/>
          <p:cNvSpPr/>
          <p:nvPr/>
        </p:nvSpPr>
        <p:spPr>
          <a:xfrm>
            <a:off x="5672975" y="3225545"/>
            <a:ext cx="1971293" cy="33070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9" name="Google Shape;179;p10"/>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80" name="Google Shape;180;p10"/>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1281823" y="606043"/>
            <a:ext cx="823798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Formaldehyde/Formalin/Paraformaldehyde</a:t>
            </a:r>
            <a:endParaRPr sz="2800">
              <a:latin typeface="Arial"/>
              <a:ea typeface="Arial"/>
              <a:cs typeface="Arial"/>
              <a:sym typeface="Arial"/>
            </a:endParaRPr>
          </a:p>
        </p:txBody>
      </p:sp>
      <p:sp>
        <p:nvSpPr>
          <p:cNvPr id="186" name="Google Shape;186;p11"/>
          <p:cNvSpPr/>
          <p:nvPr/>
        </p:nvSpPr>
        <p:spPr>
          <a:xfrm>
            <a:off x="1524647" y="1756410"/>
            <a:ext cx="3883914" cy="74904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11"/>
          <p:cNvSpPr txBox="1"/>
          <p:nvPr/>
        </p:nvSpPr>
        <p:spPr>
          <a:xfrm>
            <a:off x="4419706" y="2698495"/>
            <a:ext cx="1581785" cy="977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methylene hydrate  (solved in water)  (formalin)</a:t>
            </a:r>
            <a:endParaRPr sz="1600">
              <a:latin typeface="Arial"/>
              <a:ea typeface="Arial"/>
              <a:cs typeface="Arial"/>
              <a:sym typeface="Arial"/>
            </a:endParaRPr>
          </a:p>
        </p:txBody>
      </p:sp>
      <p:sp>
        <p:nvSpPr>
          <p:cNvPr id="188" name="Google Shape;188;p11"/>
          <p:cNvSpPr txBox="1"/>
          <p:nvPr/>
        </p:nvSpPr>
        <p:spPr>
          <a:xfrm>
            <a:off x="1502013" y="2719838"/>
            <a:ext cx="1176020" cy="9778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formaldehyde  (gas)</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solidFill>
                  <a:srgbClr val="0070C0"/>
                </a:solidFill>
                <a:latin typeface="Arial"/>
                <a:ea typeface="Arial"/>
                <a:cs typeface="Arial"/>
                <a:sym typeface="Arial"/>
              </a:rPr>
              <a:t>Mw 30 g/mol</a:t>
            </a:r>
            <a:endParaRPr sz="1600">
              <a:latin typeface="Arial"/>
              <a:ea typeface="Arial"/>
              <a:cs typeface="Arial"/>
              <a:sym typeface="Arial"/>
            </a:endParaRPr>
          </a:p>
        </p:txBody>
      </p:sp>
      <p:sp>
        <p:nvSpPr>
          <p:cNvPr id="189" name="Google Shape;189;p11"/>
          <p:cNvSpPr/>
          <p:nvPr/>
        </p:nvSpPr>
        <p:spPr>
          <a:xfrm>
            <a:off x="6874636" y="1638300"/>
            <a:ext cx="1569719" cy="10058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0" name="Google Shape;190;p11"/>
          <p:cNvSpPr txBox="1"/>
          <p:nvPr/>
        </p:nvSpPr>
        <p:spPr>
          <a:xfrm>
            <a:off x="6928231" y="2706877"/>
            <a:ext cx="1542415" cy="51371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paraformaldehyde  (solid)</a:t>
            </a:r>
            <a:endParaRPr sz="1600">
              <a:latin typeface="Arial"/>
              <a:ea typeface="Arial"/>
              <a:cs typeface="Arial"/>
              <a:sym typeface="Arial"/>
            </a:endParaRPr>
          </a:p>
        </p:txBody>
      </p:sp>
      <p:sp>
        <p:nvSpPr>
          <p:cNvPr id="191" name="Google Shape;191;p11"/>
          <p:cNvSpPr txBox="1"/>
          <p:nvPr/>
        </p:nvSpPr>
        <p:spPr>
          <a:xfrm>
            <a:off x="1508886" y="4300982"/>
            <a:ext cx="4643755" cy="221361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latin typeface="Arial"/>
                <a:ea typeface="Arial"/>
                <a:cs typeface="Arial"/>
                <a:sym typeface="Arial"/>
              </a:rPr>
              <a:t>Most widely used fixative in histology</a:t>
            </a:r>
            <a:endParaRPr sz="2400">
              <a:latin typeface="Arial"/>
              <a:ea typeface="Arial"/>
              <a:cs typeface="Arial"/>
              <a:sym typeface="Arial"/>
            </a:endParaRPr>
          </a:p>
          <a:p>
            <a:pPr indent="0" lvl="0" marL="0" marR="0" rtl="0" algn="l">
              <a:lnSpc>
                <a:spcPct val="100000"/>
              </a:lnSpc>
              <a:spcBef>
                <a:spcPts val="30"/>
              </a:spcBef>
              <a:spcAft>
                <a:spcPts val="0"/>
              </a:spcAft>
              <a:buNone/>
            </a:pPr>
            <a:r>
              <a:t/>
            </a:r>
            <a:endParaRPr sz="285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good tissue penetration (~1mm/h)</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penetration‐fixation paradox</a:t>
            </a:r>
            <a:endParaRPr sz="2400">
              <a:latin typeface="Arial"/>
              <a:ea typeface="Arial"/>
              <a:cs typeface="Arial"/>
              <a:sym typeface="Arial"/>
            </a:endParaRPr>
          </a:p>
        </p:txBody>
      </p:sp>
      <p:sp>
        <p:nvSpPr>
          <p:cNvPr id="192" name="Google Shape;192;p11"/>
          <p:cNvSpPr/>
          <p:nvPr/>
        </p:nvSpPr>
        <p:spPr>
          <a:xfrm>
            <a:off x="5702939" y="2159090"/>
            <a:ext cx="836495" cy="16370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3" name="Google Shape;193;p11"/>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94" name="Google Shape;194;p11"/>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1281823" y="606043"/>
            <a:ext cx="787259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Formaldehyde/Formalin/Paraformaldehyde</a:t>
            </a:r>
            <a:endParaRPr sz="2800">
              <a:latin typeface="Arial"/>
              <a:ea typeface="Arial"/>
              <a:cs typeface="Arial"/>
              <a:sym typeface="Arial"/>
            </a:endParaRPr>
          </a:p>
        </p:txBody>
      </p:sp>
      <p:grpSp>
        <p:nvGrpSpPr>
          <p:cNvPr id="200" name="Google Shape;200;p12"/>
          <p:cNvGrpSpPr/>
          <p:nvPr/>
        </p:nvGrpSpPr>
        <p:grpSpPr>
          <a:xfrm>
            <a:off x="1269250" y="3732149"/>
            <a:ext cx="8185911" cy="3074162"/>
            <a:chOff x="1269250" y="3732149"/>
            <a:chExt cx="8185911" cy="3074162"/>
          </a:xfrm>
        </p:grpSpPr>
        <p:sp>
          <p:nvSpPr>
            <p:cNvPr id="201" name="Google Shape;201;p12"/>
            <p:cNvSpPr/>
            <p:nvPr/>
          </p:nvSpPr>
          <p:spPr>
            <a:xfrm>
              <a:off x="1272425" y="3735324"/>
              <a:ext cx="8179308" cy="3067050"/>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12"/>
            <p:cNvSpPr/>
            <p:nvPr/>
          </p:nvSpPr>
          <p:spPr>
            <a:xfrm>
              <a:off x="3194189" y="4299204"/>
              <a:ext cx="3401060" cy="12700"/>
            </a:xfrm>
            <a:custGeom>
              <a:rect b="b" l="l" r="r" t="t"/>
              <a:pathLst>
                <a:path extrusionOk="0" h="12700" w="3401059">
                  <a:moveTo>
                    <a:pt x="0" y="0"/>
                  </a:moveTo>
                  <a:lnTo>
                    <a:pt x="0" y="12191"/>
                  </a:lnTo>
                </a:path>
                <a:path extrusionOk="0" h="12700" w="3401059">
                  <a:moveTo>
                    <a:pt x="3400805" y="0"/>
                  </a:moveTo>
                  <a:lnTo>
                    <a:pt x="3400805" y="12191"/>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3" name="Google Shape;203;p12"/>
            <p:cNvSpPr/>
            <p:nvPr/>
          </p:nvSpPr>
          <p:spPr>
            <a:xfrm>
              <a:off x="1269250" y="3732149"/>
              <a:ext cx="8185658" cy="30740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4" name="Google Shape;204;p12"/>
            <p:cNvSpPr/>
            <p:nvPr/>
          </p:nvSpPr>
          <p:spPr>
            <a:xfrm>
              <a:off x="1272425" y="3735324"/>
              <a:ext cx="8179434" cy="576580"/>
            </a:xfrm>
            <a:custGeom>
              <a:rect b="b" l="l" r="r" t="t"/>
              <a:pathLst>
                <a:path extrusionOk="0" h="576579" w="8179434">
                  <a:moveTo>
                    <a:pt x="8179308" y="576072"/>
                  </a:moveTo>
                  <a:lnTo>
                    <a:pt x="8179308" y="0"/>
                  </a:lnTo>
                  <a:lnTo>
                    <a:pt x="0" y="0"/>
                  </a:lnTo>
                  <a:lnTo>
                    <a:pt x="0" y="576072"/>
                  </a:lnTo>
                  <a:lnTo>
                    <a:pt x="8179308" y="57607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5" name="Google Shape;205;p12"/>
            <p:cNvSpPr/>
            <p:nvPr/>
          </p:nvSpPr>
          <p:spPr>
            <a:xfrm>
              <a:off x="1272425" y="4311408"/>
              <a:ext cx="8179434" cy="2491105"/>
            </a:xfrm>
            <a:custGeom>
              <a:rect b="b" l="l" r="r" t="t"/>
              <a:pathLst>
                <a:path extrusionOk="0" h="2491104" w="8179434">
                  <a:moveTo>
                    <a:pt x="8179308" y="0"/>
                  </a:moveTo>
                  <a:lnTo>
                    <a:pt x="0" y="0"/>
                  </a:lnTo>
                  <a:lnTo>
                    <a:pt x="0" y="1199388"/>
                  </a:lnTo>
                  <a:lnTo>
                    <a:pt x="0" y="1845564"/>
                  </a:lnTo>
                  <a:lnTo>
                    <a:pt x="0" y="2490978"/>
                  </a:lnTo>
                  <a:lnTo>
                    <a:pt x="8179308" y="2490978"/>
                  </a:lnTo>
                  <a:lnTo>
                    <a:pt x="8179308" y="1845564"/>
                  </a:lnTo>
                  <a:lnTo>
                    <a:pt x="8179308" y="1199388"/>
                  </a:lnTo>
                  <a:lnTo>
                    <a:pt x="8179308" y="0"/>
                  </a:lnTo>
                  <a:close/>
                </a:path>
              </a:pathLst>
            </a:custGeom>
            <a:solidFill>
              <a:srgbClr val="D7DD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6" name="Google Shape;206;p12"/>
            <p:cNvSpPr/>
            <p:nvPr/>
          </p:nvSpPr>
          <p:spPr>
            <a:xfrm>
              <a:off x="3194189" y="4299204"/>
              <a:ext cx="0" cy="2506980"/>
            </a:xfrm>
            <a:custGeom>
              <a:rect b="b" l="l" r="r" t="t"/>
              <a:pathLst>
                <a:path extrusionOk="0" h="2506979" w="120000">
                  <a:moveTo>
                    <a:pt x="0" y="0"/>
                  </a:moveTo>
                  <a:lnTo>
                    <a:pt x="0" y="250698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7" name="Google Shape;207;p12"/>
            <p:cNvSpPr/>
            <p:nvPr/>
          </p:nvSpPr>
          <p:spPr>
            <a:xfrm>
              <a:off x="6594995" y="4299204"/>
              <a:ext cx="0" cy="2506980"/>
            </a:xfrm>
            <a:custGeom>
              <a:rect b="b" l="l" r="r" t="t"/>
              <a:pathLst>
                <a:path extrusionOk="0" h="2506979" w="120000">
                  <a:moveTo>
                    <a:pt x="0" y="0"/>
                  </a:moveTo>
                  <a:lnTo>
                    <a:pt x="0" y="250698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8" name="Google Shape;208;p12"/>
            <p:cNvSpPr/>
            <p:nvPr/>
          </p:nvSpPr>
          <p:spPr>
            <a:xfrm>
              <a:off x="1269377" y="4311396"/>
              <a:ext cx="8185784" cy="0"/>
            </a:xfrm>
            <a:custGeom>
              <a:rect b="b" l="l" r="r" t="t"/>
              <a:pathLst>
                <a:path extrusionOk="0" h="120000" w="8185784">
                  <a:moveTo>
                    <a:pt x="0" y="0"/>
                  </a:moveTo>
                  <a:lnTo>
                    <a:pt x="8185404"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9" name="Google Shape;209;p12"/>
            <p:cNvSpPr/>
            <p:nvPr/>
          </p:nvSpPr>
          <p:spPr>
            <a:xfrm>
              <a:off x="1269377" y="5510783"/>
              <a:ext cx="8185784" cy="0"/>
            </a:xfrm>
            <a:custGeom>
              <a:rect b="b" l="l" r="r" t="t"/>
              <a:pathLst>
                <a:path extrusionOk="0" h="120000" w="8185784">
                  <a:moveTo>
                    <a:pt x="0" y="0"/>
                  </a:moveTo>
                  <a:lnTo>
                    <a:pt x="8185404" y="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0" name="Google Shape;210;p12"/>
            <p:cNvSpPr/>
            <p:nvPr/>
          </p:nvSpPr>
          <p:spPr>
            <a:xfrm>
              <a:off x="1269377" y="6156960"/>
              <a:ext cx="8185784" cy="0"/>
            </a:xfrm>
            <a:custGeom>
              <a:rect b="b" l="l" r="r" t="t"/>
              <a:pathLst>
                <a:path extrusionOk="0" h="120000" w="8185784">
                  <a:moveTo>
                    <a:pt x="0" y="0"/>
                  </a:moveTo>
                  <a:lnTo>
                    <a:pt x="8185404" y="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1" name="Google Shape;211;p12"/>
            <p:cNvSpPr/>
            <p:nvPr/>
          </p:nvSpPr>
          <p:spPr>
            <a:xfrm>
              <a:off x="1272425" y="3732276"/>
              <a:ext cx="0" cy="3074035"/>
            </a:xfrm>
            <a:custGeom>
              <a:rect b="b" l="l" r="r" t="t"/>
              <a:pathLst>
                <a:path extrusionOk="0" h="3074034" w="120000">
                  <a:moveTo>
                    <a:pt x="0" y="0"/>
                  </a:moveTo>
                  <a:lnTo>
                    <a:pt x="0" y="3073908"/>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2" name="Google Shape;212;p12"/>
            <p:cNvSpPr/>
            <p:nvPr/>
          </p:nvSpPr>
          <p:spPr>
            <a:xfrm>
              <a:off x="9451734" y="3732276"/>
              <a:ext cx="0" cy="3074035"/>
            </a:xfrm>
            <a:custGeom>
              <a:rect b="b" l="l" r="r" t="t"/>
              <a:pathLst>
                <a:path extrusionOk="0" h="3074034" w="120000">
                  <a:moveTo>
                    <a:pt x="0" y="0"/>
                  </a:moveTo>
                  <a:lnTo>
                    <a:pt x="0" y="3073908"/>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3" name="Google Shape;213;p12"/>
            <p:cNvSpPr/>
            <p:nvPr/>
          </p:nvSpPr>
          <p:spPr>
            <a:xfrm>
              <a:off x="1269377" y="3735324"/>
              <a:ext cx="8185784" cy="0"/>
            </a:xfrm>
            <a:custGeom>
              <a:rect b="b" l="l" r="r" t="t"/>
              <a:pathLst>
                <a:path extrusionOk="0" h="120000" w="8185784">
                  <a:moveTo>
                    <a:pt x="0" y="0"/>
                  </a:moveTo>
                  <a:lnTo>
                    <a:pt x="8185404" y="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4" name="Google Shape;214;p12"/>
            <p:cNvSpPr/>
            <p:nvPr/>
          </p:nvSpPr>
          <p:spPr>
            <a:xfrm>
              <a:off x="1269377" y="6802374"/>
              <a:ext cx="8185784" cy="0"/>
            </a:xfrm>
            <a:custGeom>
              <a:rect b="b" l="l" r="r" t="t"/>
              <a:pathLst>
                <a:path extrusionOk="0" h="120000" w="8185784">
                  <a:moveTo>
                    <a:pt x="0" y="0"/>
                  </a:moveTo>
                  <a:lnTo>
                    <a:pt x="8185404" y="0"/>
                  </a:lnTo>
                </a:path>
              </a:pathLst>
            </a:custGeom>
            <a:noFill/>
            <a:ln cap="flat" cmpd="sng" w="9525">
              <a:solidFill>
                <a:srgbClr val="43578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15" name="Google Shape;215;p12"/>
          <p:cNvSpPr txBox="1"/>
          <p:nvPr/>
        </p:nvSpPr>
        <p:spPr>
          <a:xfrm>
            <a:off x="3272916" y="3753865"/>
            <a:ext cx="157289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FFFFFF"/>
                </a:solidFill>
                <a:latin typeface="Trebuchet MS"/>
                <a:ea typeface="Trebuchet MS"/>
                <a:cs typeface="Trebuchet MS"/>
                <a:sym typeface="Trebuchet MS"/>
              </a:rPr>
              <a:t>Formalin (100%)</a:t>
            </a:r>
            <a:endParaRPr sz="1800">
              <a:latin typeface="Trebuchet MS"/>
              <a:ea typeface="Trebuchet MS"/>
              <a:cs typeface="Trebuchet MS"/>
              <a:sym typeface="Trebuchet MS"/>
            </a:endParaRPr>
          </a:p>
        </p:txBody>
      </p:sp>
      <p:sp>
        <p:nvSpPr>
          <p:cNvPr id="216" name="Google Shape;216;p12"/>
          <p:cNvSpPr txBox="1"/>
          <p:nvPr/>
        </p:nvSpPr>
        <p:spPr>
          <a:xfrm>
            <a:off x="6673722" y="3752341"/>
            <a:ext cx="1964055"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000">
                <a:solidFill>
                  <a:srgbClr val="FFFFFF"/>
                </a:solidFill>
                <a:latin typeface="Trebuchet MS"/>
                <a:ea typeface="Trebuchet MS"/>
                <a:cs typeface="Trebuchet MS"/>
                <a:sym typeface="Trebuchet MS"/>
              </a:rPr>
              <a:t>Paraformaldehyde</a:t>
            </a:r>
            <a:endParaRPr sz="2000">
              <a:latin typeface="Trebuchet MS"/>
              <a:ea typeface="Trebuchet MS"/>
              <a:cs typeface="Trebuchet MS"/>
              <a:sym typeface="Trebuchet MS"/>
            </a:endParaRPr>
          </a:p>
        </p:txBody>
      </p:sp>
      <p:sp>
        <p:nvSpPr>
          <p:cNvPr id="217" name="Google Shape;217;p12"/>
          <p:cNvSpPr txBox="1"/>
          <p:nvPr/>
        </p:nvSpPr>
        <p:spPr>
          <a:xfrm>
            <a:off x="1350391" y="4329938"/>
            <a:ext cx="47434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form</a:t>
            </a:r>
            <a:endParaRPr sz="1800">
              <a:latin typeface="Arial"/>
              <a:ea typeface="Arial"/>
              <a:cs typeface="Arial"/>
              <a:sym typeface="Arial"/>
            </a:endParaRPr>
          </a:p>
        </p:txBody>
      </p:sp>
      <p:sp>
        <p:nvSpPr>
          <p:cNvPr id="218" name="Google Shape;218;p12"/>
          <p:cNvSpPr txBox="1"/>
          <p:nvPr/>
        </p:nvSpPr>
        <p:spPr>
          <a:xfrm>
            <a:off x="3272801" y="4329938"/>
            <a:ext cx="2592070" cy="1079501"/>
          </a:xfrm>
          <a:prstGeom prst="rect">
            <a:avLst/>
          </a:prstGeom>
          <a:noFill/>
          <a:ln>
            <a:noFill/>
          </a:ln>
        </p:spPr>
        <p:txBody>
          <a:bodyPr anchorCtr="0" anchor="t" bIns="0" lIns="0" spcFirstLastPara="1" rIns="0" wrap="square" tIns="12700">
            <a:spAutoFit/>
          </a:bodyPr>
          <a:lstStyle/>
          <a:p>
            <a:pPr indent="-635" lvl="0" marL="12700" marR="5080" rtl="0" algn="l">
              <a:lnSpc>
                <a:spcPct val="100000"/>
              </a:lnSpc>
              <a:spcBef>
                <a:spcPts val="0"/>
              </a:spcBef>
              <a:spcAft>
                <a:spcPts val="0"/>
              </a:spcAft>
              <a:buNone/>
            </a:pPr>
            <a:r>
              <a:rPr lang="en-US" sz="1800">
                <a:latin typeface="Arial"/>
                <a:ea typeface="Arial"/>
                <a:cs typeface="Arial"/>
                <a:sym typeface="Arial"/>
              </a:rPr>
              <a:t>40% (v/v) or 37% (w/v)  formaldehyde in water  contains stabilizer (e.g. 10%  methanol)</a:t>
            </a:r>
            <a:endParaRPr sz="1800">
              <a:latin typeface="Arial"/>
              <a:ea typeface="Arial"/>
              <a:cs typeface="Arial"/>
              <a:sym typeface="Arial"/>
            </a:endParaRPr>
          </a:p>
        </p:txBody>
      </p:sp>
      <p:sp>
        <p:nvSpPr>
          <p:cNvPr id="219" name="Google Shape;219;p12"/>
          <p:cNvSpPr txBox="1"/>
          <p:nvPr/>
        </p:nvSpPr>
        <p:spPr>
          <a:xfrm>
            <a:off x="6673753" y="4329938"/>
            <a:ext cx="221107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insoluble white powder</a:t>
            </a:r>
            <a:endParaRPr sz="1800">
              <a:latin typeface="Arial"/>
              <a:ea typeface="Arial"/>
              <a:cs typeface="Arial"/>
              <a:sym typeface="Arial"/>
            </a:endParaRPr>
          </a:p>
        </p:txBody>
      </p:sp>
      <p:sp>
        <p:nvSpPr>
          <p:cNvPr id="220" name="Google Shape;220;p12"/>
          <p:cNvSpPr txBox="1"/>
          <p:nvPr/>
        </p:nvSpPr>
        <p:spPr>
          <a:xfrm>
            <a:off x="1350413" y="5529333"/>
            <a:ext cx="1414145" cy="8127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latin typeface="Arial"/>
                <a:ea typeface="Arial"/>
                <a:cs typeface="Arial"/>
                <a:sym typeface="Arial"/>
              </a:rPr>
              <a:t>degree of  polymerization</a:t>
            </a:r>
            <a:endParaRPr sz="1800">
              <a:latin typeface="Arial"/>
              <a:ea typeface="Arial"/>
              <a:cs typeface="Arial"/>
              <a:sym typeface="Arial"/>
            </a:endParaRPr>
          </a:p>
        </p:txBody>
      </p:sp>
      <p:sp>
        <p:nvSpPr>
          <p:cNvPr id="221" name="Google Shape;221;p12"/>
          <p:cNvSpPr txBox="1"/>
          <p:nvPr/>
        </p:nvSpPr>
        <p:spPr>
          <a:xfrm>
            <a:off x="3272939" y="5529333"/>
            <a:ext cx="66738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n = 2‐8</a:t>
            </a:r>
            <a:endParaRPr sz="1800">
              <a:latin typeface="Arial"/>
              <a:ea typeface="Arial"/>
              <a:cs typeface="Arial"/>
              <a:sym typeface="Arial"/>
            </a:endParaRPr>
          </a:p>
        </p:txBody>
      </p:sp>
      <p:sp>
        <p:nvSpPr>
          <p:cNvPr id="222" name="Google Shape;222;p12"/>
          <p:cNvSpPr txBox="1"/>
          <p:nvPr/>
        </p:nvSpPr>
        <p:spPr>
          <a:xfrm>
            <a:off x="6673836" y="5529333"/>
            <a:ext cx="125349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n = up to 100</a:t>
            </a:r>
            <a:endParaRPr sz="1800">
              <a:latin typeface="Arial"/>
              <a:ea typeface="Arial"/>
              <a:cs typeface="Arial"/>
              <a:sym typeface="Arial"/>
            </a:endParaRPr>
          </a:p>
        </p:txBody>
      </p:sp>
      <p:sp>
        <p:nvSpPr>
          <p:cNvPr id="223" name="Google Shape;223;p12"/>
          <p:cNvSpPr txBox="1"/>
          <p:nvPr/>
        </p:nvSpPr>
        <p:spPr>
          <a:xfrm>
            <a:off x="1350436" y="6174740"/>
            <a:ext cx="1648460"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depolymerization</a:t>
            </a:r>
            <a:endParaRPr sz="1800">
              <a:latin typeface="Arial"/>
              <a:ea typeface="Arial"/>
              <a:cs typeface="Arial"/>
              <a:sym typeface="Arial"/>
            </a:endParaRPr>
          </a:p>
        </p:txBody>
      </p:sp>
      <p:sp>
        <p:nvSpPr>
          <p:cNvPr id="224" name="Google Shape;224;p12"/>
          <p:cNvSpPr txBox="1"/>
          <p:nvPr/>
        </p:nvSpPr>
        <p:spPr>
          <a:xfrm>
            <a:off x="3272023" y="6174740"/>
            <a:ext cx="2891790"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directly when diluted at pH 7.4</a:t>
            </a:r>
            <a:endParaRPr sz="1800">
              <a:latin typeface="Arial"/>
              <a:ea typeface="Arial"/>
              <a:cs typeface="Arial"/>
              <a:sym typeface="Arial"/>
            </a:endParaRPr>
          </a:p>
        </p:txBody>
      </p:sp>
      <p:sp>
        <p:nvSpPr>
          <p:cNvPr id="225" name="Google Shape;225;p12"/>
          <p:cNvSpPr txBox="1"/>
          <p:nvPr/>
        </p:nvSpPr>
        <p:spPr>
          <a:xfrm>
            <a:off x="6673776" y="6174740"/>
            <a:ext cx="2195830" cy="546100"/>
          </a:xfrm>
          <a:prstGeom prst="rect">
            <a:avLst/>
          </a:prstGeom>
          <a:noFill/>
          <a:ln>
            <a:noFill/>
          </a:ln>
        </p:spPr>
        <p:txBody>
          <a:bodyPr anchorCtr="0" anchor="t" bIns="0" lIns="0" spcFirstLastPara="1" rIns="0" wrap="square" tIns="12700">
            <a:spAutoFit/>
          </a:bodyPr>
          <a:lstStyle/>
          <a:p>
            <a:pPr indent="52069" lvl="0" marL="12700" marR="5080" rtl="0" algn="l">
              <a:lnSpc>
                <a:spcPct val="100000"/>
              </a:lnSpc>
              <a:spcBef>
                <a:spcPts val="0"/>
              </a:spcBef>
              <a:spcAft>
                <a:spcPts val="0"/>
              </a:spcAft>
              <a:buNone/>
            </a:pPr>
            <a:r>
              <a:rPr lang="en-US" sz="1800">
                <a:latin typeface="Arial"/>
                <a:ea typeface="Arial"/>
                <a:cs typeface="Arial"/>
                <a:sym typeface="Arial"/>
              </a:rPr>
              <a:t>pH 7.2‐7.6 and heating  (65°C)</a:t>
            </a:r>
            <a:endParaRPr sz="1800">
              <a:latin typeface="Arial"/>
              <a:ea typeface="Arial"/>
              <a:cs typeface="Arial"/>
              <a:sym typeface="Arial"/>
            </a:endParaRPr>
          </a:p>
        </p:txBody>
      </p:sp>
      <p:sp>
        <p:nvSpPr>
          <p:cNvPr id="226" name="Google Shape;226;p12"/>
          <p:cNvSpPr/>
          <p:nvPr/>
        </p:nvSpPr>
        <p:spPr>
          <a:xfrm>
            <a:off x="1524647" y="1756410"/>
            <a:ext cx="3883914" cy="74904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7" name="Google Shape;227;p12"/>
          <p:cNvSpPr txBox="1"/>
          <p:nvPr/>
        </p:nvSpPr>
        <p:spPr>
          <a:xfrm>
            <a:off x="4419706" y="2698495"/>
            <a:ext cx="1581150" cy="977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methylene hydrate  (solved in water)  (formalin)</a:t>
            </a:r>
            <a:endParaRPr sz="1600">
              <a:latin typeface="Arial"/>
              <a:ea typeface="Arial"/>
              <a:cs typeface="Arial"/>
              <a:sym typeface="Arial"/>
            </a:endParaRPr>
          </a:p>
        </p:txBody>
      </p:sp>
      <p:sp>
        <p:nvSpPr>
          <p:cNvPr id="228" name="Google Shape;228;p12"/>
          <p:cNvSpPr txBox="1"/>
          <p:nvPr/>
        </p:nvSpPr>
        <p:spPr>
          <a:xfrm>
            <a:off x="1502013" y="2719838"/>
            <a:ext cx="1176020" cy="9778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formaldehyde  (gas)</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solidFill>
                  <a:srgbClr val="0070C0"/>
                </a:solidFill>
                <a:latin typeface="Arial"/>
                <a:ea typeface="Arial"/>
                <a:cs typeface="Arial"/>
                <a:sym typeface="Arial"/>
              </a:rPr>
              <a:t>Mw 30 g/mol</a:t>
            </a:r>
            <a:endParaRPr sz="1600">
              <a:latin typeface="Arial"/>
              <a:ea typeface="Arial"/>
              <a:cs typeface="Arial"/>
              <a:sym typeface="Arial"/>
            </a:endParaRPr>
          </a:p>
        </p:txBody>
      </p:sp>
      <p:sp>
        <p:nvSpPr>
          <p:cNvPr id="229" name="Google Shape;229;p12"/>
          <p:cNvSpPr/>
          <p:nvPr/>
        </p:nvSpPr>
        <p:spPr>
          <a:xfrm>
            <a:off x="6874636" y="1638300"/>
            <a:ext cx="1569719" cy="100583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12"/>
          <p:cNvSpPr txBox="1"/>
          <p:nvPr/>
        </p:nvSpPr>
        <p:spPr>
          <a:xfrm>
            <a:off x="6928231" y="2706877"/>
            <a:ext cx="1542415" cy="51371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paraformaldehyde  (solid)</a:t>
            </a:r>
            <a:endParaRPr sz="1600">
              <a:latin typeface="Arial"/>
              <a:ea typeface="Arial"/>
              <a:cs typeface="Arial"/>
              <a:sym typeface="Arial"/>
            </a:endParaRPr>
          </a:p>
        </p:txBody>
      </p:sp>
      <p:grpSp>
        <p:nvGrpSpPr>
          <p:cNvPr id="231" name="Google Shape;231;p12"/>
          <p:cNvGrpSpPr/>
          <p:nvPr/>
        </p:nvGrpSpPr>
        <p:grpSpPr>
          <a:xfrm>
            <a:off x="3114941" y="5299709"/>
            <a:ext cx="1222247" cy="397002"/>
            <a:chOff x="3114941" y="5299709"/>
            <a:chExt cx="1222247" cy="397002"/>
          </a:xfrm>
        </p:grpSpPr>
        <p:sp>
          <p:nvSpPr>
            <p:cNvPr id="232" name="Google Shape;232;p12"/>
            <p:cNvSpPr/>
            <p:nvPr/>
          </p:nvSpPr>
          <p:spPr>
            <a:xfrm>
              <a:off x="3114941" y="5471921"/>
              <a:ext cx="386080" cy="224790"/>
            </a:xfrm>
            <a:custGeom>
              <a:rect b="b" l="l" r="r" t="t"/>
              <a:pathLst>
                <a:path extrusionOk="0" h="224789" w="386079">
                  <a:moveTo>
                    <a:pt x="110489" y="205740"/>
                  </a:moveTo>
                  <a:lnTo>
                    <a:pt x="110489" y="190500"/>
                  </a:lnTo>
                  <a:lnTo>
                    <a:pt x="109219" y="188976"/>
                  </a:lnTo>
                  <a:lnTo>
                    <a:pt x="107949" y="188214"/>
                  </a:lnTo>
                  <a:lnTo>
                    <a:pt x="107949" y="185928"/>
                  </a:lnTo>
                  <a:lnTo>
                    <a:pt x="105409" y="184404"/>
                  </a:lnTo>
                  <a:lnTo>
                    <a:pt x="104139" y="184404"/>
                  </a:lnTo>
                  <a:lnTo>
                    <a:pt x="81279" y="189738"/>
                  </a:lnTo>
                  <a:lnTo>
                    <a:pt x="53339" y="73914"/>
                  </a:lnTo>
                  <a:lnTo>
                    <a:pt x="53339" y="73152"/>
                  </a:lnTo>
                  <a:lnTo>
                    <a:pt x="52069" y="71628"/>
                  </a:lnTo>
                  <a:lnTo>
                    <a:pt x="46989" y="71628"/>
                  </a:lnTo>
                  <a:lnTo>
                    <a:pt x="45719" y="72390"/>
                  </a:lnTo>
                  <a:lnTo>
                    <a:pt x="43179" y="72390"/>
                  </a:lnTo>
                  <a:lnTo>
                    <a:pt x="39369" y="73152"/>
                  </a:lnTo>
                  <a:lnTo>
                    <a:pt x="38099" y="73914"/>
                  </a:lnTo>
                  <a:lnTo>
                    <a:pt x="35559" y="73914"/>
                  </a:lnTo>
                  <a:lnTo>
                    <a:pt x="34289" y="74676"/>
                  </a:lnTo>
                  <a:lnTo>
                    <a:pt x="33019" y="74676"/>
                  </a:lnTo>
                  <a:lnTo>
                    <a:pt x="31749" y="75438"/>
                  </a:lnTo>
                  <a:lnTo>
                    <a:pt x="30479" y="75438"/>
                  </a:lnTo>
                  <a:lnTo>
                    <a:pt x="29209" y="76200"/>
                  </a:lnTo>
                  <a:lnTo>
                    <a:pt x="27939" y="77724"/>
                  </a:lnTo>
                  <a:lnTo>
                    <a:pt x="2539" y="104394"/>
                  </a:lnTo>
                  <a:lnTo>
                    <a:pt x="1269" y="105918"/>
                  </a:lnTo>
                  <a:lnTo>
                    <a:pt x="0" y="105918"/>
                  </a:lnTo>
                  <a:lnTo>
                    <a:pt x="0" y="114300"/>
                  </a:lnTo>
                  <a:lnTo>
                    <a:pt x="1269" y="115824"/>
                  </a:lnTo>
                  <a:lnTo>
                    <a:pt x="1269" y="120396"/>
                  </a:lnTo>
                  <a:lnTo>
                    <a:pt x="3809" y="124968"/>
                  </a:lnTo>
                  <a:lnTo>
                    <a:pt x="5079" y="124968"/>
                  </a:lnTo>
                  <a:lnTo>
                    <a:pt x="5079" y="125730"/>
                  </a:lnTo>
                  <a:lnTo>
                    <a:pt x="6349" y="125730"/>
                  </a:lnTo>
                  <a:lnTo>
                    <a:pt x="6349" y="124968"/>
                  </a:lnTo>
                  <a:lnTo>
                    <a:pt x="8889" y="124968"/>
                  </a:lnTo>
                  <a:lnTo>
                    <a:pt x="10159" y="122682"/>
                  </a:lnTo>
                  <a:lnTo>
                    <a:pt x="30479" y="105156"/>
                  </a:lnTo>
                  <a:lnTo>
                    <a:pt x="52069" y="196596"/>
                  </a:lnTo>
                  <a:lnTo>
                    <a:pt x="52069" y="219913"/>
                  </a:lnTo>
                  <a:lnTo>
                    <a:pt x="107949" y="206502"/>
                  </a:lnTo>
                  <a:lnTo>
                    <a:pt x="109219" y="206502"/>
                  </a:lnTo>
                  <a:lnTo>
                    <a:pt x="110489" y="205740"/>
                  </a:lnTo>
                  <a:close/>
                </a:path>
                <a:path extrusionOk="0" h="224789" w="386079">
                  <a:moveTo>
                    <a:pt x="24129" y="211074"/>
                  </a:moveTo>
                  <a:lnTo>
                    <a:pt x="24129" y="205740"/>
                  </a:lnTo>
                  <a:lnTo>
                    <a:pt x="22859" y="206502"/>
                  </a:lnTo>
                  <a:lnTo>
                    <a:pt x="22859" y="209550"/>
                  </a:lnTo>
                  <a:lnTo>
                    <a:pt x="24129" y="211074"/>
                  </a:lnTo>
                  <a:close/>
                </a:path>
                <a:path extrusionOk="0" h="224789" w="386079">
                  <a:moveTo>
                    <a:pt x="52069" y="219913"/>
                  </a:moveTo>
                  <a:lnTo>
                    <a:pt x="52069" y="196596"/>
                  </a:lnTo>
                  <a:lnTo>
                    <a:pt x="25399" y="202692"/>
                  </a:lnTo>
                  <a:lnTo>
                    <a:pt x="24129" y="202692"/>
                  </a:lnTo>
                  <a:lnTo>
                    <a:pt x="24129" y="217170"/>
                  </a:lnTo>
                  <a:lnTo>
                    <a:pt x="25399" y="220218"/>
                  </a:lnTo>
                  <a:lnTo>
                    <a:pt x="25399" y="220980"/>
                  </a:lnTo>
                  <a:lnTo>
                    <a:pt x="27939" y="224028"/>
                  </a:lnTo>
                  <a:lnTo>
                    <a:pt x="29209" y="224028"/>
                  </a:lnTo>
                  <a:lnTo>
                    <a:pt x="29209" y="224790"/>
                  </a:lnTo>
                  <a:lnTo>
                    <a:pt x="31749" y="224790"/>
                  </a:lnTo>
                  <a:lnTo>
                    <a:pt x="52069" y="219913"/>
                  </a:lnTo>
                  <a:close/>
                </a:path>
                <a:path extrusionOk="0" h="224789" w="386079">
                  <a:moveTo>
                    <a:pt x="218439" y="137922"/>
                  </a:moveTo>
                  <a:lnTo>
                    <a:pt x="217169" y="130802"/>
                  </a:lnTo>
                  <a:lnTo>
                    <a:pt x="213359" y="107442"/>
                  </a:lnTo>
                  <a:lnTo>
                    <a:pt x="210819" y="99143"/>
                  </a:lnTo>
                  <a:lnTo>
                    <a:pt x="195579" y="61722"/>
                  </a:lnTo>
                  <a:lnTo>
                    <a:pt x="190499" y="56388"/>
                  </a:lnTo>
                  <a:lnTo>
                    <a:pt x="186689" y="51054"/>
                  </a:lnTo>
                  <a:lnTo>
                    <a:pt x="180339" y="47244"/>
                  </a:lnTo>
                  <a:lnTo>
                    <a:pt x="172719" y="45720"/>
                  </a:lnTo>
                  <a:lnTo>
                    <a:pt x="166369" y="44874"/>
                  </a:lnTo>
                  <a:lnTo>
                    <a:pt x="160019" y="44774"/>
                  </a:lnTo>
                  <a:lnTo>
                    <a:pt x="154939" y="45184"/>
                  </a:lnTo>
                  <a:lnTo>
                    <a:pt x="119379" y="61722"/>
                  </a:lnTo>
                  <a:lnTo>
                    <a:pt x="109219" y="87439"/>
                  </a:lnTo>
                  <a:lnTo>
                    <a:pt x="109219" y="93868"/>
                  </a:lnTo>
                  <a:lnTo>
                    <a:pt x="107949" y="100584"/>
                  </a:lnTo>
                  <a:lnTo>
                    <a:pt x="111759" y="123515"/>
                  </a:lnTo>
                  <a:lnTo>
                    <a:pt x="113029" y="131826"/>
                  </a:lnTo>
                  <a:lnTo>
                    <a:pt x="115569" y="140112"/>
                  </a:lnTo>
                  <a:lnTo>
                    <a:pt x="118109" y="147828"/>
                  </a:lnTo>
                  <a:lnTo>
                    <a:pt x="119379" y="154971"/>
                  </a:lnTo>
                  <a:lnTo>
                    <a:pt x="121919" y="161544"/>
                  </a:lnTo>
                  <a:lnTo>
                    <a:pt x="125729" y="169926"/>
                  </a:lnTo>
                  <a:lnTo>
                    <a:pt x="130809" y="177546"/>
                  </a:lnTo>
                  <a:lnTo>
                    <a:pt x="137159" y="184213"/>
                  </a:lnTo>
                  <a:lnTo>
                    <a:pt x="137159" y="89916"/>
                  </a:lnTo>
                  <a:lnTo>
                    <a:pt x="138429" y="80772"/>
                  </a:lnTo>
                  <a:lnTo>
                    <a:pt x="139699" y="77724"/>
                  </a:lnTo>
                  <a:lnTo>
                    <a:pt x="142239" y="74676"/>
                  </a:lnTo>
                  <a:lnTo>
                    <a:pt x="147319" y="70104"/>
                  </a:lnTo>
                  <a:lnTo>
                    <a:pt x="152399" y="69342"/>
                  </a:lnTo>
                  <a:lnTo>
                    <a:pt x="153669" y="68580"/>
                  </a:lnTo>
                  <a:lnTo>
                    <a:pt x="161289" y="68580"/>
                  </a:lnTo>
                  <a:lnTo>
                    <a:pt x="165099" y="70866"/>
                  </a:lnTo>
                  <a:lnTo>
                    <a:pt x="167639" y="71628"/>
                  </a:lnTo>
                  <a:lnTo>
                    <a:pt x="170179" y="76200"/>
                  </a:lnTo>
                  <a:lnTo>
                    <a:pt x="172719" y="78486"/>
                  </a:lnTo>
                  <a:lnTo>
                    <a:pt x="175259" y="84582"/>
                  </a:lnTo>
                  <a:lnTo>
                    <a:pt x="176529" y="88392"/>
                  </a:lnTo>
                  <a:lnTo>
                    <a:pt x="180339" y="97536"/>
                  </a:lnTo>
                  <a:lnTo>
                    <a:pt x="181609" y="102870"/>
                  </a:lnTo>
                  <a:lnTo>
                    <a:pt x="184149" y="115062"/>
                  </a:lnTo>
                  <a:lnTo>
                    <a:pt x="186689" y="121158"/>
                  </a:lnTo>
                  <a:lnTo>
                    <a:pt x="186689" y="125730"/>
                  </a:lnTo>
                  <a:lnTo>
                    <a:pt x="189229" y="134874"/>
                  </a:lnTo>
                  <a:lnTo>
                    <a:pt x="189229" y="143256"/>
                  </a:lnTo>
                  <a:lnTo>
                    <a:pt x="190499" y="147066"/>
                  </a:lnTo>
                  <a:lnTo>
                    <a:pt x="190499" y="189230"/>
                  </a:lnTo>
                  <a:lnTo>
                    <a:pt x="195579" y="186690"/>
                  </a:lnTo>
                  <a:lnTo>
                    <a:pt x="217169" y="151638"/>
                  </a:lnTo>
                  <a:lnTo>
                    <a:pt x="217169" y="145065"/>
                  </a:lnTo>
                  <a:lnTo>
                    <a:pt x="218439" y="137922"/>
                  </a:lnTo>
                  <a:close/>
                </a:path>
                <a:path extrusionOk="0" h="224789" w="386079">
                  <a:moveTo>
                    <a:pt x="111759" y="204216"/>
                  </a:moveTo>
                  <a:lnTo>
                    <a:pt x="111759" y="198120"/>
                  </a:lnTo>
                  <a:lnTo>
                    <a:pt x="110489" y="196596"/>
                  </a:lnTo>
                  <a:lnTo>
                    <a:pt x="110489" y="204978"/>
                  </a:lnTo>
                  <a:lnTo>
                    <a:pt x="111759" y="204216"/>
                  </a:lnTo>
                  <a:close/>
                </a:path>
                <a:path extrusionOk="0" h="224789" w="386079">
                  <a:moveTo>
                    <a:pt x="190499" y="189230"/>
                  </a:moveTo>
                  <a:lnTo>
                    <a:pt x="190499" y="150114"/>
                  </a:lnTo>
                  <a:lnTo>
                    <a:pt x="187959" y="159258"/>
                  </a:lnTo>
                  <a:lnTo>
                    <a:pt x="186689" y="160782"/>
                  </a:lnTo>
                  <a:lnTo>
                    <a:pt x="184149" y="165354"/>
                  </a:lnTo>
                  <a:lnTo>
                    <a:pt x="177799" y="169164"/>
                  </a:lnTo>
                  <a:lnTo>
                    <a:pt x="175259" y="169926"/>
                  </a:lnTo>
                  <a:lnTo>
                    <a:pt x="171449" y="170688"/>
                  </a:lnTo>
                  <a:lnTo>
                    <a:pt x="167639" y="170688"/>
                  </a:lnTo>
                  <a:lnTo>
                    <a:pt x="148589" y="147828"/>
                  </a:lnTo>
                  <a:lnTo>
                    <a:pt x="146049" y="141732"/>
                  </a:lnTo>
                  <a:lnTo>
                    <a:pt x="144779" y="133350"/>
                  </a:lnTo>
                  <a:lnTo>
                    <a:pt x="142239" y="123444"/>
                  </a:lnTo>
                  <a:lnTo>
                    <a:pt x="139699" y="115824"/>
                  </a:lnTo>
                  <a:lnTo>
                    <a:pt x="138429" y="108204"/>
                  </a:lnTo>
                  <a:lnTo>
                    <a:pt x="137159" y="102108"/>
                  </a:lnTo>
                  <a:lnTo>
                    <a:pt x="137159" y="184213"/>
                  </a:lnTo>
                  <a:lnTo>
                    <a:pt x="161289" y="194443"/>
                  </a:lnTo>
                  <a:lnTo>
                    <a:pt x="167639" y="194390"/>
                  </a:lnTo>
                  <a:lnTo>
                    <a:pt x="171449" y="194083"/>
                  </a:lnTo>
                  <a:lnTo>
                    <a:pt x="179069" y="192786"/>
                  </a:lnTo>
                  <a:lnTo>
                    <a:pt x="187959" y="190500"/>
                  </a:lnTo>
                  <a:lnTo>
                    <a:pt x="190499" y="189230"/>
                  </a:lnTo>
                  <a:close/>
                </a:path>
                <a:path extrusionOk="0" h="224789" w="386079">
                  <a:moveTo>
                    <a:pt x="284479" y="69342"/>
                  </a:moveTo>
                  <a:lnTo>
                    <a:pt x="284479" y="64770"/>
                  </a:lnTo>
                  <a:lnTo>
                    <a:pt x="281939" y="54102"/>
                  </a:lnTo>
                  <a:lnTo>
                    <a:pt x="281939" y="48768"/>
                  </a:lnTo>
                  <a:lnTo>
                    <a:pt x="279399" y="44196"/>
                  </a:lnTo>
                  <a:lnTo>
                    <a:pt x="278129" y="40386"/>
                  </a:lnTo>
                  <a:lnTo>
                    <a:pt x="275589" y="35814"/>
                  </a:lnTo>
                  <a:lnTo>
                    <a:pt x="266699" y="26670"/>
                  </a:lnTo>
                  <a:lnTo>
                    <a:pt x="262889" y="25146"/>
                  </a:lnTo>
                  <a:lnTo>
                    <a:pt x="259079" y="24384"/>
                  </a:lnTo>
                  <a:lnTo>
                    <a:pt x="253999" y="22860"/>
                  </a:lnTo>
                  <a:lnTo>
                    <a:pt x="218439" y="41148"/>
                  </a:lnTo>
                  <a:lnTo>
                    <a:pt x="217169" y="45720"/>
                  </a:lnTo>
                  <a:lnTo>
                    <a:pt x="215899" y="49530"/>
                  </a:lnTo>
                  <a:lnTo>
                    <a:pt x="215899" y="59436"/>
                  </a:lnTo>
                  <a:lnTo>
                    <a:pt x="217169" y="70104"/>
                  </a:lnTo>
                  <a:lnTo>
                    <a:pt x="218439" y="75438"/>
                  </a:lnTo>
                  <a:lnTo>
                    <a:pt x="220979" y="80010"/>
                  </a:lnTo>
                  <a:lnTo>
                    <a:pt x="222249" y="84582"/>
                  </a:lnTo>
                  <a:lnTo>
                    <a:pt x="227329" y="92202"/>
                  </a:lnTo>
                  <a:lnTo>
                    <a:pt x="229869" y="94488"/>
                  </a:lnTo>
                  <a:lnTo>
                    <a:pt x="233679" y="97536"/>
                  </a:lnTo>
                  <a:lnTo>
                    <a:pt x="237489" y="99060"/>
                  </a:lnTo>
                  <a:lnTo>
                    <a:pt x="237489" y="44958"/>
                  </a:lnTo>
                  <a:lnTo>
                    <a:pt x="238759" y="43434"/>
                  </a:lnTo>
                  <a:lnTo>
                    <a:pt x="240029" y="42672"/>
                  </a:lnTo>
                  <a:lnTo>
                    <a:pt x="241299" y="41148"/>
                  </a:lnTo>
                  <a:lnTo>
                    <a:pt x="243839" y="40386"/>
                  </a:lnTo>
                  <a:lnTo>
                    <a:pt x="245109" y="40386"/>
                  </a:lnTo>
                  <a:lnTo>
                    <a:pt x="247649" y="39624"/>
                  </a:lnTo>
                  <a:lnTo>
                    <a:pt x="248919" y="39624"/>
                  </a:lnTo>
                  <a:lnTo>
                    <a:pt x="250189" y="40386"/>
                  </a:lnTo>
                  <a:lnTo>
                    <a:pt x="251459" y="40386"/>
                  </a:lnTo>
                  <a:lnTo>
                    <a:pt x="255269" y="43434"/>
                  </a:lnTo>
                  <a:lnTo>
                    <a:pt x="255269" y="44958"/>
                  </a:lnTo>
                  <a:lnTo>
                    <a:pt x="257809" y="49530"/>
                  </a:lnTo>
                  <a:lnTo>
                    <a:pt x="260349" y="55626"/>
                  </a:lnTo>
                  <a:lnTo>
                    <a:pt x="260349" y="59436"/>
                  </a:lnTo>
                  <a:lnTo>
                    <a:pt x="262889" y="63246"/>
                  </a:lnTo>
                  <a:lnTo>
                    <a:pt x="262889" y="97917"/>
                  </a:lnTo>
                  <a:lnTo>
                    <a:pt x="283209" y="79248"/>
                  </a:lnTo>
                  <a:lnTo>
                    <a:pt x="283209" y="74676"/>
                  </a:lnTo>
                  <a:lnTo>
                    <a:pt x="284479" y="69342"/>
                  </a:lnTo>
                  <a:close/>
                </a:path>
                <a:path extrusionOk="0" h="224789" w="386079">
                  <a:moveTo>
                    <a:pt x="262889" y="97917"/>
                  </a:moveTo>
                  <a:lnTo>
                    <a:pt x="262889" y="78486"/>
                  </a:lnTo>
                  <a:lnTo>
                    <a:pt x="261619" y="80010"/>
                  </a:lnTo>
                  <a:lnTo>
                    <a:pt x="259079" y="82296"/>
                  </a:lnTo>
                  <a:lnTo>
                    <a:pt x="257809" y="83058"/>
                  </a:lnTo>
                  <a:lnTo>
                    <a:pt x="255269" y="83820"/>
                  </a:lnTo>
                  <a:lnTo>
                    <a:pt x="248919" y="83820"/>
                  </a:lnTo>
                  <a:lnTo>
                    <a:pt x="238759" y="64008"/>
                  </a:lnTo>
                  <a:lnTo>
                    <a:pt x="237489" y="60198"/>
                  </a:lnTo>
                  <a:lnTo>
                    <a:pt x="237489" y="99060"/>
                  </a:lnTo>
                  <a:lnTo>
                    <a:pt x="247649" y="100584"/>
                  </a:lnTo>
                  <a:lnTo>
                    <a:pt x="252729" y="100584"/>
                  </a:lnTo>
                  <a:lnTo>
                    <a:pt x="259079" y="99060"/>
                  </a:lnTo>
                  <a:lnTo>
                    <a:pt x="262889" y="97917"/>
                  </a:lnTo>
                  <a:close/>
                </a:path>
                <a:path extrusionOk="0" h="224789" w="386079">
                  <a:moveTo>
                    <a:pt x="346709" y="3810"/>
                  </a:moveTo>
                  <a:lnTo>
                    <a:pt x="346709" y="1524"/>
                  </a:lnTo>
                  <a:lnTo>
                    <a:pt x="344169" y="0"/>
                  </a:lnTo>
                  <a:lnTo>
                    <a:pt x="339089" y="0"/>
                  </a:lnTo>
                  <a:lnTo>
                    <a:pt x="335279" y="762"/>
                  </a:lnTo>
                  <a:lnTo>
                    <a:pt x="334009" y="1524"/>
                  </a:lnTo>
                  <a:lnTo>
                    <a:pt x="331469" y="1524"/>
                  </a:lnTo>
                  <a:lnTo>
                    <a:pt x="330199" y="2286"/>
                  </a:lnTo>
                  <a:lnTo>
                    <a:pt x="328929" y="2286"/>
                  </a:lnTo>
                  <a:lnTo>
                    <a:pt x="327659" y="3048"/>
                  </a:lnTo>
                  <a:lnTo>
                    <a:pt x="323849" y="6858"/>
                  </a:lnTo>
                  <a:lnTo>
                    <a:pt x="323849" y="8382"/>
                  </a:lnTo>
                  <a:lnTo>
                    <a:pt x="255269" y="169164"/>
                  </a:lnTo>
                  <a:lnTo>
                    <a:pt x="255269" y="173736"/>
                  </a:lnTo>
                  <a:lnTo>
                    <a:pt x="256539" y="174498"/>
                  </a:lnTo>
                  <a:lnTo>
                    <a:pt x="262889" y="174498"/>
                  </a:lnTo>
                  <a:lnTo>
                    <a:pt x="266699" y="172974"/>
                  </a:lnTo>
                  <a:lnTo>
                    <a:pt x="269239" y="172974"/>
                  </a:lnTo>
                  <a:lnTo>
                    <a:pt x="269239" y="172212"/>
                  </a:lnTo>
                  <a:lnTo>
                    <a:pt x="271779" y="171450"/>
                  </a:lnTo>
                  <a:lnTo>
                    <a:pt x="273049" y="171450"/>
                  </a:lnTo>
                  <a:lnTo>
                    <a:pt x="276859" y="167640"/>
                  </a:lnTo>
                  <a:lnTo>
                    <a:pt x="276859" y="166878"/>
                  </a:lnTo>
                  <a:lnTo>
                    <a:pt x="278129" y="166116"/>
                  </a:lnTo>
                  <a:lnTo>
                    <a:pt x="345439" y="5334"/>
                  </a:lnTo>
                  <a:lnTo>
                    <a:pt x="346709" y="3810"/>
                  </a:lnTo>
                  <a:close/>
                </a:path>
                <a:path extrusionOk="0" h="224789" w="386079">
                  <a:moveTo>
                    <a:pt x="386079" y="120396"/>
                  </a:moveTo>
                  <a:lnTo>
                    <a:pt x="386079" y="115062"/>
                  </a:lnTo>
                  <a:lnTo>
                    <a:pt x="382269" y="99060"/>
                  </a:lnTo>
                  <a:lnTo>
                    <a:pt x="380999" y="94488"/>
                  </a:lnTo>
                  <a:lnTo>
                    <a:pt x="378459" y="90678"/>
                  </a:lnTo>
                  <a:lnTo>
                    <a:pt x="377189" y="86106"/>
                  </a:lnTo>
                  <a:lnTo>
                    <a:pt x="370839" y="80010"/>
                  </a:lnTo>
                  <a:lnTo>
                    <a:pt x="368299" y="77724"/>
                  </a:lnTo>
                  <a:lnTo>
                    <a:pt x="364489" y="75438"/>
                  </a:lnTo>
                  <a:lnTo>
                    <a:pt x="355599" y="73914"/>
                  </a:lnTo>
                  <a:lnTo>
                    <a:pt x="349249" y="73914"/>
                  </a:lnTo>
                  <a:lnTo>
                    <a:pt x="318769" y="96012"/>
                  </a:lnTo>
                  <a:lnTo>
                    <a:pt x="317499" y="99822"/>
                  </a:lnTo>
                  <a:lnTo>
                    <a:pt x="317499" y="115062"/>
                  </a:lnTo>
                  <a:lnTo>
                    <a:pt x="320039" y="125730"/>
                  </a:lnTo>
                  <a:lnTo>
                    <a:pt x="321309" y="130302"/>
                  </a:lnTo>
                  <a:lnTo>
                    <a:pt x="323849" y="134874"/>
                  </a:lnTo>
                  <a:lnTo>
                    <a:pt x="325119" y="139446"/>
                  </a:lnTo>
                  <a:lnTo>
                    <a:pt x="331469" y="145542"/>
                  </a:lnTo>
                  <a:lnTo>
                    <a:pt x="335279" y="147828"/>
                  </a:lnTo>
                  <a:lnTo>
                    <a:pt x="339089" y="149352"/>
                  </a:lnTo>
                  <a:lnTo>
                    <a:pt x="339089" y="95250"/>
                  </a:lnTo>
                  <a:lnTo>
                    <a:pt x="340359" y="93726"/>
                  </a:lnTo>
                  <a:lnTo>
                    <a:pt x="344169" y="91440"/>
                  </a:lnTo>
                  <a:lnTo>
                    <a:pt x="346709" y="90678"/>
                  </a:lnTo>
                  <a:lnTo>
                    <a:pt x="347979" y="89916"/>
                  </a:lnTo>
                  <a:lnTo>
                    <a:pt x="350519" y="89916"/>
                  </a:lnTo>
                  <a:lnTo>
                    <a:pt x="354329" y="92202"/>
                  </a:lnTo>
                  <a:lnTo>
                    <a:pt x="356869" y="95250"/>
                  </a:lnTo>
                  <a:lnTo>
                    <a:pt x="359409" y="99822"/>
                  </a:lnTo>
                  <a:lnTo>
                    <a:pt x="361949" y="105918"/>
                  </a:lnTo>
                  <a:lnTo>
                    <a:pt x="361949" y="109728"/>
                  </a:lnTo>
                  <a:lnTo>
                    <a:pt x="363219" y="117348"/>
                  </a:lnTo>
                  <a:lnTo>
                    <a:pt x="364489" y="119634"/>
                  </a:lnTo>
                  <a:lnTo>
                    <a:pt x="364489" y="148132"/>
                  </a:lnTo>
                  <a:lnTo>
                    <a:pt x="365759" y="147828"/>
                  </a:lnTo>
                  <a:lnTo>
                    <a:pt x="369569" y="146304"/>
                  </a:lnTo>
                  <a:lnTo>
                    <a:pt x="380999" y="137160"/>
                  </a:lnTo>
                  <a:lnTo>
                    <a:pt x="382269" y="133350"/>
                  </a:lnTo>
                  <a:lnTo>
                    <a:pt x="384809" y="129540"/>
                  </a:lnTo>
                  <a:lnTo>
                    <a:pt x="386079" y="120396"/>
                  </a:lnTo>
                  <a:close/>
                </a:path>
                <a:path extrusionOk="0" h="224789" w="386079">
                  <a:moveTo>
                    <a:pt x="364489" y="148132"/>
                  </a:moveTo>
                  <a:lnTo>
                    <a:pt x="364489" y="124968"/>
                  </a:lnTo>
                  <a:lnTo>
                    <a:pt x="363219" y="127254"/>
                  </a:lnTo>
                  <a:lnTo>
                    <a:pt x="363219" y="130302"/>
                  </a:lnTo>
                  <a:lnTo>
                    <a:pt x="360679" y="132588"/>
                  </a:lnTo>
                  <a:lnTo>
                    <a:pt x="358139" y="133350"/>
                  </a:lnTo>
                  <a:lnTo>
                    <a:pt x="356869" y="134112"/>
                  </a:lnTo>
                  <a:lnTo>
                    <a:pt x="354329" y="134112"/>
                  </a:lnTo>
                  <a:lnTo>
                    <a:pt x="353059" y="134874"/>
                  </a:lnTo>
                  <a:lnTo>
                    <a:pt x="351789" y="134112"/>
                  </a:lnTo>
                  <a:lnTo>
                    <a:pt x="350519" y="134112"/>
                  </a:lnTo>
                  <a:lnTo>
                    <a:pt x="347979" y="133350"/>
                  </a:lnTo>
                  <a:lnTo>
                    <a:pt x="346709" y="131826"/>
                  </a:lnTo>
                  <a:lnTo>
                    <a:pt x="346709" y="130302"/>
                  </a:lnTo>
                  <a:lnTo>
                    <a:pt x="344169" y="128016"/>
                  </a:lnTo>
                  <a:lnTo>
                    <a:pt x="344169" y="125730"/>
                  </a:lnTo>
                  <a:lnTo>
                    <a:pt x="342899" y="122682"/>
                  </a:lnTo>
                  <a:lnTo>
                    <a:pt x="341629" y="118872"/>
                  </a:lnTo>
                  <a:lnTo>
                    <a:pt x="340359" y="114300"/>
                  </a:lnTo>
                  <a:lnTo>
                    <a:pt x="339089" y="110490"/>
                  </a:lnTo>
                  <a:lnTo>
                    <a:pt x="339089" y="149352"/>
                  </a:lnTo>
                  <a:lnTo>
                    <a:pt x="342899" y="150114"/>
                  </a:lnTo>
                  <a:lnTo>
                    <a:pt x="347979" y="151638"/>
                  </a:lnTo>
                  <a:lnTo>
                    <a:pt x="353059" y="150876"/>
                  </a:lnTo>
                  <a:lnTo>
                    <a:pt x="364489" y="148132"/>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3" name="Google Shape;233;p12"/>
            <p:cNvSpPr/>
            <p:nvPr/>
          </p:nvSpPr>
          <p:spPr>
            <a:xfrm>
              <a:off x="3544709" y="5299709"/>
              <a:ext cx="792479" cy="29336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34" name="Google Shape;234;p12"/>
          <p:cNvSpPr/>
          <p:nvPr/>
        </p:nvSpPr>
        <p:spPr>
          <a:xfrm>
            <a:off x="4867541" y="4865370"/>
            <a:ext cx="1295400" cy="41681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235" name="Google Shape;235;p12"/>
          <p:cNvGrpSpPr/>
          <p:nvPr/>
        </p:nvGrpSpPr>
        <p:grpSpPr>
          <a:xfrm>
            <a:off x="2977781" y="4445508"/>
            <a:ext cx="4480560" cy="1524000"/>
            <a:chOff x="2977781" y="4445508"/>
            <a:chExt cx="4480560" cy="1524000"/>
          </a:xfrm>
        </p:grpSpPr>
        <p:sp>
          <p:nvSpPr>
            <p:cNvPr id="236" name="Google Shape;236;p12"/>
            <p:cNvSpPr/>
            <p:nvPr/>
          </p:nvSpPr>
          <p:spPr>
            <a:xfrm>
              <a:off x="2977781" y="4445508"/>
              <a:ext cx="4480560" cy="1524000"/>
            </a:xfrm>
            <a:custGeom>
              <a:rect b="b" l="l" r="r" t="t"/>
              <a:pathLst>
                <a:path extrusionOk="0" h="1524000" w="4480559">
                  <a:moveTo>
                    <a:pt x="4480560" y="499872"/>
                  </a:moveTo>
                  <a:lnTo>
                    <a:pt x="4363212" y="0"/>
                  </a:lnTo>
                  <a:lnTo>
                    <a:pt x="0" y="1024128"/>
                  </a:lnTo>
                  <a:lnTo>
                    <a:pt x="117348" y="1524000"/>
                  </a:lnTo>
                  <a:lnTo>
                    <a:pt x="4480560" y="49987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7" name="Google Shape;237;p12"/>
            <p:cNvSpPr/>
            <p:nvPr/>
          </p:nvSpPr>
          <p:spPr>
            <a:xfrm>
              <a:off x="4386719" y="5161026"/>
              <a:ext cx="436245" cy="208915"/>
            </a:xfrm>
            <a:custGeom>
              <a:rect b="b" l="l" r="r" t="t"/>
              <a:pathLst>
                <a:path extrusionOk="0" h="208914" w="436245">
                  <a:moveTo>
                    <a:pt x="95249" y="139446"/>
                  </a:moveTo>
                  <a:lnTo>
                    <a:pt x="94487" y="137160"/>
                  </a:lnTo>
                  <a:lnTo>
                    <a:pt x="92963" y="129539"/>
                  </a:lnTo>
                  <a:lnTo>
                    <a:pt x="92201" y="127254"/>
                  </a:lnTo>
                  <a:lnTo>
                    <a:pt x="90677" y="125730"/>
                  </a:lnTo>
                  <a:lnTo>
                    <a:pt x="89915" y="124205"/>
                  </a:lnTo>
                  <a:lnTo>
                    <a:pt x="88391" y="123444"/>
                  </a:lnTo>
                  <a:lnTo>
                    <a:pt x="86867" y="124205"/>
                  </a:lnTo>
                  <a:lnTo>
                    <a:pt x="3809" y="143256"/>
                  </a:lnTo>
                  <a:lnTo>
                    <a:pt x="761" y="144780"/>
                  </a:lnTo>
                  <a:lnTo>
                    <a:pt x="761" y="146304"/>
                  </a:lnTo>
                  <a:lnTo>
                    <a:pt x="0" y="148590"/>
                  </a:lnTo>
                  <a:lnTo>
                    <a:pt x="761" y="150876"/>
                  </a:lnTo>
                  <a:lnTo>
                    <a:pt x="2285" y="158496"/>
                  </a:lnTo>
                  <a:lnTo>
                    <a:pt x="4571" y="163068"/>
                  </a:lnTo>
                  <a:lnTo>
                    <a:pt x="6095" y="163830"/>
                  </a:lnTo>
                  <a:lnTo>
                    <a:pt x="6857" y="164592"/>
                  </a:lnTo>
                  <a:lnTo>
                    <a:pt x="8381" y="164592"/>
                  </a:lnTo>
                  <a:lnTo>
                    <a:pt x="91439" y="144780"/>
                  </a:lnTo>
                  <a:lnTo>
                    <a:pt x="92963" y="144780"/>
                  </a:lnTo>
                  <a:lnTo>
                    <a:pt x="94487" y="143256"/>
                  </a:lnTo>
                  <a:lnTo>
                    <a:pt x="94487" y="141732"/>
                  </a:lnTo>
                  <a:lnTo>
                    <a:pt x="95249" y="139446"/>
                  </a:lnTo>
                  <a:close/>
                </a:path>
                <a:path extrusionOk="0" h="208914" w="436245">
                  <a:moveTo>
                    <a:pt x="105155" y="185166"/>
                  </a:moveTo>
                  <a:lnTo>
                    <a:pt x="105155" y="181356"/>
                  </a:lnTo>
                  <a:lnTo>
                    <a:pt x="104393" y="176784"/>
                  </a:lnTo>
                  <a:lnTo>
                    <a:pt x="103631" y="173736"/>
                  </a:lnTo>
                  <a:lnTo>
                    <a:pt x="101345" y="169164"/>
                  </a:lnTo>
                  <a:lnTo>
                    <a:pt x="99821" y="167640"/>
                  </a:lnTo>
                  <a:lnTo>
                    <a:pt x="96773" y="167640"/>
                  </a:lnTo>
                  <a:lnTo>
                    <a:pt x="14477" y="187452"/>
                  </a:lnTo>
                  <a:lnTo>
                    <a:pt x="12191" y="187452"/>
                  </a:lnTo>
                  <a:lnTo>
                    <a:pt x="10667" y="190500"/>
                  </a:lnTo>
                  <a:lnTo>
                    <a:pt x="10667" y="195072"/>
                  </a:lnTo>
                  <a:lnTo>
                    <a:pt x="11429" y="198882"/>
                  </a:lnTo>
                  <a:lnTo>
                    <a:pt x="12953" y="202692"/>
                  </a:lnTo>
                  <a:lnTo>
                    <a:pt x="13715" y="204978"/>
                  </a:lnTo>
                  <a:lnTo>
                    <a:pt x="15239" y="206501"/>
                  </a:lnTo>
                  <a:lnTo>
                    <a:pt x="16001" y="208026"/>
                  </a:lnTo>
                  <a:lnTo>
                    <a:pt x="17525" y="208787"/>
                  </a:lnTo>
                  <a:lnTo>
                    <a:pt x="19049" y="208026"/>
                  </a:lnTo>
                  <a:lnTo>
                    <a:pt x="102107" y="188976"/>
                  </a:lnTo>
                  <a:lnTo>
                    <a:pt x="103631" y="188214"/>
                  </a:lnTo>
                  <a:lnTo>
                    <a:pt x="104393" y="187452"/>
                  </a:lnTo>
                  <a:lnTo>
                    <a:pt x="105155" y="185166"/>
                  </a:lnTo>
                  <a:close/>
                </a:path>
                <a:path extrusionOk="0" h="208914" w="436245">
                  <a:moveTo>
                    <a:pt x="273557" y="149352"/>
                  </a:moveTo>
                  <a:lnTo>
                    <a:pt x="273557" y="137922"/>
                  </a:lnTo>
                  <a:lnTo>
                    <a:pt x="272288" y="133350"/>
                  </a:lnTo>
                  <a:lnTo>
                    <a:pt x="269747" y="128777"/>
                  </a:lnTo>
                  <a:lnTo>
                    <a:pt x="268477" y="127254"/>
                  </a:lnTo>
                  <a:lnTo>
                    <a:pt x="265937" y="127254"/>
                  </a:lnTo>
                  <a:lnTo>
                    <a:pt x="253237" y="130302"/>
                  </a:lnTo>
                  <a:lnTo>
                    <a:pt x="232917" y="45719"/>
                  </a:lnTo>
                  <a:lnTo>
                    <a:pt x="232917" y="44957"/>
                  </a:lnTo>
                  <a:lnTo>
                    <a:pt x="231647" y="43433"/>
                  </a:lnTo>
                  <a:lnTo>
                    <a:pt x="230377" y="42671"/>
                  </a:lnTo>
                  <a:lnTo>
                    <a:pt x="226567" y="42671"/>
                  </a:lnTo>
                  <a:lnTo>
                    <a:pt x="224027" y="43433"/>
                  </a:lnTo>
                  <a:lnTo>
                    <a:pt x="221487" y="43433"/>
                  </a:lnTo>
                  <a:lnTo>
                    <a:pt x="216407" y="44957"/>
                  </a:lnTo>
                  <a:lnTo>
                    <a:pt x="212597" y="45719"/>
                  </a:lnTo>
                  <a:lnTo>
                    <a:pt x="206247" y="47243"/>
                  </a:lnTo>
                  <a:lnTo>
                    <a:pt x="198627" y="49529"/>
                  </a:lnTo>
                  <a:lnTo>
                    <a:pt x="194817" y="51053"/>
                  </a:lnTo>
                  <a:lnTo>
                    <a:pt x="193547" y="53339"/>
                  </a:lnTo>
                  <a:lnTo>
                    <a:pt x="193547" y="54101"/>
                  </a:lnTo>
                  <a:lnTo>
                    <a:pt x="168147" y="140970"/>
                  </a:lnTo>
                  <a:lnTo>
                    <a:pt x="166877" y="143256"/>
                  </a:lnTo>
                  <a:lnTo>
                    <a:pt x="166877" y="156210"/>
                  </a:lnTo>
                  <a:lnTo>
                    <a:pt x="168147" y="160782"/>
                  </a:lnTo>
                  <a:lnTo>
                    <a:pt x="168147" y="163829"/>
                  </a:lnTo>
                  <a:lnTo>
                    <a:pt x="169417" y="165354"/>
                  </a:lnTo>
                  <a:lnTo>
                    <a:pt x="169417" y="167640"/>
                  </a:lnTo>
                  <a:lnTo>
                    <a:pt x="170687" y="169164"/>
                  </a:lnTo>
                  <a:lnTo>
                    <a:pt x="174497" y="172211"/>
                  </a:lnTo>
                  <a:lnTo>
                    <a:pt x="178307" y="172211"/>
                  </a:lnTo>
                  <a:lnTo>
                    <a:pt x="188467" y="169744"/>
                  </a:lnTo>
                  <a:lnTo>
                    <a:pt x="188467" y="145542"/>
                  </a:lnTo>
                  <a:lnTo>
                    <a:pt x="210057" y="71627"/>
                  </a:lnTo>
                  <a:lnTo>
                    <a:pt x="225297" y="136398"/>
                  </a:lnTo>
                  <a:lnTo>
                    <a:pt x="225297" y="160800"/>
                  </a:lnTo>
                  <a:lnTo>
                    <a:pt x="231647" y="159258"/>
                  </a:lnTo>
                  <a:lnTo>
                    <a:pt x="236727" y="185165"/>
                  </a:lnTo>
                  <a:lnTo>
                    <a:pt x="239267" y="187451"/>
                  </a:lnTo>
                  <a:lnTo>
                    <a:pt x="245617" y="187451"/>
                  </a:lnTo>
                  <a:lnTo>
                    <a:pt x="246887" y="186690"/>
                  </a:lnTo>
                  <a:lnTo>
                    <a:pt x="249427" y="186690"/>
                  </a:lnTo>
                  <a:lnTo>
                    <a:pt x="257047" y="184404"/>
                  </a:lnTo>
                  <a:lnTo>
                    <a:pt x="258317" y="184404"/>
                  </a:lnTo>
                  <a:lnTo>
                    <a:pt x="258317" y="153161"/>
                  </a:lnTo>
                  <a:lnTo>
                    <a:pt x="271017" y="150113"/>
                  </a:lnTo>
                  <a:lnTo>
                    <a:pt x="273557" y="149352"/>
                  </a:lnTo>
                  <a:close/>
                </a:path>
                <a:path extrusionOk="0" h="208914" w="436245">
                  <a:moveTo>
                    <a:pt x="225297" y="160800"/>
                  </a:moveTo>
                  <a:lnTo>
                    <a:pt x="225297" y="136398"/>
                  </a:lnTo>
                  <a:lnTo>
                    <a:pt x="188467" y="145542"/>
                  </a:lnTo>
                  <a:lnTo>
                    <a:pt x="188467" y="169744"/>
                  </a:lnTo>
                  <a:lnTo>
                    <a:pt x="225297" y="160800"/>
                  </a:lnTo>
                  <a:close/>
                </a:path>
                <a:path extrusionOk="0" h="208914" w="436245">
                  <a:moveTo>
                    <a:pt x="265937" y="179070"/>
                  </a:moveTo>
                  <a:lnTo>
                    <a:pt x="264667" y="178308"/>
                  </a:lnTo>
                  <a:lnTo>
                    <a:pt x="258317" y="153161"/>
                  </a:lnTo>
                  <a:lnTo>
                    <a:pt x="258317" y="184404"/>
                  </a:lnTo>
                  <a:lnTo>
                    <a:pt x="262127" y="182879"/>
                  </a:lnTo>
                  <a:lnTo>
                    <a:pt x="262127" y="182118"/>
                  </a:lnTo>
                  <a:lnTo>
                    <a:pt x="263397" y="181356"/>
                  </a:lnTo>
                  <a:lnTo>
                    <a:pt x="264667" y="181356"/>
                  </a:lnTo>
                  <a:lnTo>
                    <a:pt x="264667" y="179832"/>
                  </a:lnTo>
                  <a:lnTo>
                    <a:pt x="265937" y="179070"/>
                  </a:lnTo>
                  <a:close/>
                </a:path>
                <a:path extrusionOk="0" h="208914" w="436245">
                  <a:moveTo>
                    <a:pt x="335788" y="70103"/>
                  </a:moveTo>
                  <a:lnTo>
                    <a:pt x="335788" y="65531"/>
                  </a:lnTo>
                  <a:lnTo>
                    <a:pt x="334517" y="60197"/>
                  </a:lnTo>
                  <a:lnTo>
                    <a:pt x="333247" y="54101"/>
                  </a:lnTo>
                  <a:lnTo>
                    <a:pt x="330707" y="44957"/>
                  </a:lnTo>
                  <a:lnTo>
                    <a:pt x="328167" y="40385"/>
                  </a:lnTo>
                  <a:lnTo>
                    <a:pt x="326897" y="36575"/>
                  </a:lnTo>
                  <a:lnTo>
                    <a:pt x="324357" y="32765"/>
                  </a:lnTo>
                  <a:lnTo>
                    <a:pt x="320547" y="30479"/>
                  </a:lnTo>
                  <a:lnTo>
                    <a:pt x="318007" y="27431"/>
                  </a:lnTo>
                  <a:lnTo>
                    <a:pt x="314197" y="25907"/>
                  </a:lnTo>
                  <a:lnTo>
                    <a:pt x="309117" y="24383"/>
                  </a:lnTo>
                  <a:lnTo>
                    <a:pt x="305307" y="23621"/>
                  </a:lnTo>
                  <a:lnTo>
                    <a:pt x="298957" y="23621"/>
                  </a:lnTo>
                  <a:lnTo>
                    <a:pt x="286257" y="26669"/>
                  </a:lnTo>
                  <a:lnTo>
                    <a:pt x="282447" y="28955"/>
                  </a:lnTo>
                  <a:lnTo>
                    <a:pt x="278638" y="32003"/>
                  </a:lnTo>
                  <a:lnTo>
                    <a:pt x="274827" y="34289"/>
                  </a:lnTo>
                  <a:lnTo>
                    <a:pt x="271017" y="38099"/>
                  </a:lnTo>
                  <a:lnTo>
                    <a:pt x="269747" y="41909"/>
                  </a:lnTo>
                  <a:lnTo>
                    <a:pt x="267207" y="45719"/>
                  </a:lnTo>
                  <a:lnTo>
                    <a:pt x="267207" y="64769"/>
                  </a:lnTo>
                  <a:lnTo>
                    <a:pt x="268477" y="70103"/>
                  </a:lnTo>
                  <a:lnTo>
                    <a:pt x="269747" y="76199"/>
                  </a:lnTo>
                  <a:lnTo>
                    <a:pt x="271017" y="80772"/>
                  </a:lnTo>
                  <a:lnTo>
                    <a:pt x="273557" y="84581"/>
                  </a:lnTo>
                  <a:lnTo>
                    <a:pt x="274827" y="89154"/>
                  </a:lnTo>
                  <a:lnTo>
                    <a:pt x="278638" y="92963"/>
                  </a:lnTo>
                  <a:lnTo>
                    <a:pt x="281177" y="95249"/>
                  </a:lnTo>
                  <a:lnTo>
                    <a:pt x="284988" y="98297"/>
                  </a:lnTo>
                  <a:lnTo>
                    <a:pt x="288797" y="99822"/>
                  </a:lnTo>
                  <a:lnTo>
                    <a:pt x="288797" y="45719"/>
                  </a:lnTo>
                  <a:lnTo>
                    <a:pt x="290067" y="44195"/>
                  </a:lnTo>
                  <a:lnTo>
                    <a:pt x="292607" y="41909"/>
                  </a:lnTo>
                  <a:lnTo>
                    <a:pt x="293877" y="41147"/>
                  </a:lnTo>
                  <a:lnTo>
                    <a:pt x="296417" y="40385"/>
                  </a:lnTo>
                  <a:lnTo>
                    <a:pt x="301497" y="40385"/>
                  </a:lnTo>
                  <a:lnTo>
                    <a:pt x="304038" y="41909"/>
                  </a:lnTo>
                  <a:lnTo>
                    <a:pt x="306577" y="44957"/>
                  </a:lnTo>
                  <a:lnTo>
                    <a:pt x="307847" y="47243"/>
                  </a:lnTo>
                  <a:lnTo>
                    <a:pt x="309117" y="50291"/>
                  </a:lnTo>
                  <a:lnTo>
                    <a:pt x="310388" y="52577"/>
                  </a:lnTo>
                  <a:lnTo>
                    <a:pt x="311657" y="60197"/>
                  </a:lnTo>
                  <a:lnTo>
                    <a:pt x="312927" y="64007"/>
                  </a:lnTo>
                  <a:lnTo>
                    <a:pt x="314197" y="70103"/>
                  </a:lnTo>
                  <a:lnTo>
                    <a:pt x="314197" y="98602"/>
                  </a:lnTo>
                  <a:lnTo>
                    <a:pt x="315467" y="98297"/>
                  </a:lnTo>
                  <a:lnTo>
                    <a:pt x="323088" y="93725"/>
                  </a:lnTo>
                  <a:lnTo>
                    <a:pt x="330707" y="87629"/>
                  </a:lnTo>
                  <a:lnTo>
                    <a:pt x="331977" y="83057"/>
                  </a:lnTo>
                  <a:lnTo>
                    <a:pt x="334517" y="79247"/>
                  </a:lnTo>
                  <a:lnTo>
                    <a:pt x="334517" y="75437"/>
                  </a:lnTo>
                  <a:lnTo>
                    <a:pt x="335788" y="70103"/>
                  </a:lnTo>
                  <a:close/>
                </a:path>
                <a:path extrusionOk="0" h="208914" w="436245">
                  <a:moveTo>
                    <a:pt x="314197" y="98602"/>
                  </a:moveTo>
                  <a:lnTo>
                    <a:pt x="314197" y="75437"/>
                  </a:lnTo>
                  <a:lnTo>
                    <a:pt x="312927" y="76961"/>
                  </a:lnTo>
                  <a:lnTo>
                    <a:pt x="312927" y="80772"/>
                  </a:lnTo>
                  <a:lnTo>
                    <a:pt x="311657" y="81533"/>
                  </a:lnTo>
                  <a:lnTo>
                    <a:pt x="310388" y="83057"/>
                  </a:lnTo>
                  <a:lnTo>
                    <a:pt x="307847" y="83820"/>
                  </a:lnTo>
                  <a:lnTo>
                    <a:pt x="306577" y="83820"/>
                  </a:lnTo>
                  <a:lnTo>
                    <a:pt x="304038" y="84581"/>
                  </a:lnTo>
                  <a:lnTo>
                    <a:pt x="301497" y="84581"/>
                  </a:lnTo>
                  <a:lnTo>
                    <a:pt x="297688" y="83057"/>
                  </a:lnTo>
                  <a:lnTo>
                    <a:pt x="296417" y="81533"/>
                  </a:lnTo>
                  <a:lnTo>
                    <a:pt x="296417" y="80009"/>
                  </a:lnTo>
                  <a:lnTo>
                    <a:pt x="293877" y="78485"/>
                  </a:lnTo>
                  <a:lnTo>
                    <a:pt x="293877" y="75437"/>
                  </a:lnTo>
                  <a:lnTo>
                    <a:pt x="292607" y="73151"/>
                  </a:lnTo>
                  <a:lnTo>
                    <a:pt x="291338" y="69341"/>
                  </a:lnTo>
                  <a:lnTo>
                    <a:pt x="290067" y="64769"/>
                  </a:lnTo>
                  <a:lnTo>
                    <a:pt x="288797" y="57149"/>
                  </a:lnTo>
                  <a:lnTo>
                    <a:pt x="288797" y="99822"/>
                  </a:lnTo>
                  <a:lnTo>
                    <a:pt x="297688" y="101345"/>
                  </a:lnTo>
                  <a:lnTo>
                    <a:pt x="302767" y="101345"/>
                  </a:lnTo>
                  <a:lnTo>
                    <a:pt x="314197" y="98602"/>
                  </a:lnTo>
                  <a:close/>
                </a:path>
                <a:path extrusionOk="0" h="208914" w="436245">
                  <a:moveTo>
                    <a:pt x="396747" y="6095"/>
                  </a:moveTo>
                  <a:lnTo>
                    <a:pt x="396747" y="2285"/>
                  </a:lnTo>
                  <a:lnTo>
                    <a:pt x="395477" y="761"/>
                  </a:lnTo>
                  <a:lnTo>
                    <a:pt x="394207" y="0"/>
                  </a:lnTo>
                  <a:lnTo>
                    <a:pt x="391667" y="0"/>
                  </a:lnTo>
                  <a:lnTo>
                    <a:pt x="386588" y="1523"/>
                  </a:lnTo>
                  <a:lnTo>
                    <a:pt x="384047" y="1523"/>
                  </a:lnTo>
                  <a:lnTo>
                    <a:pt x="382777" y="2285"/>
                  </a:lnTo>
                  <a:lnTo>
                    <a:pt x="381507" y="2285"/>
                  </a:lnTo>
                  <a:lnTo>
                    <a:pt x="378967" y="3047"/>
                  </a:lnTo>
                  <a:lnTo>
                    <a:pt x="377697" y="4571"/>
                  </a:lnTo>
                  <a:lnTo>
                    <a:pt x="376427" y="4571"/>
                  </a:lnTo>
                  <a:lnTo>
                    <a:pt x="376427" y="6095"/>
                  </a:lnTo>
                  <a:lnTo>
                    <a:pt x="373888" y="7619"/>
                  </a:lnTo>
                  <a:lnTo>
                    <a:pt x="373888" y="9143"/>
                  </a:lnTo>
                  <a:lnTo>
                    <a:pt x="306577" y="169926"/>
                  </a:lnTo>
                  <a:lnTo>
                    <a:pt x="305307" y="170688"/>
                  </a:lnTo>
                  <a:lnTo>
                    <a:pt x="305307" y="173736"/>
                  </a:lnTo>
                  <a:lnTo>
                    <a:pt x="307847" y="175260"/>
                  </a:lnTo>
                  <a:lnTo>
                    <a:pt x="311657" y="175260"/>
                  </a:lnTo>
                  <a:lnTo>
                    <a:pt x="312927" y="174497"/>
                  </a:lnTo>
                  <a:lnTo>
                    <a:pt x="315467" y="174497"/>
                  </a:lnTo>
                  <a:lnTo>
                    <a:pt x="318007" y="173736"/>
                  </a:lnTo>
                  <a:lnTo>
                    <a:pt x="319277" y="172974"/>
                  </a:lnTo>
                  <a:lnTo>
                    <a:pt x="320547" y="172974"/>
                  </a:lnTo>
                  <a:lnTo>
                    <a:pt x="324357" y="171449"/>
                  </a:lnTo>
                  <a:lnTo>
                    <a:pt x="326897" y="169163"/>
                  </a:lnTo>
                  <a:lnTo>
                    <a:pt x="326897" y="168401"/>
                  </a:lnTo>
                  <a:lnTo>
                    <a:pt x="328167" y="166877"/>
                  </a:lnTo>
                  <a:lnTo>
                    <a:pt x="396747" y="6095"/>
                  </a:lnTo>
                  <a:close/>
                </a:path>
                <a:path extrusionOk="0" h="208914" w="436245">
                  <a:moveTo>
                    <a:pt x="436117" y="125729"/>
                  </a:moveTo>
                  <a:lnTo>
                    <a:pt x="436117" y="110489"/>
                  </a:lnTo>
                  <a:lnTo>
                    <a:pt x="434847" y="104393"/>
                  </a:lnTo>
                  <a:lnTo>
                    <a:pt x="432307" y="95249"/>
                  </a:lnTo>
                  <a:lnTo>
                    <a:pt x="429767" y="91439"/>
                  </a:lnTo>
                  <a:lnTo>
                    <a:pt x="427227" y="86867"/>
                  </a:lnTo>
                  <a:lnTo>
                    <a:pt x="425957" y="83057"/>
                  </a:lnTo>
                  <a:lnTo>
                    <a:pt x="422147" y="80771"/>
                  </a:lnTo>
                  <a:lnTo>
                    <a:pt x="419607" y="77723"/>
                  </a:lnTo>
                  <a:lnTo>
                    <a:pt x="415797" y="76199"/>
                  </a:lnTo>
                  <a:lnTo>
                    <a:pt x="410717" y="74675"/>
                  </a:lnTo>
                  <a:lnTo>
                    <a:pt x="405638" y="73913"/>
                  </a:lnTo>
                  <a:lnTo>
                    <a:pt x="400557" y="74675"/>
                  </a:lnTo>
                  <a:lnTo>
                    <a:pt x="394207" y="76199"/>
                  </a:lnTo>
                  <a:lnTo>
                    <a:pt x="387857" y="76961"/>
                  </a:lnTo>
                  <a:lnTo>
                    <a:pt x="378967" y="82295"/>
                  </a:lnTo>
                  <a:lnTo>
                    <a:pt x="376427" y="84581"/>
                  </a:lnTo>
                  <a:lnTo>
                    <a:pt x="372617" y="88391"/>
                  </a:lnTo>
                  <a:lnTo>
                    <a:pt x="371347" y="92201"/>
                  </a:lnTo>
                  <a:lnTo>
                    <a:pt x="368807" y="96011"/>
                  </a:lnTo>
                  <a:lnTo>
                    <a:pt x="368807" y="115061"/>
                  </a:lnTo>
                  <a:lnTo>
                    <a:pt x="370077" y="121157"/>
                  </a:lnTo>
                  <a:lnTo>
                    <a:pt x="371347" y="126491"/>
                  </a:lnTo>
                  <a:lnTo>
                    <a:pt x="372617" y="131063"/>
                  </a:lnTo>
                  <a:lnTo>
                    <a:pt x="375157" y="135635"/>
                  </a:lnTo>
                  <a:lnTo>
                    <a:pt x="376427" y="139445"/>
                  </a:lnTo>
                  <a:lnTo>
                    <a:pt x="378967" y="143256"/>
                  </a:lnTo>
                  <a:lnTo>
                    <a:pt x="382777" y="145542"/>
                  </a:lnTo>
                  <a:lnTo>
                    <a:pt x="385317" y="148590"/>
                  </a:lnTo>
                  <a:lnTo>
                    <a:pt x="389127" y="150113"/>
                  </a:lnTo>
                  <a:lnTo>
                    <a:pt x="389127" y="98297"/>
                  </a:lnTo>
                  <a:lnTo>
                    <a:pt x="390397" y="96011"/>
                  </a:lnTo>
                  <a:lnTo>
                    <a:pt x="391667" y="94487"/>
                  </a:lnTo>
                  <a:lnTo>
                    <a:pt x="392938" y="93725"/>
                  </a:lnTo>
                  <a:lnTo>
                    <a:pt x="392938" y="92201"/>
                  </a:lnTo>
                  <a:lnTo>
                    <a:pt x="395477" y="91439"/>
                  </a:lnTo>
                  <a:lnTo>
                    <a:pt x="396747" y="91439"/>
                  </a:lnTo>
                  <a:lnTo>
                    <a:pt x="398017" y="90677"/>
                  </a:lnTo>
                  <a:lnTo>
                    <a:pt x="400557" y="90677"/>
                  </a:lnTo>
                  <a:lnTo>
                    <a:pt x="403097" y="91439"/>
                  </a:lnTo>
                  <a:lnTo>
                    <a:pt x="404367" y="91439"/>
                  </a:lnTo>
                  <a:lnTo>
                    <a:pt x="409447" y="97535"/>
                  </a:lnTo>
                  <a:lnTo>
                    <a:pt x="410717" y="100583"/>
                  </a:lnTo>
                  <a:lnTo>
                    <a:pt x="411988" y="102869"/>
                  </a:lnTo>
                  <a:lnTo>
                    <a:pt x="413257" y="110489"/>
                  </a:lnTo>
                  <a:lnTo>
                    <a:pt x="414527" y="114299"/>
                  </a:lnTo>
                  <a:lnTo>
                    <a:pt x="414527" y="120395"/>
                  </a:lnTo>
                  <a:lnTo>
                    <a:pt x="415797" y="123443"/>
                  </a:lnTo>
                  <a:lnTo>
                    <a:pt x="415797" y="148590"/>
                  </a:lnTo>
                  <a:lnTo>
                    <a:pt x="420877" y="146303"/>
                  </a:lnTo>
                  <a:lnTo>
                    <a:pt x="434847" y="129539"/>
                  </a:lnTo>
                  <a:lnTo>
                    <a:pt x="436117" y="125729"/>
                  </a:lnTo>
                  <a:close/>
                </a:path>
                <a:path extrusionOk="0" h="208914" w="436245">
                  <a:moveTo>
                    <a:pt x="415797" y="148590"/>
                  </a:moveTo>
                  <a:lnTo>
                    <a:pt x="415797" y="125729"/>
                  </a:lnTo>
                  <a:lnTo>
                    <a:pt x="414527" y="127253"/>
                  </a:lnTo>
                  <a:lnTo>
                    <a:pt x="414527" y="131063"/>
                  </a:lnTo>
                  <a:lnTo>
                    <a:pt x="411988" y="131826"/>
                  </a:lnTo>
                  <a:lnTo>
                    <a:pt x="410717" y="133349"/>
                  </a:lnTo>
                  <a:lnTo>
                    <a:pt x="409447" y="134111"/>
                  </a:lnTo>
                  <a:lnTo>
                    <a:pt x="406907" y="134874"/>
                  </a:lnTo>
                  <a:lnTo>
                    <a:pt x="403097" y="134874"/>
                  </a:lnTo>
                  <a:lnTo>
                    <a:pt x="399288" y="133349"/>
                  </a:lnTo>
                  <a:lnTo>
                    <a:pt x="396747" y="131063"/>
                  </a:lnTo>
                  <a:lnTo>
                    <a:pt x="395477" y="128777"/>
                  </a:lnTo>
                  <a:lnTo>
                    <a:pt x="394207" y="125729"/>
                  </a:lnTo>
                  <a:lnTo>
                    <a:pt x="392938" y="123443"/>
                  </a:lnTo>
                  <a:lnTo>
                    <a:pt x="391667" y="119633"/>
                  </a:lnTo>
                  <a:lnTo>
                    <a:pt x="391667" y="115061"/>
                  </a:lnTo>
                  <a:lnTo>
                    <a:pt x="390397" y="111251"/>
                  </a:lnTo>
                  <a:lnTo>
                    <a:pt x="389127" y="108204"/>
                  </a:lnTo>
                  <a:lnTo>
                    <a:pt x="389127" y="150113"/>
                  </a:lnTo>
                  <a:lnTo>
                    <a:pt x="398017" y="151637"/>
                  </a:lnTo>
                  <a:lnTo>
                    <a:pt x="404367" y="151637"/>
                  </a:lnTo>
                  <a:lnTo>
                    <a:pt x="415797" y="14859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8" name="Google Shape;238;p12"/>
            <p:cNvSpPr/>
            <p:nvPr/>
          </p:nvSpPr>
          <p:spPr>
            <a:xfrm>
              <a:off x="6220840" y="4589526"/>
              <a:ext cx="1005077" cy="41224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39" name="Google Shape;239;p12"/>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240" name="Google Shape;240;p12"/>
          <p:cNvPicPr preferRelativeResize="0"/>
          <p:nvPr/>
        </p:nvPicPr>
        <p:blipFill rotWithShape="1">
          <a:blip r:embed="rId9">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title"/>
          </p:nvPr>
        </p:nvSpPr>
        <p:spPr>
          <a:xfrm>
            <a:off x="1338972" y="528889"/>
            <a:ext cx="4514096"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Formaldehyde fixation</a:t>
            </a:r>
            <a:endParaRPr sz="2800">
              <a:latin typeface="Arial"/>
              <a:ea typeface="Arial"/>
              <a:cs typeface="Arial"/>
              <a:sym typeface="Arial"/>
            </a:endParaRPr>
          </a:p>
        </p:txBody>
      </p:sp>
      <p:sp>
        <p:nvSpPr>
          <p:cNvPr id="246" name="Google Shape;246;p13"/>
          <p:cNvSpPr txBox="1"/>
          <p:nvPr/>
        </p:nvSpPr>
        <p:spPr>
          <a:xfrm>
            <a:off x="1338973" y="1445767"/>
            <a:ext cx="7325359" cy="50018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0070C0"/>
                </a:solidFill>
                <a:latin typeface="Trebuchet MS"/>
                <a:ea typeface="Trebuchet MS"/>
                <a:cs typeface="Trebuchet MS"/>
                <a:sym typeface="Trebuchet MS"/>
              </a:rPr>
              <a:t>Formaldehyde solution needs to be fresh!</a:t>
            </a:r>
            <a:endParaRPr sz="2400">
              <a:latin typeface="Trebuchet MS"/>
              <a:ea typeface="Trebuchet MS"/>
              <a:cs typeface="Trebuchet MS"/>
              <a:sym typeface="Trebuchet MS"/>
            </a:endParaRPr>
          </a:p>
          <a:p>
            <a:pPr indent="0" lvl="0" marL="0" marR="0" rtl="0" algn="l">
              <a:lnSpc>
                <a:spcPct val="100000"/>
              </a:lnSpc>
              <a:spcBef>
                <a:spcPts val="50"/>
              </a:spcBef>
              <a:spcAft>
                <a:spcPts val="0"/>
              </a:spcAft>
              <a:buNone/>
            </a:pPr>
            <a:r>
              <a:t/>
            </a:r>
            <a:endParaRPr sz="185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Prepare from Paraformaldehyde:</a:t>
            </a:r>
            <a:endParaRPr sz="1800">
              <a:latin typeface="Trebuchet MS"/>
              <a:ea typeface="Trebuchet MS"/>
              <a:cs typeface="Trebuchet MS"/>
              <a:sym typeface="Trebuchet MS"/>
            </a:endParaRPr>
          </a:p>
          <a:p>
            <a:pPr indent="0" lvl="0" marL="0" marR="0" rtl="0" algn="l">
              <a:lnSpc>
                <a:spcPct val="100000"/>
              </a:lnSpc>
              <a:spcBef>
                <a:spcPts val="15"/>
              </a:spcBef>
              <a:spcAft>
                <a:spcPts val="0"/>
              </a:spcAft>
              <a:buNone/>
            </a:pPr>
            <a:r>
              <a:t/>
            </a:r>
            <a:endParaRPr sz="185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Paraformaldehyd (4%)</a:t>
            </a:r>
            <a:endParaRPr sz="1800">
              <a:latin typeface="Trebuchet MS"/>
              <a:ea typeface="Trebuchet MS"/>
              <a:cs typeface="Trebuchet MS"/>
              <a:sym typeface="Trebuchet MS"/>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Mix 40 g PFA (Sigma) with 500 mL ultrapure water</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Add 10 mL 1 M NaOH and heat to 65°C (magnetic stirrer under fume hood)</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Add 100 mL 10xPBS and cool down to room temperature</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Adjust pH 7.4 (1M HCL ; 1mL);</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Fill to 1000 mL with ultrapure water</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Sterile filtration (0.45 µm Filter)</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Store aliquots at ‐20°C (ca. 6 month)</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2100">
              <a:latin typeface="Arial"/>
              <a:ea typeface="Arial"/>
              <a:cs typeface="Arial"/>
              <a:sym typeface="Arial"/>
            </a:endParaRPr>
          </a:p>
          <a:p>
            <a:pPr indent="0" lvl="0" marL="0" marR="0" rtl="0" algn="l">
              <a:lnSpc>
                <a:spcPct val="100000"/>
              </a:lnSpc>
              <a:spcBef>
                <a:spcPts val="20"/>
              </a:spcBef>
              <a:spcAft>
                <a:spcPts val="0"/>
              </a:spcAft>
              <a:buNone/>
            </a:pPr>
            <a:r>
              <a:t/>
            </a:r>
            <a:endParaRPr sz="2200">
              <a:latin typeface="Arial"/>
              <a:ea typeface="Arial"/>
              <a:cs typeface="Arial"/>
              <a:sym typeface="Arial"/>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Quenching solution</a:t>
            </a:r>
            <a:endParaRPr sz="18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lang="en-US" sz="1800">
                <a:latin typeface="Arial"/>
                <a:ea typeface="Arial"/>
                <a:cs typeface="Arial"/>
                <a:sym typeface="Arial"/>
              </a:rPr>
              <a:t>50 mM Tris‐Cl (pH 8.0)</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100 mM NaCl</a:t>
            </a:r>
            <a:endParaRPr sz="1800">
              <a:latin typeface="Arial"/>
              <a:ea typeface="Arial"/>
              <a:cs typeface="Arial"/>
              <a:sym typeface="Arial"/>
            </a:endParaRPr>
          </a:p>
        </p:txBody>
      </p:sp>
      <p:sp>
        <p:nvSpPr>
          <p:cNvPr id="247" name="Google Shape;247;p13"/>
          <p:cNvSpPr/>
          <p:nvPr/>
        </p:nvSpPr>
        <p:spPr>
          <a:xfrm>
            <a:off x="5589917" y="446531"/>
            <a:ext cx="730758" cy="73075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8" name="Google Shape;248;p13"/>
          <p:cNvSpPr/>
          <p:nvPr/>
        </p:nvSpPr>
        <p:spPr>
          <a:xfrm>
            <a:off x="6449453" y="446531"/>
            <a:ext cx="762000" cy="762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9" name="Google Shape;249;p13"/>
          <p:cNvSpPr/>
          <p:nvPr/>
        </p:nvSpPr>
        <p:spPr>
          <a:xfrm>
            <a:off x="7340993" y="451866"/>
            <a:ext cx="762000" cy="762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0" name="Google Shape;250;p1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251" name="Google Shape;251;p13"/>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sp>
        <p:nvSpPr>
          <p:cNvPr id="256" name="Google Shape;256;p14"/>
          <p:cNvSpPr/>
          <p:nvPr/>
        </p:nvSpPr>
        <p:spPr>
          <a:xfrm>
            <a:off x="1252613" y="1312163"/>
            <a:ext cx="8280400" cy="18415"/>
          </a:xfrm>
          <a:custGeom>
            <a:rect b="b" l="l" r="r" t="t"/>
            <a:pathLst>
              <a:path extrusionOk="0" h="18415" w="8280400">
                <a:moveTo>
                  <a:pt x="8279892" y="18288"/>
                </a:moveTo>
                <a:lnTo>
                  <a:pt x="8279892" y="0"/>
                </a:lnTo>
                <a:lnTo>
                  <a:pt x="0" y="0"/>
                </a:lnTo>
                <a:lnTo>
                  <a:pt x="0" y="18288"/>
                </a:lnTo>
                <a:lnTo>
                  <a:pt x="8279892" y="18288"/>
                </a:lnTo>
                <a:close/>
              </a:path>
            </a:pathLst>
          </a:custGeom>
          <a:solidFill>
            <a:srgbClr val="006A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7" name="Google Shape;257;p14"/>
          <p:cNvSpPr txBox="1"/>
          <p:nvPr>
            <p:ph type="title"/>
          </p:nvPr>
        </p:nvSpPr>
        <p:spPr>
          <a:xfrm>
            <a:off x="1273427" y="669289"/>
            <a:ext cx="618598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Formaldehyde fixation reaction</a:t>
            </a:r>
            <a:endParaRPr sz="2800">
              <a:latin typeface="Arial"/>
              <a:ea typeface="Arial"/>
              <a:cs typeface="Arial"/>
              <a:sym typeface="Arial"/>
            </a:endParaRPr>
          </a:p>
        </p:txBody>
      </p:sp>
      <p:sp>
        <p:nvSpPr>
          <p:cNvPr id="258" name="Google Shape;258;p14"/>
          <p:cNvSpPr txBox="1"/>
          <p:nvPr/>
        </p:nvSpPr>
        <p:spPr>
          <a:xfrm>
            <a:off x="1163961" y="1490725"/>
            <a:ext cx="8520430" cy="5815965"/>
          </a:xfrm>
          <a:prstGeom prst="rect">
            <a:avLst/>
          </a:prstGeom>
          <a:noFill/>
          <a:ln>
            <a:noFill/>
          </a:ln>
        </p:spPr>
        <p:txBody>
          <a:bodyPr anchorCtr="0" anchor="t" bIns="0" lIns="0" spcFirstLastPara="1" rIns="0" wrap="square" tIns="12050">
            <a:spAutoFit/>
          </a:bodyPr>
          <a:lstStyle/>
          <a:p>
            <a:pPr indent="-342900" lvl="0" marL="5234940" marR="93980" rtl="0" algn="l">
              <a:lnSpc>
                <a:spcPct val="100000"/>
              </a:lnSpc>
              <a:spcBef>
                <a:spcPts val="0"/>
              </a:spcBef>
              <a:spcAft>
                <a:spcPts val="0"/>
              </a:spcAft>
              <a:buSzPts val="2000"/>
              <a:buFont typeface="Arial"/>
              <a:buChar char="•"/>
            </a:pPr>
            <a:r>
              <a:rPr lang="en-US" sz="2000">
                <a:latin typeface="Arial"/>
                <a:ea typeface="Arial"/>
                <a:cs typeface="Arial"/>
                <a:sym typeface="Arial"/>
              </a:rPr>
              <a:t>Formaldehyde crosslinks  proteins by forming methylene  bridges (‐CH</a:t>
            </a:r>
            <a:r>
              <a:rPr baseline="-25000" lang="en-US" sz="1950">
                <a:latin typeface="Arial"/>
                <a:ea typeface="Arial"/>
                <a:cs typeface="Arial"/>
                <a:sym typeface="Arial"/>
              </a:rPr>
              <a:t>2</a:t>
            </a:r>
            <a:r>
              <a:rPr lang="en-US" sz="2000">
                <a:latin typeface="Arial"/>
                <a:ea typeface="Arial"/>
                <a:cs typeface="Arial"/>
                <a:sym typeface="Arial"/>
              </a:rPr>
              <a:t>‐) between  reactive groups (</a:t>
            </a:r>
            <a:r>
              <a:rPr b="1" lang="en-US" sz="2000">
                <a:latin typeface="Trebuchet MS"/>
                <a:ea typeface="Trebuchet MS"/>
                <a:cs typeface="Trebuchet MS"/>
                <a:sym typeface="Trebuchet MS"/>
              </a:rPr>
              <a:t>protein‐  protein </a:t>
            </a:r>
            <a:r>
              <a:rPr lang="en-US" sz="2000">
                <a:latin typeface="Arial"/>
                <a:ea typeface="Arial"/>
                <a:cs typeface="Arial"/>
                <a:sym typeface="Arial"/>
              </a:rPr>
              <a:t>or </a:t>
            </a:r>
            <a:r>
              <a:rPr b="1" lang="en-US" sz="2000">
                <a:latin typeface="Trebuchet MS"/>
                <a:ea typeface="Trebuchet MS"/>
                <a:cs typeface="Trebuchet MS"/>
                <a:sym typeface="Trebuchet MS"/>
              </a:rPr>
              <a:t>protein‐nucleic acid  </a:t>
            </a:r>
            <a:r>
              <a:rPr lang="en-US" sz="2000">
                <a:latin typeface="Arial"/>
                <a:ea typeface="Arial"/>
                <a:cs typeface="Arial"/>
                <a:sym typeface="Arial"/>
              </a:rPr>
              <a:t>(C, A, G, no T)</a:t>
            </a:r>
            <a:endParaRPr sz="2000">
              <a:latin typeface="Arial"/>
              <a:ea typeface="Arial"/>
              <a:cs typeface="Arial"/>
              <a:sym typeface="Arial"/>
            </a:endParaRPr>
          </a:p>
          <a:p>
            <a:pPr indent="-343535" lvl="0" marL="5234940" marR="0" rtl="0" algn="l">
              <a:lnSpc>
                <a:spcPct val="100000"/>
              </a:lnSpc>
              <a:spcBef>
                <a:spcPts val="1605"/>
              </a:spcBef>
              <a:spcAft>
                <a:spcPts val="0"/>
              </a:spcAft>
              <a:buSzPts val="2000"/>
              <a:buFont typeface="Arial"/>
              <a:buChar char="•"/>
            </a:pPr>
            <a:r>
              <a:rPr lang="en-US" sz="2000">
                <a:latin typeface="Arial"/>
                <a:ea typeface="Arial"/>
                <a:cs typeface="Arial"/>
                <a:sym typeface="Arial"/>
              </a:rPr>
              <a:t>Does not crosslink lipids.</a:t>
            </a:r>
            <a:endParaRPr sz="2000">
              <a:latin typeface="Arial"/>
              <a:ea typeface="Arial"/>
              <a:cs typeface="Arial"/>
              <a:sym typeface="Arial"/>
            </a:endParaRPr>
          </a:p>
          <a:p>
            <a:pPr indent="0" lvl="0" marL="0" marR="0" rtl="0" algn="l">
              <a:lnSpc>
                <a:spcPct val="100000"/>
              </a:lnSpc>
              <a:spcBef>
                <a:spcPts val="50"/>
              </a:spcBef>
              <a:spcAft>
                <a:spcPts val="0"/>
              </a:spcAft>
              <a:buSzPts val="2350"/>
              <a:buFont typeface="Arial"/>
              <a:buNone/>
            </a:pPr>
            <a:r>
              <a:t/>
            </a:r>
            <a:endParaRPr sz="2350">
              <a:latin typeface="Arial"/>
              <a:ea typeface="Arial"/>
              <a:cs typeface="Arial"/>
              <a:sym typeface="Arial"/>
            </a:endParaRPr>
          </a:p>
          <a:p>
            <a:pPr indent="-342900" lvl="0" marL="5234940" marR="56514" rtl="0" algn="l">
              <a:lnSpc>
                <a:spcPct val="100000"/>
              </a:lnSpc>
              <a:spcBef>
                <a:spcPts val="0"/>
              </a:spcBef>
              <a:spcAft>
                <a:spcPts val="0"/>
              </a:spcAft>
              <a:buSzPts val="2000"/>
              <a:buFont typeface="Arial"/>
              <a:buChar char="•"/>
            </a:pPr>
            <a:r>
              <a:rPr lang="en-US" sz="2000">
                <a:latin typeface="Arial"/>
                <a:ea typeface="Arial"/>
                <a:cs typeface="Arial"/>
                <a:sym typeface="Arial"/>
              </a:rPr>
              <a:t>Labile structures such as  microtubules might not be well  preserved.</a:t>
            </a:r>
            <a:endParaRPr sz="2000">
              <a:latin typeface="Arial"/>
              <a:ea typeface="Arial"/>
              <a:cs typeface="Arial"/>
              <a:sym typeface="Arial"/>
            </a:endParaRPr>
          </a:p>
          <a:p>
            <a:pPr indent="0" lvl="0" marL="0" marR="0" rtl="0" algn="l">
              <a:lnSpc>
                <a:spcPct val="100000"/>
              </a:lnSpc>
              <a:spcBef>
                <a:spcPts val="50"/>
              </a:spcBef>
              <a:spcAft>
                <a:spcPts val="0"/>
              </a:spcAft>
              <a:buSzPts val="2350"/>
              <a:buFont typeface="Arial"/>
              <a:buNone/>
            </a:pPr>
            <a:r>
              <a:t/>
            </a:r>
            <a:endParaRPr sz="2350">
              <a:latin typeface="Arial"/>
              <a:ea typeface="Arial"/>
              <a:cs typeface="Arial"/>
              <a:sym typeface="Arial"/>
            </a:endParaRPr>
          </a:p>
          <a:p>
            <a:pPr indent="-342900" lvl="0" marL="5234940" marR="178435" rtl="0" algn="just">
              <a:lnSpc>
                <a:spcPct val="100000"/>
              </a:lnSpc>
              <a:spcBef>
                <a:spcPts val="0"/>
              </a:spcBef>
              <a:spcAft>
                <a:spcPts val="0"/>
              </a:spcAft>
              <a:buSzPts val="2000"/>
              <a:buFont typeface="Arial"/>
              <a:buChar char="•"/>
            </a:pPr>
            <a:r>
              <a:rPr lang="en-US" sz="2000">
                <a:latin typeface="Arial"/>
                <a:ea typeface="Arial"/>
                <a:cs typeface="Arial"/>
                <a:sym typeface="Arial"/>
              </a:rPr>
              <a:t>Fixation is partially reversible:  heat induced antigen retrieval  (HIER).</a:t>
            </a:r>
            <a:endParaRPr sz="2000">
              <a:latin typeface="Arial"/>
              <a:ea typeface="Arial"/>
              <a:cs typeface="Arial"/>
              <a:sym typeface="Arial"/>
            </a:endParaRPr>
          </a:p>
          <a:p>
            <a:pPr indent="0" lvl="0" marL="25400" marR="0" rtl="0" algn="l">
              <a:lnSpc>
                <a:spcPct val="100000"/>
              </a:lnSpc>
              <a:spcBef>
                <a:spcPts val="1095"/>
              </a:spcBef>
              <a:spcAft>
                <a:spcPts val="0"/>
              </a:spcAft>
              <a:buNone/>
            </a:pPr>
            <a:r>
              <a:rPr lang="en-US" sz="1400">
                <a:latin typeface="Arial"/>
                <a:ea typeface="Arial"/>
                <a:cs typeface="Arial"/>
                <a:sym typeface="Arial"/>
              </a:rPr>
              <a:t>Kiernan JA. Formaldehyde, formalin, paraformaldehyde and glutaraldehyde: What they are</a:t>
            </a:r>
            <a:endParaRPr sz="1400">
              <a:latin typeface="Arial"/>
              <a:ea typeface="Arial"/>
              <a:cs typeface="Arial"/>
              <a:sym typeface="Arial"/>
            </a:endParaRPr>
          </a:p>
          <a:p>
            <a:pPr indent="0" lvl="0" marL="25400" marR="0" rtl="0" algn="l">
              <a:lnSpc>
                <a:spcPct val="100000"/>
              </a:lnSpc>
              <a:spcBef>
                <a:spcPts val="0"/>
              </a:spcBef>
              <a:spcAft>
                <a:spcPts val="0"/>
              </a:spcAft>
              <a:buNone/>
            </a:pPr>
            <a:r>
              <a:rPr lang="en-US" sz="1400">
                <a:latin typeface="Arial"/>
                <a:ea typeface="Arial"/>
                <a:cs typeface="Arial"/>
                <a:sym typeface="Arial"/>
              </a:rPr>
              <a:t>a</a:t>
            </a:r>
            <a:r>
              <a:rPr lang="en-US" sz="1400" u="sng">
                <a:latin typeface="Arial"/>
                <a:ea typeface="Arial"/>
                <a:cs typeface="Arial"/>
                <a:sym typeface="Arial"/>
              </a:rPr>
              <a:t>nd  what  they do.  Microscopy  Today.  2000;1:8–12.	</a:t>
            </a:r>
            <a:endParaRPr sz="1400">
              <a:latin typeface="Arial"/>
              <a:ea typeface="Arial"/>
              <a:cs typeface="Arial"/>
              <a:sym typeface="Arial"/>
            </a:endParaRPr>
          </a:p>
        </p:txBody>
      </p:sp>
      <p:sp>
        <p:nvSpPr>
          <p:cNvPr id="259" name="Google Shape;259;p14"/>
          <p:cNvSpPr/>
          <p:nvPr/>
        </p:nvSpPr>
        <p:spPr>
          <a:xfrm>
            <a:off x="1409072" y="1844043"/>
            <a:ext cx="4348697" cy="345566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0" name="Google Shape;260;p1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261" name="Google Shape;261;p14"/>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type="title"/>
          </p:nvPr>
        </p:nvSpPr>
        <p:spPr>
          <a:xfrm>
            <a:off x="1286395" y="742442"/>
            <a:ext cx="3154948" cy="381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500">
                <a:latin typeface="Arial"/>
                <a:ea typeface="Arial"/>
                <a:cs typeface="Arial"/>
                <a:sym typeface="Arial"/>
              </a:rPr>
              <a:t>Glutaraldehyde</a:t>
            </a:r>
            <a:endParaRPr sz="2500">
              <a:latin typeface="Arial"/>
              <a:ea typeface="Arial"/>
              <a:cs typeface="Arial"/>
              <a:sym typeface="Arial"/>
            </a:endParaRPr>
          </a:p>
        </p:txBody>
      </p:sp>
      <p:sp>
        <p:nvSpPr>
          <p:cNvPr id="267" name="Google Shape;267;p15"/>
          <p:cNvSpPr/>
          <p:nvPr/>
        </p:nvSpPr>
        <p:spPr>
          <a:xfrm>
            <a:off x="1796634" y="1882699"/>
            <a:ext cx="2436622" cy="6656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8" name="Google Shape;268;p15"/>
          <p:cNvSpPr txBox="1"/>
          <p:nvPr/>
        </p:nvSpPr>
        <p:spPr>
          <a:xfrm>
            <a:off x="6422275" y="3166363"/>
            <a:ext cx="2842895" cy="926465"/>
          </a:xfrm>
          <a:prstGeom prst="rect">
            <a:avLst/>
          </a:prstGeom>
          <a:noFill/>
          <a:ln>
            <a:noFill/>
          </a:ln>
        </p:spPr>
        <p:txBody>
          <a:bodyPr anchorCtr="0" anchor="t" bIns="0" lIns="0" spcFirstLastPara="1" rIns="0" wrap="square" tIns="12050">
            <a:spAutoFit/>
          </a:bodyPr>
          <a:lstStyle/>
          <a:p>
            <a:pPr indent="-342900" lvl="0" marL="354965" marR="5080" rtl="0" algn="l">
              <a:lnSpc>
                <a:spcPct val="100000"/>
              </a:lnSpc>
              <a:spcBef>
                <a:spcPts val="0"/>
              </a:spcBef>
              <a:spcAft>
                <a:spcPts val="0"/>
              </a:spcAft>
              <a:buSzPts val="2000"/>
              <a:buFont typeface="Arial"/>
              <a:buChar char="•"/>
            </a:pPr>
            <a:r>
              <a:rPr lang="en-US" sz="2000">
                <a:latin typeface="Arial"/>
                <a:ea typeface="Arial"/>
                <a:cs typeface="Arial"/>
                <a:sym typeface="Arial"/>
              </a:rPr>
              <a:t>Introduced 1962 as EM  staining (Sabatini et al. )</a:t>
            </a:r>
            <a:endParaRPr sz="2000">
              <a:latin typeface="Arial"/>
              <a:ea typeface="Arial"/>
              <a:cs typeface="Arial"/>
              <a:sym typeface="Arial"/>
            </a:endParaRPr>
          </a:p>
        </p:txBody>
      </p:sp>
      <p:sp>
        <p:nvSpPr>
          <p:cNvPr id="269" name="Google Shape;269;p15"/>
          <p:cNvSpPr txBox="1"/>
          <p:nvPr/>
        </p:nvSpPr>
        <p:spPr>
          <a:xfrm>
            <a:off x="6422250" y="4080762"/>
            <a:ext cx="3153410" cy="1038860"/>
          </a:xfrm>
          <a:prstGeom prst="rect">
            <a:avLst/>
          </a:prstGeom>
          <a:noFill/>
          <a:ln>
            <a:noFill/>
          </a:ln>
        </p:spPr>
        <p:txBody>
          <a:bodyPr anchorCtr="0" anchor="t" bIns="0" lIns="0" spcFirstLastPara="1" rIns="0" wrap="square" tIns="10150">
            <a:spAutoFit/>
          </a:bodyPr>
          <a:lstStyle/>
          <a:p>
            <a:pPr indent="-342265" lvl="0" marL="354330" marR="5080" rtl="0" algn="l">
              <a:lnSpc>
                <a:spcPct val="100600"/>
              </a:lnSpc>
              <a:spcBef>
                <a:spcPts val="0"/>
              </a:spcBef>
              <a:spcAft>
                <a:spcPts val="0"/>
              </a:spcAft>
              <a:buSzPts val="2000"/>
              <a:buFont typeface="Arial"/>
              <a:buChar char="•"/>
            </a:pPr>
            <a:r>
              <a:rPr lang="en-US" sz="2000">
                <a:latin typeface="Arial"/>
                <a:ea typeface="Arial"/>
                <a:cs typeface="Arial"/>
                <a:sym typeface="Arial"/>
              </a:rPr>
              <a:t>Bifunctional crosslinker  </a:t>
            </a:r>
            <a:r>
              <a:rPr lang="en-US" sz="1600">
                <a:latin typeface="Arial"/>
                <a:ea typeface="Arial"/>
                <a:cs typeface="Arial"/>
                <a:sym typeface="Arial"/>
              </a:rPr>
              <a:t>small enough to penetrate tissue/  slower than formaldehyde)</a:t>
            </a:r>
            <a:endParaRPr sz="1600">
              <a:latin typeface="Arial"/>
              <a:ea typeface="Arial"/>
              <a:cs typeface="Arial"/>
              <a:sym typeface="Arial"/>
            </a:endParaRPr>
          </a:p>
        </p:txBody>
      </p:sp>
      <p:sp>
        <p:nvSpPr>
          <p:cNvPr id="270" name="Google Shape;270;p15"/>
          <p:cNvSpPr txBox="1"/>
          <p:nvPr/>
        </p:nvSpPr>
        <p:spPr>
          <a:xfrm>
            <a:off x="6422275" y="5117083"/>
            <a:ext cx="3205480" cy="1231265"/>
          </a:xfrm>
          <a:prstGeom prst="rect">
            <a:avLst/>
          </a:prstGeom>
          <a:noFill/>
          <a:ln>
            <a:noFill/>
          </a:ln>
        </p:spPr>
        <p:txBody>
          <a:bodyPr anchorCtr="0" anchor="t" bIns="0" lIns="0" spcFirstLastPara="1" rIns="0" wrap="square" tIns="12050">
            <a:spAutoFit/>
          </a:bodyPr>
          <a:lstStyle/>
          <a:p>
            <a:pPr indent="-342900" lvl="0" marL="354965" marR="5080" rtl="0" algn="l">
              <a:lnSpc>
                <a:spcPct val="100000"/>
              </a:lnSpc>
              <a:spcBef>
                <a:spcPts val="0"/>
              </a:spcBef>
              <a:spcAft>
                <a:spcPts val="0"/>
              </a:spcAft>
              <a:buSzPts val="2000"/>
              <a:buFont typeface="Arial"/>
              <a:buChar char="•"/>
            </a:pPr>
            <a:r>
              <a:rPr lang="en-US" sz="2000">
                <a:latin typeface="Arial"/>
                <a:ea typeface="Arial"/>
                <a:cs typeface="Arial"/>
                <a:sym typeface="Arial"/>
              </a:rPr>
              <a:t>Present in aqueous  solutions as monomers and  polymers of variable size</a:t>
            </a:r>
            <a:endParaRPr sz="2000">
              <a:latin typeface="Arial"/>
              <a:ea typeface="Arial"/>
              <a:cs typeface="Arial"/>
              <a:sym typeface="Arial"/>
            </a:endParaRPr>
          </a:p>
        </p:txBody>
      </p:sp>
      <p:sp>
        <p:nvSpPr>
          <p:cNvPr id="271" name="Google Shape;271;p15"/>
          <p:cNvSpPr txBox="1"/>
          <p:nvPr/>
        </p:nvSpPr>
        <p:spPr>
          <a:xfrm>
            <a:off x="4566792" y="1983740"/>
            <a:ext cx="171831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Mw 100.12 g/mol</a:t>
            </a:r>
            <a:endParaRPr sz="1800">
              <a:latin typeface="Trebuchet MS"/>
              <a:ea typeface="Trebuchet MS"/>
              <a:cs typeface="Trebuchet MS"/>
              <a:sym typeface="Trebuchet MS"/>
            </a:endParaRPr>
          </a:p>
        </p:txBody>
      </p:sp>
      <p:grpSp>
        <p:nvGrpSpPr>
          <p:cNvPr id="272" name="Google Shape;272;p15"/>
          <p:cNvGrpSpPr/>
          <p:nvPr/>
        </p:nvGrpSpPr>
        <p:grpSpPr>
          <a:xfrm>
            <a:off x="1197749" y="4459223"/>
            <a:ext cx="4767580" cy="2019300"/>
            <a:chOff x="1197749" y="4459223"/>
            <a:chExt cx="4767580" cy="2019300"/>
          </a:xfrm>
        </p:grpSpPr>
        <p:sp>
          <p:nvSpPr>
            <p:cNvPr id="273" name="Google Shape;273;p15"/>
            <p:cNvSpPr/>
            <p:nvPr/>
          </p:nvSpPr>
          <p:spPr>
            <a:xfrm>
              <a:off x="1207655" y="4469129"/>
              <a:ext cx="4747259" cy="20002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4" name="Google Shape;274;p15"/>
            <p:cNvSpPr/>
            <p:nvPr/>
          </p:nvSpPr>
          <p:spPr>
            <a:xfrm>
              <a:off x="1197749" y="4459223"/>
              <a:ext cx="4767580" cy="2019300"/>
            </a:xfrm>
            <a:custGeom>
              <a:rect b="b" l="l" r="r" t="t"/>
              <a:pathLst>
                <a:path extrusionOk="0" h="2019300" w="4767580">
                  <a:moveTo>
                    <a:pt x="4767072" y="2017014"/>
                  </a:moveTo>
                  <a:lnTo>
                    <a:pt x="4767072" y="2285"/>
                  </a:lnTo>
                  <a:lnTo>
                    <a:pt x="4764786" y="0"/>
                  </a:lnTo>
                  <a:lnTo>
                    <a:pt x="2285" y="0"/>
                  </a:lnTo>
                  <a:lnTo>
                    <a:pt x="0" y="2286"/>
                  </a:lnTo>
                  <a:lnTo>
                    <a:pt x="0" y="2017014"/>
                  </a:lnTo>
                  <a:lnTo>
                    <a:pt x="2286" y="2019300"/>
                  </a:lnTo>
                  <a:lnTo>
                    <a:pt x="5334" y="2019300"/>
                  </a:lnTo>
                  <a:lnTo>
                    <a:pt x="5334" y="9906"/>
                  </a:lnTo>
                  <a:lnTo>
                    <a:pt x="9905" y="5334"/>
                  </a:lnTo>
                  <a:lnTo>
                    <a:pt x="9905" y="9906"/>
                  </a:lnTo>
                  <a:lnTo>
                    <a:pt x="4757166" y="9905"/>
                  </a:lnTo>
                  <a:lnTo>
                    <a:pt x="4757166" y="5333"/>
                  </a:lnTo>
                  <a:lnTo>
                    <a:pt x="4762500" y="9905"/>
                  </a:lnTo>
                  <a:lnTo>
                    <a:pt x="4762500" y="2019300"/>
                  </a:lnTo>
                  <a:lnTo>
                    <a:pt x="4764786" y="2019300"/>
                  </a:lnTo>
                  <a:lnTo>
                    <a:pt x="4767072" y="2017014"/>
                  </a:lnTo>
                  <a:close/>
                </a:path>
                <a:path extrusionOk="0" h="2019300" w="4767580">
                  <a:moveTo>
                    <a:pt x="9905" y="9906"/>
                  </a:moveTo>
                  <a:lnTo>
                    <a:pt x="9905" y="5334"/>
                  </a:lnTo>
                  <a:lnTo>
                    <a:pt x="5334" y="9906"/>
                  </a:lnTo>
                  <a:lnTo>
                    <a:pt x="9905" y="9906"/>
                  </a:lnTo>
                  <a:close/>
                </a:path>
                <a:path extrusionOk="0" h="2019300" w="4767580">
                  <a:moveTo>
                    <a:pt x="9905" y="2010156"/>
                  </a:moveTo>
                  <a:lnTo>
                    <a:pt x="9905" y="9906"/>
                  </a:lnTo>
                  <a:lnTo>
                    <a:pt x="5334" y="9906"/>
                  </a:lnTo>
                  <a:lnTo>
                    <a:pt x="5334" y="2010156"/>
                  </a:lnTo>
                  <a:lnTo>
                    <a:pt x="9905" y="2010156"/>
                  </a:lnTo>
                  <a:close/>
                </a:path>
                <a:path extrusionOk="0" h="2019300" w="4767580">
                  <a:moveTo>
                    <a:pt x="4762500" y="2010156"/>
                  </a:moveTo>
                  <a:lnTo>
                    <a:pt x="5334" y="2010156"/>
                  </a:lnTo>
                  <a:lnTo>
                    <a:pt x="9905" y="2014727"/>
                  </a:lnTo>
                  <a:lnTo>
                    <a:pt x="9905" y="2019300"/>
                  </a:lnTo>
                  <a:lnTo>
                    <a:pt x="4757166" y="2019300"/>
                  </a:lnTo>
                  <a:lnTo>
                    <a:pt x="4757166" y="2014727"/>
                  </a:lnTo>
                  <a:lnTo>
                    <a:pt x="4762500" y="2010156"/>
                  </a:lnTo>
                  <a:close/>
                </a:path>
                <a:path extrusionOk="0" h="2019300" w="4767580">
                  <a:moveTo>
                    <a:pt x="9905" y="2019300"/>
                  </a:moveTo>
                  <a:lnTo>
                    <a:pt x="9905" y="2014727"/>
                  </a:lnTo>
                  <a:lnTo>
                    <a:pt x="5334" y="2010156"/>
                  </a:lnTo>
                  <a:lnTo>
                    <a:pt x="5334" y="2019300"/>
                  </a:lnTo>
                  <a:lnTo>
                    <a:pt x="9905" y="2019300"/>
                  </a:lnTo>
                  <a:close/>
                </a:path>
                <a:path extrusionOk="0" h="2019300" w="4767580">
                  <a:moveTo>
                    <a:pt x="4762500" y="9905"/>
                  </a:moveTo>
                  <a:lnTo>
                    <a:pt x="4757166" y="5333"/>
                  </a:lnTo>
                  <a:lnTo>
                    <a:pt x="4757166" y="9905"/>
                  </a:lnTo>
                  <a:lnTo>
                    <a:pt x="4762500" y="9905"/>
                  </a:lnTo>
                  <a:close/>
                </a:path>
                <a:path extrusionOk="0" h="2019300" w="4767580">
                  <a:moveTo>
                    <a:pt x="4762500" y="2010156"/>
                  </a:moveTo>
                  <a:lnTo>
                    <a:pt x="4762500" y="9905"/>
                  </a:lnTo>
                  <a:lnTo>
                    <a:pt x="4757166" y="9905"/>
                  </a:lnTo>
                  <a:lnTo>
                    <a:pt x="4757166" y="2010156"/>
                  </a:lnTo>
                  <a:lnTo>
                    <a:pt x="4762500" y="2010156"/>
                  </a:lnTo>
                  <a:close/>
                </a:path>
                <a:path extrusionOk="0" h="2019300" w="4767580">
                  <a:moveTo>
                    <a:pt x="4762500" y="2019300"/>
                  </a:moveTo>
                  <a:lnTo>
                    <a:pt x="4762500" y="2010156"/>
                  </a:lnTo>
                  <a:lnTo>
                    <a:pt x="4757166" y="2014727"/>
                  </a:lnTo>
                  <a:lnTo>
                    <a:pt x="4757166" y="2019300"/>
                  </a:lnTo>
                  <a:lnTo>
                    <a:pt x="4762500" y="20193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275" name="Google Shape;275;p15"/>
          <p:cNvGrpSpPr/>
          <p:nvPr/>
        </p:nvGrpSpPr>
        <p:grpSpPr>
          <a:xfrm>
            <a:off x="1197749" y="3064001"/>
            <a:ext cx="4767580" cy="905510"/>
            <a:chOff x="1197749" y="3064001"/>
            <a:chExt cx="4767580" cy="905510"/>
          </a:xfrm>
        </p:grpSpPr>
        <p:sp>
          <p:nvSpPr>
            <p:cNvPr id="276" name="Google Shape;276;p15"/>
            <p:cNvSpPr/>
            <p:nvPr/>
          </p:nvSpPr>
          <p:spPr>
            <a:xfrm>
              <a:off x="1246808" y="3151484"/>
              <a:ext cx="4698319" cy="74421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7" name="Google Shape;277;p15"/>
            <p:cNvSpPr/>
            <p:nvPr/>
          </p:nvSpPr>
          <p:spPr>
            <a:xfrm>
              <a:off x="1197749" y="3064001"/>
              <a:ext cx="4767580" cy="905510"/>
            </a:xfrm>
            <a:custGeom>
              <a:rect b="b" l="l" r="r" t="t"/>
              <a:pathLst>
                <a:path extrusionOk="0" h="905510" w="4767580">
                  <a:moveTo>
                    <a:pt x="4767072" y="902969"/>
                  </a:moveTo>
                  <a:lnTo>
                    <a:pt x="4767072" y="2285"/>
                  </a:lnTo>
                  <a:lnTo>
                    <a:pt x="4764786" y="0"/>
                  </a:lnTo>
                  <a:lnTo>
                    <a:pt x="2285" y="0"/>
                  </a:lnTo>
                  <a:lnTo>
                    <a:pt x="0" y="2286"/>
                  </a:lnTo>
                  <a:lnTo>
                    <a:pt x="0" y="902970"/>
                  </a:lnTo>
                  <a:lnTo>
                    <a:pt x="2286" y="905256"/>
                  </a:lnTo>
                  <a:lnTo>
                    <a:pt x="5334" y="905256"/>
                  </a:lnTo>
                  <a:lnTo>
                    <a:pt x="5334" y="9144"/>
                  </a:lnTo>
                  <a:lnTo>
                    <a:pt x="9905" y="4572"/>
                  </a:lnTo>
                  <a:lnTo>
                    <a:pt x="9905" y="9144"/>
                  </a:lnTo>
                  <a:lnTo>
                    <a:pt x="4757166" y="9143"/>
                  </a:lnTo>
                  <a:lnTo>
                    <a:pt x="4757166" y="4571"/>
                  </a:lnTo>
                  <a:lnTo>
                    <a:pt x="4762500" y="9143"/>
                  </a:lnTo>
                  <a:lnTo>
                    <a:pt x="4762500" y="905255"/>
                  </a:lnTo>
                  <a:lnTo>
                    <a:pt x="4764786" y="905255"/>
                  </a:lnTo>
                  <a:lnTo>
                    <a:pt x="4767072" y="902969"/>
                  </a:lnTo>
                  <a:close/>
                </a:path>
                <a:path extrusionOk="0" h="905510" w="4767580">
                  <a:moveTo>
                    <a:pt x="9905" y="9144"/>
                  </a:moveTo>
                  <a:lnTo>
                    <a:pt x="9905" y="4572"/>
                  </a:lnTo>
                  <a:lnTo>
                    <a:pt x="5334" y="9144"/>
                  </a:lnTo>
                  <a:lnTo>
                    <a:pt x="9905" y="9144"/>
                  </a:lnTo>
                  <a:close/>
                </a:path>
                <a:path extrusionOk="0" h="905510" w="4767580">
                  <a:moveTo>
                    <a:pt x="9905" y="895350"/>
                  </a:moveTo>
                  <a:lnTo>
                    <a:pt x="9905" y="9144"/>
                  </a:lnTo>
                  <a:lnTo>
                    <a:pt x="5334" y="9144"/>
                  </a:lnTo>
                  <a:lnTo>
                    <a:pt x="5334" y="895350"/>
                  </a:lnTo>
                  <a:lnTo>
                    <a:pt x="9905" y="895350"/>
                  </a:lnTo>
                  <a:close/>
                </a:path>
                <a:path extrusionOk="0" h="905510" w="4767580">
                  <a:moveTo>
                    <a:pt x="4762500" y="895349"/>
                  </a:moveTo>
                  <a:lnTo>
                    <a:pt x="5334" y="895350"/>
                  </a:lnTo>
                  <a:lnTo>
                    <a:pt x="9905" y="899921"/>
                  </a:lnTo>
                  <a:lnTo>
                    <a:pt x="9905" y="905256"/>
                  </a:lnTo>
                  <a:lnTo>
                    <a:pt x="4757166" y="905255"/>
                  </a:lnTo>
                  <a:lnTo>
                    <a:pt x="4757166" y="899921"/>
                  </a:lnTo>
                  <a:lnTo>
                    <a:pt x="4762500" y="895349"/>
                  </a:lnTo>
                  <a:close/>
                </a:path>
                <a:path extrusionOk="0" h="905510" w="4767580">
                  <a:moveTo>
                    <a:pt x="9905" y="905256"/>
                  </a:moveTo>
                  <a:lnTo>
                    <a:pt x="9905" y="899921"/>
                  </a:lnTo>
                  <a:lnTo>
                    <a:pt x="5334" y="895350"/>
                  </a:lnTo>
                  <a:lnTo>
                    <a:pt x="5334" y="905256"/>
                  </a:lnTo>
                  <a:lnTo>
                    <a:pt x="9905" y="905256"/>
                  </a:lnTo>
                  <a:close/>
                </a:path>
                <a:path extrusionOk="0" h="905510" w="4767580">
                  <a:moveTo>
                    <a:pt x="4762500" y="9143"/>
                  </a:moveTo>
                  <a:lnTo>
                    <a:pt x="4757166" y="4571"/>
                  </a:lnTo>
                  <a:lnTo>
                    <a:pt x="4757166" y="9143"/>
                  </a:lnTo>
                  <a:lnTo>
                    <a:pt x="4762500" y="9143"/>
                  </a:lnTo>
                  <a:close/>
                </a:path>
                <a:path extrusionOk="0" h="905510" w="4767580">
                  <a:moveTo>
                    <a:pt x="4762500" y="895349"/>
                  </a:moveTo>
                  <a:lnTo>
                    <a:pt x="4762500" y="9143"/>
                  </a:lnTo>
                  <a:lnTo>
                    <a:pt x="4757166" y="9143"/>
                  </a:lnTo>
                  <a:lnTo>
                    <a:pt x="4757166" y="895349"/>
                  </a:lnTo>
                  <a:lnTo>
                    <a:pt x="4762500" y="895349"/>
                  </a:lnTo>
                  <a:close/>
                </a:path>
                <a:path extrusionOk="0" h="905510" w="4767580">
                  <a:moveTo>
                    <a:pt x="4762500" y="905255"/>
                  </a:moveTo>
                  <a:lnTo>
                    <a:pt x="4762500" y="895349"/>
                  </a:lnTo>
                  <a:lnTo>
                    <a:pt x="4757166" y="899921"/>
                  </a:lnTo>
                  <a:lnTo>
                    <a:pt x="4757166" y="905255"/>
                  </a:lnTo>
                  <a:lnTo>
                    <a:pt x="4762500" y="90525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78" name="Google Shape;278;p15"/>
          <p:cNvSpPr txBox="1"/>
          <p:nvPr/>
        </p:nvSpPr>
        <p:spPr>
          <a:xfrm>
            <a:off x="1177423" y="2844038"/>
            <a:ext cx="3727450" cy="4184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Protein cross‐linking with glutaraldehyde monomer</a:t>
            </a:r>
            <a:endParaRPr sz="1400">
              <a:latin typeface="Arial"/>
              <a:ea typeface="Arial"/>
              <a:cs typeface="Arial"/>
              <a:sym typeface="Arial"/>
            </a:endParaRPr>
          </a:p>
        </p:txBody>
      </p:sp>
      <p:sp>
        <p:nvSpPr>
          <p:cNvPr id="279" name="Google Shape;279;p1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280" name="Google Shape;280;p15"/>
          <p:cNvSpPr txBox="1"/>
          <p:nvPr/>
        </p:nvSpPr>
        <p:spPr>
          <a:xfrm>
            <a:off x="1177423" y="4237738"/>
            <a:ext cx="3611879" cy="4184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Protein cross‐linking with glutaraldehyde polymer</a:t>
            </a:r>
            <a:endParaRPr sz="1400">
              <a:latin typeface="Arial"/>
              <a:ea typeface="Arial"/>
              <a:cs typeface="Arial"/>
              <a:sym typeface="Arial"/>
            </a:endParaRPr>
          </a:p>
        </p:txBody>
      </p:sp>
      <p:pic>
        <p:nvPicPr>
          <p:cNvPr id="281" name="Google Shape;281;p15"/>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type="title"/>
          </p:nvPr>
        </p:nvSpPr>
        <p:spPr>
          <a:xfrm>
            <a:off x="1312081" y="190646"/>
            <a:ext cx="480784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Fixation causes artifacts</a:t>
            </a:r>
            <a:endParaRPr sz="2800">
              <a:latin typeface="Arial"/>
              <a:ea typeface="Arial"/>
              <a:cs typeface="Arial"/>
              <a:sym typeface="Arial"/>
            </a:endParaRPr>
          </a:p>
        </p:txBody>
      </p:sp>
      <p:sp>
        <p:nvSpPr>
          <p:cNvPr id="287" name="Google Shape;287;p16"/>
          <p:cNvSpPr txBox="1"/>
          <p:nvPr/>
        </p:nvSpPr>
        <p:spPr>
          <a:xfrm>
            <a:off x="1465465" y="4903723"/>
            <a:ext cx="4170679" cy="2425700"/>
          </a:xfrm>
          <a:prstGeom prst="rect">
            <a:avLst/>
          </a:prstGeom>
          <a:noFill/>
          <a:ln>
            <a:noFill/>
          </a:ln>
        </p:spPr>
        <p:txBody>
          <a:bodyPr anchorCtr="0" anchor="t" bIns="0" lIns="0" spcFirstLastPara="1" rIns="0" wrap="square" tIns="12700">
            <a:spAutoFit/>
          </a:bodyPr>
          <a:lstStyle/>
          <a:p>
            <a:pPr indent="-342900"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Shrinkage (sometimes also swelling)</a:t>
            </a:r>
            <a:endParaRPr sz="1600">
              <a:latin typeface="Arial"/>
              <a:ea typeface="Arial"/>
              <a:cs typeface="Arial"/>
              <a:sym typeface="Arial"/>
            </a:endParaRPr>
          </a:p>
          <a:p>
            <a:pPr indent="-342900"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Diffusion of unfixed material (streaming)</a:t>
            </a:r>
            <a:endParaRPr sz="16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Improper fixation</a:t>
            </a:r>
            <a:endParaRPr sz="16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Solubilization of hydrophobic cell components</a:t>
            </a:r>
            <a:endParaRPr sz="16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Loss of protein tertiary/secondary structure</a:t>
            </a:r>
            <a:endParaRPr sz="16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Antigen masking</a:t>
            </a:r>
            <a:endParaRPr sz="16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600"/>
              <a:buFont typeface="Noto Sans Symbols"/>
              <a:buChar char="⮚"/>
            </a:pPr>
            <a:r>
              <a:rPr lang="en-US" sz="1600">
                <a:solidFill>
                  <a:srgbClr val="252525"/>
                </a:solidFill>
                <a:latin typeface="Arial"/>
                <a:ea typeface="Arial"/>
                <a:cs typeface="Arial"/>
                <a:sym typeface="Arial"/>
              </a:rPr>
              <a:t>DNA/RNA: low read length, bad probe binding</a:t>
            </a:r>
            <a:endParaRPr sz="1600">
              <a:latin typeface="Arial"/>
              <a:ea typeface="Arial"/>
              <a:cs typeface="Arial"/>
              <a:sym typeface="Arial"/>
            </a:endParaRPr>
          </a:p>
        </p:txBody>
      </p:sp>
      <p:sp>
        <p:nvSpPr>
          <p:cNvPr id="288" name="Google Shape;288;p16"/>
          <p:cNvSpPr txBox="1"/>
          <p:nvPr/>
        </p:nvSpPr>
        <p:spPr>
          <a:xfrm>
            <a:off x="6577710" y="5152897"/>
            <a:ext cx="2367915" cy="12446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b="1" lang="en-US" sz="2000">
                <a:solidFill>
                  <a:srgbClr val="0070C0"/>
                </a:solidFill>
                <a:latin typeface="Trebuchet MS"/>
                <a:ea typeface="Trebuchet MS"/>
                <a:cs typeface="Trebuchet MS"/>
                <a:sym typeface="Trebuchet MS"/>
              </a:rPr>
              <a:t>Some artifacts can be  avoided, some  reverted, some can be  compensated…</a:t>
            </a:r>
            <a:endParaRPr sz="2000">
              <a:latin typeface="Trebuchet MS"/>
              <a:ea typeface="Trebuchet MS"/>
              <a:cs typeface="Trebuchet MS"/>
              <a:sym typeface="Trebuchet MS"/>
            </a:endParaRPr>
          </a:p>
        </p:txBody>
      </p:sp>
      <p:sp>
        <p:nvSpPr>
          <p:cNvPr id="289" name="Google Shape;289;p16"/>
          <p:cNvSpPr/>
          <p:nvPr/>
        </p:nvSpPr>
        <p:spPr>
          <a:xfrm>
            <a:off x="1520075" y="1393697"/>
            <a:ext cx="3503676" cy="26426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0" name="Google Shape;290;p16"/>
          <p:cNvSpPr/>
          <p:nvPr/>
        </p:nvSpPr>
        <p:spPr>
          <a:xfrm>
            <a:off x="5119763" y="1393698"/>
            <a:ext cx="3471671" cy="26212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1" name="Google Shape;291;p16"/>
          <p:cNvSpPr txBox="1"/>
          <p:nvPr/>
        </p:nvSpPr>
        <p:spPr>
          <a:xfrm>
            <a:off x="5198490" y="4035044"/>
            <a:ext cx="176339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latin typeface="Trebuchet MS"/>
                <a:ea typeface="Trebuchet MS"/>
                <a:cs typeface="Trebuchet MS"/>
                <a:sym typeface="Trebuchet MS"/>
              </a:rPr>
              <a:t>95% ethanol fixation</a:t>
            </a:r>
            <a:endParaRPr sz="1600">
              <a:latin typeface="Trebuchet MS"/>
              <a:ea typeface="Trebuchet MS"/>
              <a:cs typeface="Trebuchet MS"/>
              <a:sym typeface="Trebuchet MS"/>
            </a:endParaRPr>
          </a:p>
        </p:txBody>
      </p:sp>
      <p:sp>
        <p:nvSpPr>
          <p:cNvPr id="292" name="Google Shape;292;p1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293" name="Google Shape;293;p16"/>
          <p:cNvSpPr txBox="1"/>
          <p:nvPr/>
        </p:nvSpPr>
        <p:spPr>
          <a:xfrm>
            <a:off x="1465455" y="4463294"/>
            <a:ext cx="694626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A paraffin section from the mucosa of small intestine imaged at same magnification.</a:t>
            </a:r>
            <a:endParaRPr sz="1600">
              <a:latin typeface="Arial"/>
              <a:ea typeface="Arial"/>
              <a:cs typeface="Arial"/>
              <a:sym typeface="Arial"/>
            </a:endParaRPr>
          </a:p>
        </p:txBody>
      </p:sp>
      <p:sp>
        <p:nvSpPr>
          <p:cNvPr id="294" name="Google Shape;294;p16"/>
          <p:cNvSpPr txBox="1"/>
          <p:nvPr/>
        </p:nvSpPr>
        <p:spPr>
          <a:xfrm>
            <a:off x="1596561" y="4055633"/>
            <a:ext cx="288734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latin typeface="Trebuchet MS"/>
                <a:ea typeface="Trebuchet MS"/>
                <a:cs typeface="Trebuchet MS"/>
                <a:sym typeface="Trebuchet MS"/>
              </a:rPr>
              <a:t>Neutral buffered formalin fixation</a:t>
            </a:r>
            <a:endParaRPr sz="1600">
              <a:latin typeface="Trebuchet MS"/>
              <a:ea typeface="Trebuchet MS"/>
              <a:cs typeface="Trebuchet MS"/>
              <a:sym typeface="Trebuchet MS"/>
            </a:endParaRPr>
          </a:p>
        </p:txBody>
      </p:sp>
      <p:pic>
        <p:nvPicPr>
          <p:cNvPr id="295" name="Google Shape;295;p16"/>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1345767" y="398343"/>
            <a:ext cx="530032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Some important points…</a:t>
            </a:r>
            <a:endParaRPr sz="2800">
              <a:latin typeface="Arial"/>
              <a:ea typeface="Arial"/>
              <a:cs typeface="Arial"/>
              <a:sym typeface="Arial"/>
            </a:endParaRPr>
          </a:p>
        </p:txBody>
      </p:sp>
      <p:sp>
        <p:nvSpPr>
          <p:cNvPr id="301" name="Google Shape;301;p17"/>
          <p:cNvSpPr/>
          <p:nvPr/>
        </p:nvSpPr>
        <p:spPr>
          <a:xfrm>
            <a:off x="1225181" y="2031491"/>
            <a:ext cx="3804665" cy="34758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2" name="Google Shape;302;p17"/>
          <p:cNvSpPr txBox="1"/>
          <p:nvPr>
            <p:ph idx="2" type="body"/>
          </p:nvPr>
        </p:nvSpPr>
        <p:spPr>
          <a:xfrm>
            <a:off x="5369940" y="1420621"/>
            <a:ext cx="4215765" cy="4998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No standards exist!</a:t>
            </a:r>
            <a:endParaRPr/>
          </a:p>
          <a:p>
            <a:pPr indent="0" lvl="0" marL="12700" marR="464819" rtl="0" algn="l">
              <a:lnSpc>
                <a:spcPct val="100000"/>
              </a:lnSpc>
              <a:spcBef>
                <a:spcPts val="0"/>
              </a:spcBef>
              <a:spcAft>
                <a:spcPts val="0"/>
              </a:spcAft>
              <a:buNone/>
            </a:pPr>
            <a:r>
              <a:rPr b="0" lang="en-US">
                <a:latin typeface="Arial"/>
                <a:ea typeface="Arial"/>
                <a:cs typeface="Arial"/>
                <a:sym typeface="Arial"/>
              </a:rPr>
              <a:t>Recommentations from the College of  American Pathologists for the fixation of  breast tissue in NBF</a:t>
            </a:r>
            <a:endParaRPr/>
          </a:p>
          <a:p>
            <a:pPr indent="0" lvl="0" marL="0" rtl="0" algn="l">
              <a:lnSpc>
                <a:spcPct val="100000"/>
              </a:lnSpc>
              <a:spcBef>
                <a:spcPts val="0"/>
              </a:spcBef>
              <a:spcAft>
                <a:spcPts val="0"/>
              </a:spcAft>
              <a:buNone/>
            </a:pPr>
            <a:r>
              <a:t/>
            </a:r>
            <a:endParaRPr b="0">
              <a:latin typeface="Arial"/>
              <a:ea typeface="Arial"/>
              <a:cs typeface="Arial"/>
              <a:sym typeface="Arial"/>
            </a:endParaRPr>
          </a:p>
          <a:p>
            <a:pPr indent="-286385" lvl="0" marL="298450" rtl="0" algn="l">
              <a:lnSpc>
                <a:spcPct val="100000"/>
              </a:lnSpc>
              <a:spcBef>
                <a:spcPts val="1100"/>
              </a:spcBef>
              <a:spcAft>
                <a:spcPts val="0"/>
              </a:spcAft>
              <a:buClr>
                <a:schemeClr val="dk1"/>
              </a:buClr>
              <a:buSzPts val="1800"/>
              <a:buFont typeface="Noto Sans Symbols"/>
              <a:buChar char="⮚"/>
            </a:pPr>
            <a:r>
              <a:rPr b="0" lang="en-US">
                <a:latin typeface="Arial"/>
                <a:ea typeface="Arial"/>
                <a:cs typeface="Arial"/>
                <a:sym typeface="Arial"/>
              </a:rPr>
              <a:t>sample 3‐4 mm</a:t>
            </a:r>
            <a:endParaRPr/>
          </a:p>
          <a:p>
            <a:pPr indent="-286385" lvl="0" marL="298450" rtl="0" algn="l">
              <a:lnSpc>
                <a:spcPct val="100000"/>
              </a:lnSpc>
              <a:spcBef>
                <a:spcPts val="1080"/>
              </a:spcBef>
              <a:spcAft>
                <a:spcPts val="0"/>
              </a:spcAft>
              <a:buClr>
                <a:schemeClr val="dk1"/>
              </a:buClr>
              <a:buSzPts val="1800"/>
              <a:buFont typeface="Noto Sans Symbols"/>
              <a:buChar char="⮚"/>
            </a:pPr>
            <a:r>
              <a:rPr b="0" lang="en-US">
                <a:latin typeface="Arial"/>
                <a:ea typeface="Arial"/>
                <a:cs typeface="Arial"/>
                <a:sym typeface="Arial"/>
              </a:rPr>
              <a:t>minimum fixation time of 6‐8 h</a:t>
            </a:r>
            <a:endParaRPr/>
          </a:p>
          <a:p>
            <a:pPr indent="-285750" lvl="0" marL="298450" marR="5080" rtl="0" algn="l">
              <a:lnSpc>
                <a:spcPct val="150000"/>
              </a:lnSpc>
              <a:spcBef>
                <a:spcPts val="0"/>
              </a:spcBef>
              <a:spcAft>
                <a:spcPts val="0"/>
              </a:spcAft>
              <a:buClr>
                <a:schemeClr val="dk1"/>
              </a:buClr>
              <a:buSzPts val="1800"/>
              <a:buFont typeface="Noto Sans Symbols"/>
              <a:buChar char="⮚"/>
            </a:pPr>
            <a:r>
              <a:rPr b="0" lang="en-US">
                <a:latin typeface="Arial"/>
                <a:ea typeface="Arial"/>
                <a:cs typeface="Arial"/>
                <a:sym typeface="Arial"/>
              </a:rPr>
              <a:t>maximum fixation time 48h (24h better to  prevent overfixation)</a:t>
            </a:r>
            <a:endParaRPr/>
          </a:p>
          <a:p>
            <a:pPr indent="-285750" lvl="0" marL="298450" marR="192405" rtl="0" algn="l">
              <a:lnSpc>
                <a:spcPct val="150000"/>
              </a:lnSpc>
              <a:spcBef>
                <a:spcPts val="0"/>
              </a:spcBef>
              <a:spcAft>
                <a:spcPts val="0"/>
              </a:spcAft>
              <a:buClr>
                <a:schemeClr val="dk1"/>
              </a:buClr>
              <a:buSzPts val="1800"/>
              <a:buFont typeface="Noto Sans Symbols"/>
              <a:buChar char="⮚"/>
            </a:pPr>
            <a:r>
              <a:rPr b="0" lang="en-US">
                <a:latin typeface="Arial"/>
                <a:ea typeface="Arial"/>
                <a:cs typeface="Arial"/>
                <a:sym typeface="Arial"/>
              </a:rPr>
              <a:t>fixation volume 15‐20 times higher than  the bulk of the tissue</a:t>
            </a:r>
            <a:endParaRPr/>
          </a:p>
          <a:p>
            <a:pPr indent="-286385" lvl="0" marL="298450" rtl="0" algn="l">
              <a:lnSpc>
                <a:spcPct val="100000"/>
              </a:lnSpc>
              <a:spcBef>
                <a:spcPts val="1080"/>
              </a:spcBef>
              <a:spcAft>
                <a:spcPts val="0"/>
              </a:spcAft>
              <a:buClr>
                <a:schemeClr val="dk1"/>
              </a:buClr>
              <a:buSzPts val="1800"/>
              <a:buFont typeface="Noto Sans Symbols"/>
              <a:buChar char="⮚"/>
            </a:pPr>
            <a:r>
              <a:rPr b="0" lang="en-US">
                <a:latin typeface="Arial"/>
                <a:ea typeface="Arial"/>
                <a:cs typeface="Arial"/>
                <a:sym typeface="Arial"/>
              </a:rPr>
              <a:t>NBF solution less than 1 month old</a:t>
            </a:r>
            <a:endParaRPr/>
          </a:p>
          <a:p>
            <a:pPr indent="-285750" lvl="0" marL="298450" marR="231775" rtl="0" algn="l">
              <a:lnSpc>
                <a:spcPct val="150000"/>
              </a:lnSpc>
              <a:spcBef>
                <a:spcPts val="0"/>
              </a:spcBef>
              <a:spcAft>
                <a:spcPts val="0"/>
              </a:spcAft>
              <a:buClr>
                <a:schemeClr val="dk1"/>
              </a:buClr>
              <a:buSzPts val="1800"/>
              <a:buFont typeface="Noto Sans Symbols"/>
              <a:buChar char="⮚"/>
            </a:pPr>
            <a:r>
              <a:rPr b="0" lang="en-US">
                <a:latin typeface="Arial"/>
                <a:ea typeface="Arial"/>
                <a:cs typeface="Arial"/>
                <a:sym typeface="Arial"/>
              </a:rPr>
              <a:t>storage of fixed samples in 70% ethanol  until processing</a:t>
            </a:r>
            <a:endParaRPr/>
          </a:p>
        </p:txBody>
      </p:sp>
      <p:sp>
        <p:nvSpPr>
          <p:cNvPr id="303" name="Google Shape;303;p17"/>
          <p:cNvSpPr txBox="1"/>
          <p:nvPr/>
        </p:nvSpPr>
        <p:spPr>
          <a:xfrm>
            <a:off x="1402981" y="2168905"/>
            <a:ext cx="984250" cy="736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C00000"/>
                </a:solidFill>
                <a:latin typeface="Arial"/>
                <a:ea typeface="Arial"/>
                <a:cs typeface="Arial"/>
                <a:sym typeface="Arial"/>
              </a:rPr>
              <a:t>3 h</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solidFill>
                  <a:srgbClr val="C00000"/>
                </a:solidFill>
                <a:latin typeface="Arial"/>
                <a:ea typeface="Arial"/>
                <a:cs typeface="Arial"/>
                <a:sym typeface="Arial"/>
              </a:rPr>
              <a:t>ER negative</a:t>
            </a:r>
            <a:endParaRPr sz="1600">
              <a:latin typeface="Arial"/>
              <a:ea typeface="Arial"/>
              <a:cs typeface="Arial"/>
              <a:sym typeface="Arial"/>
            </a:endParaRPr>
          </a:p>
        </p:txBody>
      </p:sp>
      <p:sp>
        <p:nvSpPr>
          <p:cNvPr id="304" name="Google Shape;304;p17"/>
          <p:cNvSpPr txBox="1"/>
          <p:nvPr/>
        </p:nvSpPr>
        <p:spPr>
          <a:xfrm>
            <a:off x="3329324" y="2134623"/>
            <a:ext cx="928369" cy="736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C00000"/>
                </a:solidFill>
                <a:latin typeface="Arial"/>
                <a:ea typeface="Arial"/>
                <a:cs typeface="Arial"/>
                <a:sym typeface="Arial"/>
              </a:rPr>
              <a:t>8 h</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solidFill>
                  <a:srgbClr val="C00000"/>
                </a:solidFill>
                <a:latin typeface="Arial"/>
                <a:ea typeface="Arial"/>
                <a:cs typeface="Arial"/>
                <a:sym typeface="Arial"/>
              </a:rPr>
              <a:t>ER positive</a:t>
            </a:r>
            <a:endParaRPr sz="1600">
              <a:latin typeface="Arial"/>
              <a:ea typeface="Arial"/>
              <a:cs typeface="Arial"/>
              <a:sym typeface="Arial"/>
            </a:endParaRPr>
          </a:p>
        </p:txBody>
      </p:sp>
      <p:sp>
        <p:nvSpPr>
          <p:cNvPr id="305" name="Google Shape;305;p17"/>
          <p:cNvSpPr txBox="1"/>
          <p:nvPr/>
        </p:nvSpPr>
        <p:spPr>
          <a:xfrm>
            <a:off x="1247527" y="1708657"/>
            <a:ext cx="3413760" cy="4184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solidFill>
                  <a:srgbClr val="C00000"/>
                </a:solidFill>
                <a:latin typeface="Arial"/>
                <a:ea typeface="Arial"/>
                <a:cs typeface="Arial"/>
                <a:sym typeface="Arial"/>
              </a:rPr>
              <a:t>Fixation in neutral buffered formalin(NBF, 10%)</a:t>
            </a:r>
            <a:endParaRPr sz="1400">
              <a:latin typeface="Arial"/>
              <a:ea typeface="Arial"/>
              <a:cs typeface="Arial"/>
              <a:sym typeface="Arial"/>
            </a:endParaRPr>
          </a:p>
        </p:txBody>
      </p:sp>
      <p:sp>
        <p:nvSpPr>
          <p:cNvPr id="306" name="Google Shape;306;p17"/>
          <p:cNvSpPr/>
          <p:nvPr/>
        </p:nvSpPr>
        <p:spPr>
          <a:xfrm>
            <a:off x="1203845" y="4644390"/>
            <a:ext cx="3876040" cy="748665"/>
          </a:xfrm>
          <a:custGeom>
            <a:rect b="b" l="l" r="r" t="t"/>
            <a:pathLst>
              <a:path extrusionOk="0" h="748664" w="3876040">
                <a:moveTo>
                  <a:pt x="3875531" y="748284"/>
                </a:moveTo>
                <a:lnTo>
                  <a:pt x="3875531" y="0"/>
                </a:lnTo>
                <a:lnTo>
                  <a:pt x="0" y="0"/>
                </a:lnTo>
                <a:lnTo>
                  <a:pt x="0" y="748284"/>
                </a:lnTo>
                <a:lnTo>
                  <a:pt x="3875531" y="74828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7" name="Google Shape;307;p1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308" name="Google Shape;308;p17"/>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type="title"/>
          </p:nvPr>
        </p:nvSpPr>
        <p:spPr>
          <a:xfrm>
            <a:off x="1281823" y="606043"/>
            <a:ext cx="764515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Different kinds and combinations of fixatives</a:t>
            </a:r>
            <a:endParaRPr sz="2800">
              <a:latin typeface="Arial"/>
              <a:ea typeface="Arial"/>
              <a:cs typeface="Arial"/>
              <a:sym typeface="Arial"/>
            </a:endParaRPr>
          </a:p>
        </p:txBody>
      </p:sp>
      <p:sp>
        <p:nvSpPr>
          <p:cNvPr id="314" name="Google Shape;314;p18"/>
          <p:cNvSpPr/>
          <p:nvPr/>
        </p:nvSpPr>
        <p:spPr>
          <a:xfrm>
            <a:off x="936715" y="1760360"/>
            <a:ext cx="8903196" cy="15399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5" name="Google Shape;315;p18"/>
          <p:cNvSpPr/>
          <p:nvPr/>
        </p:nvSpPr>
        <p:spPr>
          <a:xfrm>
            <a:off x="1106309" y="3418332"/>
            <a:ext cx="730758" cy="7307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6" name="Google Shape;316;p18"/>
          <p:cNvSpPr/>
          <p:nvPr/>
        </p:nvSpPr>
        <p:spPr>
          <a:xfrm>
            <a:off x="1965845" y="3418332"/>
            <a:ext cx="762000" cy="762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7" name="Google Shape;317;p18"/>
          <p:cNvSpPr/>
          <p:nvPr/>
        </p:nvSpPr>
        <p:spPr>
          <a:xfrm>
            <a:off x="2857385" y="3423665"/>
            <a:ext cx="761999" cy="762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318" name="Google Shape;318;p18"/>
          <p:cNvPicPr preferRelativeResize="0"/>
          <p:nvPr/>
        </p:nvPicPr>
        <p:blipFill rotWithShape="1">
          <a:blip r:embed="rId7">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ph type="title"/>
          </p:nvPr>
        </p:nvSpPr>
        <p:spPr>
          <a:xfrm>
            <a:off x="1281823" y="606043"/>
            <a:ext cx="555282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Fixatives: Alternatives to NBF</a:t>
            </a:r>
            <a:endParaRPr sz="2800">
              <a:latin typeface="Arial"/>
              <a:ea typeface="Arial"/>
              <a:cs typeface="Arial"/>
              <a:sym typeface="Arial"/>
            </a:endParaRPr>
          </a:p>
        </p:txBody>
      </p:sp>
      <p:grpSp>
        <p:nvGrpSpPr>
          <p:cNvPr id="324" name="Google Shape;324;p19"/>
          <p:cNvGrpSpPr/>
          <p:nvPr/>
        </p:nvGrpSpPr>
        <p:grpSpPr>
          <a:xfrm>
            <a:off x="1340508" y="1439185"/>
            <a:ext cx="8080731" cy="5208996"/>
            <a:chOff x="1340508" y="1439185"/>
            <a:chExt cx="8080731" cy="5208996"/>
          </a:xfrm>
        </p:grpSpPr>
        <p:sp>
          <p:nvSpPr>
            <p:cNvPr id="325" name="Google Shape;325;p19"/>
            <p:cNvSpPr/>
            <p:nvPr/>
          </p:nvSpPr>
          <p:spPr>
            <a:xfrm>
              <a:off x="1340508" y="1439185"/>
              <a:ext cx="8080731" cy="52089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6" name="Google Shape;326;p19"/>
            <p:cNvSpPr/>
            <p:nvPr/>
          </p:nvSpPr>
          <p:spPr>
            <a:xfrm>
              <a:off x="3101987" y="5337047"/>
              <a:ext cx="199644" cy="2514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7" name="Google Shape;327;p19"/>
            <p:cNvSpPr/>
            <p:nvPr/>
          </p:nvSpPr>
          <p:spPr>
            <a:xfrm>
              <a:off x="3355733" y="5165597"/>
              <a:ext cx="314960" cy="311150"/>
            </a:xfrm>
            <a:custGeom>
              <a:rect b="b" l="l" r="r" t="t"/>
              <a:pathLst>
                <a:path extrusionOk="0" h="311150" w="314960">
                  <a:moveTo>
                    <a:pt x="191261" y="224028"/>
                  </a:moveTo>
                  <a:lnTo>
                    <a:pt x="191261" y="220980"/>
                  </a:lnTo>
                  <a:lnTo>
                    <a:pt x="188213" y="217932"/>
                  </a:lnTo>
                  <a:lnTo>
                    <a:pt x="186689" y="215646"/>
                  </a:lnTo>
                  <a:lnTo>
                    <a:pt x="183641" y="213360"/>
                  </a:lnTo>
                  <a:lnTo>
                    <a:pt x="47243" y="94488"/>
                  </a:lnTo>
                  <a:lnTo>
                    <a:pt x="44957" y="92202"/>
                  </a:lnTo>
                  <a:lnTo>
                    <a:pt x="41909" y="90678"/>
                  </a:lnTo>
                  <a:lnTo>
                    <a:pt x="40385" y="90678"/>
                  </a:lnTo>
                  <a:lnTo>
                    <a:pt x="38861" y="91440"/>
                  </a:lnTo>
                  <a:lnTo>
                    <a:pt x="34289" y="92964"/>
                  </a:lnTo>
                  <a:lnTo>
                    <a:pt x="23621" y="98298"/>
                  </a:lnTo>
                  <a:lnTo>
                    <a:pt x="19049" y="101346"/>
                  </a:lnTo>
                  <a:lnTo>
                    <a:pt x="14477" y="103632"/>
                  </a:lnTo>
                  <a:lnTo>
                    <a:pt x="10667" y="105918"/>
                  </a:lnTo>
                  <a:lnTo>
                    <a:pt x="8381" y="107442"/>
                  </a:lnTo>
                  <a:lnTo>
                    <a:pt x="5333" y="108966"/>
                  </a:lnTo>
                  <a:lnTo>
                    <a:pt x="2285" y="112014"/>
                  </a:lnTo>
                  <a:lnTo>
                    <a:pt x="1523" y="113538"/>
                  </a:lnTo>
                  <a:lnTo>
                    <a:pt x="761" y="114300"/>
                  </a:lnTo>
                  <a:lnTo>
                    <a:pt x="0" y="115824"/>
                  </a:lnTo>
                  <a:lnTo>
                    <a:pt x="0" y="118872"/>
                  </a:lnTo>
                  <a:lnTo>
                    <a:pt x="761" y="120396"/>
                  </a:lnTo>
                  <a:lnTo>
                    <a:pt x="33527" y="297942"/>
                  </a:lnTo>
                  <a:lnTo>
                    <a:pt x="34289" y="301752"/>
                  </a:lnTo>
                  <a:lnTo>
                    <a:pt x="35051" y="304800"/>
                  </a:lnTo>
                  <a:lnTo>
                    <a:pt x="35813" y="306324"/>
                  </a:lnTo>
                  <a:lnTo>
                    <a:pt x="36575" y="308610"/>
                  </a:lnTo>
                  <a:lnTo>
                    <a:pt x="36575" y="134112"/>
                  </a:lnTo>
                  <a:lnTo>
                    <a:pt x="37337" y="134112"/>
                  </a:lnTo>
                  <a:lnTo>
                    <a:pt x="101345" y="192024"/>
                  </a:lnTo>
                  <a:lnTo>
                    <a:pt x="101345" y="226304"/>
                  </a:lnTo>
                  <a:lnTo>
                    <a:pt x="124205" y="213360"/>
                  </a:lnTo>
                  <a:lnTo>
                    <a:pt x="153923" y="240792"/>
                  </a:lnTo>
                  <a:lnTo>
                    <a:pt x="155447" y="241554"/>
                  </a:lnTo>
                  <a:lnTo>
                    <a:pt x="156971" y="243078"/>
                  </a:lnTo>
                  <a:lnTo>
                    <a:pt x="160781" y="243078"/>
                  </a:lnTo>
                  <a:lnTo>
                    <a:pt x="162305" y="242316"/>
                  </a:lnTo>
                  <a:lnTo>
                    <a:pt x="164591" y="241554"/>
                  </a:lnTo>
                  <a:lnTo>
                    <a:pt x="166877" y="240030"/>
                  </a:lnTo>
                  <a:lnTo>
                    <a:pt x="169163" y="239268"/>
                  </a:lnTo>
                  <a:lnTo>
                    <a:pt x="176783" y="234696"/>
                  </a:lnTo>
                  <a:lnTo>
                    <a:pt x="181355" y="232410"/>
                  </a:lnTo>
                  <a:lnTo>
                    <a:pt x="184403" y="230124"/>
                  </a:lnTo>
                  <a:lnTo>
                    <a:pt x="188975" y="227076"/>
                  </a:lnTo>
                  <a:lnTo>
                    <a:pt x="190499" y="225552"/>
                  </a:lnTo>
                  <a:lnTo>
                    <a:pt x="191261" y="224028"/>
                  </a:lnTo>
                  <a:close/>
                </a:path>
                <a:path extrusionOk="0" h="311150" w="314960">
                  <a:moveTo>
                    <a:pt x="101345" y="226304"/>
                  </a:moveTo>
                  <a:lnTo>
                    <a:pt x="101345" y="192024"/>
                  </a:lnTo>
                  <a:lnTo>
                    <a:pt x="53339" y="218694"/>
                  </a:lnTo>
                  <a:lnTo>
                    <a:pt x="36575" y="134112"/>
                  </a:lnTo>
                  <a:lnTo>
                    <a:pt x="36575" y="308610"/>
                  </a:lnTo>
                  <a:lnTo>
                    <a:pt x="37337" y="310134"/>
                  </a:lnTo>
                  <a:lnTo>
                    <a:pt x="38861" y="310134"/>
                  </a:lnTo>
                  <a:lnTo>
                    <a:pt x="40385" y="310896"/>
                  </a:lnTo>
                  <a:lnTo>
                    <a:pt x="41909" y="310896"/>
                  </a:lnTo>
                  <a:lnTo>
                    <a:pt x="44195" y="309372"/>
                  </a:lnTo>
                  <a:lnTo>
                    <a:pt x="47243" y="308610"/>
                  </a:lnTo>
                  <a:lnTo>
                    <a:pt x="50291" y="307086"/>
                  </a:lnTo>
                  <a:lnTo>
                    <a:pt x="57911" y="302514"/>
                  </a:lnTo>
                  <a:lnTo>
                    <a:pt x="60959" y="300990"/>
                  </a:lnTo>
                  <a:lnTo>
                    <a:pt x="60959" y="249174"/>
                  </a:lnTo>
                  <a:lnTo>
                    <a:pt x="101345" y="226304"/>
                  </a:lnTo>
                  <a:close/>
                </a:path>
                <a:path extrusionOk="0" h="311150" w="314960">
                  <a:moveTo>
                    <a:pt x="69341" y="292608"/>
                  </a:moveTo>
                  <a:lnTo>
                    <a:pt x="69341" y="289560"/>
                  </a:lnTo>
                  <a:lnTo>
                    <a:pt x="68579" y="288036"/>
                  </a:lnTo>
                  <a:lnTo>
                    <a:pt x="60959" y="249174"/>
                  </a:lnTo>
                  <a:lnTo>
                    <a:pt x="60959" y="300990"/>
                  </a:lnTo>
                  <a:lnTo>
                    <a:pt x="63245" y="299466"/>
                  </a:lnTo>
                  <a:lnTo>
                    <a:pt x="64769" y="297942"/>
                  </a:lnTo>
                  <a:lnTo>
                    <a:pt x="67055" y="296418"/>
                  </a:lnTo>
                  <a:lnTo>
                    <a:pt x="67817" y="295656"/>
                  </a:lnTo>
                  <a:lnTo>
                    <a:pt x="69341" y="292608"/>
                  </a:lnTo>
                  <a:close/>
                </a:path>
                <a:path extrusionOk="0" h="311150" w="314960">
                  <a:moveTo>
                    <a:pt x="260603" y="49530"/>
                  </a:moveTo>
                  <a:lnTo>
                    <a:pt x="260603" y="41148"/>
                  </a:lnTo>
                  <a:lnTo>
                    <a:pt x="259079" y="37338"/>
                  </a:lnTo>
                  <a:lnTo>
                    <a:pt x="258317" y="32766"/>
                  </a:lnTo>
                  <a:lnTo>
                    <a:pt x="227837" y="1524"/>
                  </a:lnTo>
                  <a:lnTo>
                    <a:pt x="214121" y="0"/>
                  </a:lnTo>
                  <a:lnTo>
                    <a:pt x="206501" y="1524"/>
                  </a:lnTo>
                  <a:lnTo>
                    <a:pt x="170687" y="16002"/>
                  </a:lnTo>
                  <a:lnTo>
                    <a:pt x="128777" y="39624"/>
                  </a:lnTo>
                  <a:lnTo>
                    <a:pt x="125729" y="41148"/>
                  </a:lnTo>
                  <a:lnTo>
                    <a:pt x="124205" y="43434"/>
                  </a:lnTo>
                  <a:lnTo>
                    <a:pt x="123443" y="46482"/>
                  </a:lnTo>
                  <a:lnTo>
                    <a:pt x="121919" y="48768"/>
                  </a:lnTo>
                  <a:lnTo>
                    <a:pt x="122681" y="52578"/>
                  </a:lnTo>
                  <a:lnTo>
                    <a:pt x="124967" y="56388"/>
                  </a:lnTo>
                  <a:lnTo>
                    <a:pt x="166877" y="129826"/>
                  </a:lnTo>
                  <a:lnTo>
                    <a:pt x="166877" y="51816"/>
                  </a:lnTo>
                  <a:lnTo>
                    <a:pt x="183641" y="41910"/>
                  </a:lnTo>
                  <a:lnTo>
                    <a:pt x="188975" y="38862"/>
                  </a:lnTo>
                  <a:lnTo>
                    <a:pt x="193547" y="37338"/>
                  </a:lnTo>
                  <a:lnTo>
                    <a:pt x="201167" y="35814"/>
                  </a:lnTo>
                  <a:lnTo>
                    <a:pt x="204215" y="35052"/>
                  </a:lnTo>
                  <a:lnTo>
                    <a:pt x="226313" y="57912"/>
                  </a:lnTo>
                  <a:lnTo>
                    <a:pt x="227075" y="60960"/>
                  </a:lnTo>
                  <a:lnTo>
                    <a:pt x="227075" y="108013"/>
                  </a:lnTo>
                  <a:lnTo>
                    <a:pt x="231647" y="105156"/>
                  </a:lnTo>
                  <a:lnTo>
                    <a:pt x="236981" y="102870"/>
                  </a:lnTo>
                  <a:lnTo>
                    <a:pt x="241553" y="102108"/>
                  </a:lnTo>
                  <a:lnTo>
                    <a:pt x="246125" y="100584"/>
                  </a:lnTo>
                  <a:lnTo>
                    <a:pt x="250697" y="100584"/>
                  </a:lnTo>
                  <a:lnTo>
                    <a:pt x="250697" y="72390"/>
                  </a:lnTo>
                  <a:lnTo>
                    <a:pt x="253745" y="68580"/>
                  </a:lnTo>
                  <a:lnTo>
                    <a:pt x="256031" y="65532"/>
                  </a:lnTo>
                  <a:lnTo>
                    <a:pt x="257555" y="60960"/>
                  </a:lnTo>
                  <a:lnTo>
                    <a:pt x="259079" y="57150"/>
                  </a:lnTo>
                  <a:lnTo>
                    <a:pt x="260603" y="49530"/>
                  </a:lnTo>
                  <a:close/>
                </a:path>
                <a:path extrusionOk="0" h="311150" w="314960">
                  <a:moveTo>
                    <a:pt x="227075" y="108013"/>
                  </a:moveTo>
                  <a:lnTo>
                    <a:pt x="227075" y="60960"/>
                  </a:lnTo>
                  <a:lnTo>
                    <a:pt x="224789" y="70104"/>
                  </a:lnTo>
                  <a:lnTo>
                    <a:pt x="223265" y="73152"/>
                  </a:lnTo>
                  <a:lnTo>
                    <a:pt x="218693" y="79248"/>
                  </a:lnTo>
                  <a:lnTo>
                    <a:pt x="215645" y="81534"/>
                  </a:lnTo>
                  <a:lnTo>
                    <a:pt x="210311" y="84582"/>
                  </a:lnTo>
                  <a:lnTo>
                    <a:pt x="191261" y="95250"/>
                  </a:lnTo>
                  <a:lnTo>
                    <a:pt x="166877" y="51816"/>
                  </a:lnTo>
                  <a:lnTo>
                    <a:pt x="166877" y="129826"/>
                  </a:lnTo>
                  <a:lnTo>
                    <a:pt x="205739" y="197924"/>
                  </a:lnTo>
                  <a:lnTo>
                    <a:pt x="205739" y="120396"/>
                  </a:lnTo>
                  <a:lnTo>
                    <a:pt x="225551" y="108966"/>
                  </a:lnTo>
                  <a:lnTo>
                    <a:pt x="227075" y="108013"/>
                  </a:lnTo>
                  <a:close/>
                </a:path>
                <a:path extrusionOk="0" h="311150" w="314960">
                  <a:moveTo>
                    <a:pt x="275843" y="177736"/>
                  </a:moveTo>
                  <a:lnTo>
                    <a:pt x="275843" y="133350"/>
                  </a:lnTo>
                  <a:lnTo>
                    <a:pt x="271271" y="142494"/>
                  </a:lnTo>
                  <a:lnTo>
                    <a:pt x="268223" y="145542"/>
                  </a:lnTo>
                  <a:lnTo>
                    <a:pt x="265937" y="148590"/>
                  </a:lnTo>
                  <a:lnTo>
                    <a:pt x="262127" y="150876"/>
                  </a:lnTo>
                  <a:lnTo>
                    <a:pt x="257555" y="153924"/>
                  </a:lnTo>
                  <a:lnTo>
                    <a:pt x="232409" y="167640"/>
                  </a:lnTo>
                  <a:lnTo>
                    <a:pt x="205739" y="120396"/>
                  </a:lnTo>
                  <a:lnTo>
                    <a:pt x="205739" y="197924"/>
                  </a:lnTo>
                  <a:lnTo>
                    <a:pt x="208025" y="201930"/>
                  </a:lnTo>
                  <a:lnTo>
                    <a:pt x="210311" y="205740"/>
                  </a:lnTo>
                  <a:lnTo>
                    <a:pt x="212597" y="208026"/>
                  </a:lnTo>
                  <a:lnTo>
                    <a:pt x="218693" y="209550"/>
                  </a:lnTo>
                  <a:lnTo>
                    <a:pt x="220979" y="208788"/>
                  </a:lnTo>
                  <a:lnTo>
                    <a:pt x="224027" y="207264"/>
                  </a:lnTo>
                  <a:lnTo>
                    <a:pt x="268223" y="182118"/>
                  </a:lnTo>
                  <a:lnTo>
                    <a:pt x="275081" y="178308"/>
                  </a:lnTo>
                  <a:lnTo>
                    <a:pt x="275843" y="177736"/>
                  </a:lnTo>
                  <a:close/>
                </a:path>
                <a:path extrusionOk="0" h="311150" w="314960">
                  <a:moveTo>
                    <a:pt x="314705" y="122682"/>
                  </a:moveTo>
                  <a:lnTo>
                    <a:pt x="314705" y="117348"/>
                  </a:lnTo>
                  <a:lnTo>
                    <a:pt x="313181" y="111252"/>
                  </a:lnTo>
                  <a:lnTo>
                    <a:pt x="312419" y="105156"/>
                  </a:lnTo>
                  <a:lnTo>
                    <a:pt x="310133" y="99822"/>
                  </a:lnTo>
                  <a:lnTo>
                    <a:pt x="306323" y="93726"/>
                  </a:lnTo>
                  <a:lnTo>
                    <a:pt x="303275" y="87630"/>
                  </a:lnTo>
                  <a:lnTo>
                    <a:pt x="299465" y="83058"/>
                  </a:lnTo>
                  <a:lnTo>
                    <a:pt x="295655" y="80010"/>
                  </a:lnTo>
                  <a:lnTo>
                    <a:pt x="291083" y="76200"/>
                  </a:lnTo>
                  <a:lnTo>
                    <a:pt x="286511" y="73152"/>
                  </a:lnTo>
                  <a:lnTo>
                    <a:pt x="281177" y="71628"/>
                  </a:lnTo>
                  <a:lnTo>
                    <a:pt x="276605" y="70104"/>
                  </a:lnTo>
                  <a:lnTo>
                    <a:pt x="272033" y="69450"/>
                  </a:lnTo>
                  <a:lnTo>
                    <a:pt x="261365" y="69342"/>
                  </a:lnTo>
                  <a:lnTo>
                    <a:pt x="250697" y="72390"/>
                  </a:lnTo>
                  <a:lnTo>
                    <a:pt x="250697" y="100584"/>
                  </a:lnTo>
                  <a:lnTo>
                    <a:pt x="253745" y="101346"/>
                  </a:lnTo>
                  <a:lnTo>
                    <a:pt x="257555" y="102108"/>
                  </a:lnTo>
                  <a:lnTo>
                    <a:pt x="261365" y="103632"/>
                  </a:lnTo>
                  <a:lnTo>
                    <a:pt x="267461" y="108204"/>
                  </a:lnTo>
                  <a:lnTo>
                    <a:pt x="269747" y="111252"/>
                  </a:lnTo>
                  <a:lnTo>
                    <a:pt x="274319" y="118872"/>
                  </a:lnTo>
                  <a:lnTo>
                    <a:pt x="275081" y="122682"/>
                  </a:lnTo>
                  <a:lnTo>
                    <a:pt x="275843" y="125730"/>
                  </a:lnTo>
                  <a:lnTo>
                    <a:pt x="275843" y="177736"/>
                  </a:lnTo>
                  <a:lnTo>
                    <a:pt x="281177" y="173736"/>
                  </a:lnTo>
                  <a:lnTo>
                    <a:pt x="286511" y="169926"/>
                  </a:lnTo>
                  <a:lnTo>
                    <a:pt x="311657" y="138684"/>
                  </a:lnTo>
                  <a:lnTo>
                    <a:pt x="313181" y="133350"/>
                  </a:lnTo>
                  <a:lnTo>
                    <a:pt x="314705" y="122682"/>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8" name="Google Shape;328;p19"/>
            <p:cNvSpPr/>
            <p:nvPr/>
          </p:nvSpPr>
          <p:spPr>
            <a:xfrm>
              <a:off x="3707015" y="4588763"/>
              <a:ext cx="1036319" cy="7162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9" name="Google Shape;329;p19"/>
            <p:cNvSpPr/>
            <p:nvPr/>
          </p:nvSpPr>
          <p:spPr>
            <a:xfrm>
              <a:off x="4774577" y="3441953"/>
              <a:ext cx="1958327" cy="12565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0" name="Google Shape;330;p19"/>
            <p:cNvSpPr/>
            <p:nvPr/>
          </p:nvSpPr>
          <p:spPr>
            <a:xfrm>
              <a:off x="6777862" y="2280742"/>
              <a:ext cx="2044458" cy="123055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pic>
        <p:nvPicPr>
          <p:cNvPr id="331" name="Google Shape;331;p19"/>
          <p:cNvPicPr preferRelativeResize="0"/>
          <p:nvPr/>
        </p:nvPicPr>
        <p:blipFill rotWithShape="1">
          <a:blip r:embed="rId8">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1281823" y="606043"/>
            <a:ext cx="6726872"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Microscopy &amp; Histology &amp; Staining</a:t>
            </a:r>
            <a:endParaRPr sz="2800">
              <a:latin typeface="Arial"/>
              <a:ea typeface="Arial"/>
              <a:cs typeface="Arial"/>
              <a:sym typeface="Arial"/>
            </a:endParaRPr>
          </a:p>
        </p:txBody>
      </p:sp>
      <p:sp>
        <p:nvSpPr>
          <p:cNvPr id="61" name="Google Shape;61;p2"/>
          <p:cNvSpPr txBox="1"/>
          <p:nvPr/>
        </p:nvSpPr>
        <p:spPr>
          <a:xfrm>
            <a:off x="1314564" y="1522425"/>
            <a:ext cx="8341995" cy="1689099"/>
          </a:xfrm>
          <a:prstGeom prst="rect">
            <a:avLst/>
          </a:prstGeom>
          <a:noFill/>
          <a:ln>
            <a:noFill/>
          </a:ln>
        </p:spPr>
        <p:txBody>
          <a:bodyPr anchorCtr="0" anchor="t" bIns="0" lIns="0" spcFirstLastPara="1" rIns="0" wrap="square" tIns="165100">
            <a:spAutoFit/>
          </a:bodyPr>
          <a:lstStyle/>
          <a:p>
            <a:pPr indent="-343535" lvl="0" marL="355600" marR="0" rtl="0" algn="l">
              <a:lnSpc>
                <a:spcPct val="100000"/>
              </a:lnSpc>
              <a:spcBef>
                <a:spcPts val="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Greek: ἱστός </a:t>
            </a:r>
            <a:r>
              <a:rPr i="1" lang="en-US" sz="2000">
                <a:solidFill>
                  <a:srgbClr val="0070C0"/>
                </a:solidFill>
                <a:latin typeface="Arial"/>
                <a:ea typeface="Arial"/>
                <a:cs typeface="Arial"/>
                <a:sym typeface="Arial"/>
              </a:rPr>
              <a:t>histos </a:t>
            </a:r>
            <a:r>
              <a:rPr lang="en-US" sz="2000">
                <a:solidFill>
                  <a:srgbClr val="0070C0"/>
                </a:solidFill>
                <a:latin typeface="Arial"/>
                <a:ea typeface="Arial"/>
                <a:cs typeface="Arial"/>
                <a:sym typeface="Arial"/>
              </a:rPr>
              <a:t>„tissue“ und ‐logy, gr. λόγος </a:t>
            </a:r>
            <a:r>
              <a:rPr i="1" lang="en-US" sz="2000">
                <a:solidFill>
                  <a:srgbClr val="0070C0"/>
                </a:solidFill>
                <a:latin typeface="Arial"/>
                <a:ea typeface="Arial"/>
                <a:cs typeface="Arial"/>
                <a:sym typeface="Arial"/>
              </a:rPr>
              <a:t>logos </a:t>
            </a:r>
            <a:r>
              <a:rPr lang="en-US" sz="2000">
                <a:solidFill>
                  <a:srgbClr val="0070C0"/>
                </a:solidFill>
                <a:latin typeface="Arial"/>
                <a:ea typeface="Arial"/>
                <a:cs typeface="Arial"/>
                <a:sym typeface="Arial"/>
              </a:rPr>
              <a:t>„study of“</a:t>
            </a:r>
            <a:endParaRPr sz="2000">
              <a:latin typeface="Arial"/>
              <a:ea typeface="Arial"/>
              <a:cs typeface="Arial"/>
              <a:sym typeface="Arial"/>
            </a:endParaRPr>
          </a:p>
          <a:p>
            <a:pPr indent="-343535" lvl="0" marL="355600" marR="0" rtl="0" algn="l">
              <a:lnSpc>
                <a:spcPct val="100000"/>
              </a:lnSpc>
              <a:spcBef>
                <a:spcPts val="120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Marcello Malpighi (1628‐1694): Malpighian tubules, Malpighian corpuscles…)</a:t>
            </a:r>
            <a:endParaRPr sz="2000">
              <a:latin typeface="Arial"/>
              <a:ea typeface="Arial"/>
              <a:cs typeface="Arial"/>
              <a:sym typeface="Arial"/>
            </a:endParaRPr>
          </a:p>
          <a:p>
            <a:pPr indent="-342900" lvl="0" marL="354965" marR="0" rtl="0" algn="l">
              <a:lnSpc>
                <a:spcPct val="100000"/>
              </a:lnSpc>
              <a:spcBef>
                <a:spcPts val="120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Antonie van Leeuwenhoek (1632‐1723): magnifying lens, dyes</a:t>
            </a:r>
            <a:endParaRPr sz="2000">
              <a:latin typeface="Arial"/>
              <a:ea typeface="Arial"/>
              <a:cs typeface="Arial"/>
              <a:sym typeface="Arial"/>
            </a:endParaRPr>
          </a:p>
        </p:txBody>
      </p:sp>
      <p:sp>
        <p:nvSpPr>
          <p:cNvPr id="62" name="Google Shape;62;p2"/>
          <p:cNvSpPr/>
          <p:nvPr/>
        </p:nvSpPr>
        <p:spPr>
          <a:xfrm>
            <a:off x="1383677" y="3448050"/>
            <a:ext cx="1922526" cy="3284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 name="Google Shape;63;p2"/>
          <p:cNvSpPr txBox="1"/>
          <p:nvPr/>
        </p:nvSpPr>
        <p:spPr>
          <a:xfrm>
            <a:off x="2725039" y="4813807"/>
            <a:ext cx="382905" cy="3682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FFFFFF"/>
                </a:solidFill>
                <a:latin typeface="Trebuchet MS"/>
                <a:ea typeface="Trebuchet MS"/>
                <a:cs typeface="Trebuchet MS"/>
                <a:sym typeface="Trebuchet MS"/>
              </a:rPr>
              <a:t>Focus</a:t>
            </a:r>
            <a:endParaRPr sz="1200">
              <a:latin typeface="Trebuchet MS"/>
              <a:ea typeface="Trebuchet MS"/>
              <a:cs typeface="Trebuchet MS"/>
              <a:sym typeface="Trebuchet MS"/>
            </a:endParaRPr>
          </a:p>
        </p:txBody>
      </p:sp>
      <p:sp>
        <p:nvSpPr>
          <p:cNvPr id="64" name="Google Shape;64;p2"/>
          <p:cNvSpPr txBox="1"/>
          <p:nvPr/>
        </p:nvSpPr>
        <p:spPr>
          <a:xfrm>
            <a:off x="2404998" y="4137914"/>
            <a:ext cx="810260" cy="774700"/>
          </a:xfrm>
          <a:prstGeom prst="rect">
            <a:avLst/>
          </a:prstGeom>
          <a:noFill/>
          <a:ln>
            <a:noFill/>
          </a:ln>
        </p:spPr>
        <p:txBody>
          <a:bodyPr anchorCtr="0" anchor="t" bIns="0" lIns="0" spcFirstLastPara="1" rIns="0" wrap="square" tIns="12700">
            <a:spAutoFit/>
          </a:bodyPr>
          <a:lstStyle/>
          <a:p>
            <a:pPr indent="17780" lvl="0" marL="12700" marR="5080" rtl="0" algn="l">
              <a:lnSpc>
                <a:spcPct val="141700"/>
              </a:lnSpc>
              <a:spcBef>
                <a:spcPts val="0"/>
              </a:spcBef>
              <a:spcAft>
                <a:spcPts val="0"/>
              </a:spcAft>
              <a:buNone/>
            </a:pPr>
            <a:r>
              <a:rPr b="1" lang="en-US" sz="1200">
                <a:solidFill>
                  <a:srgbClr val="FFFFFF"/>
                </a:solidFill>
                <a:latin typeface="Trebuchet MS"/>
                <a:ea typeface="Trebuchet MS"/>
                <a:cs typeface="Trebuchet MS"/>
                <a:sym typeface="Trebuchet MS"/>
              </a:rPr>
              <a:t>Lens  Sample hold</a:t>
            </a:r>
            <a:endParaRPr sz="1200">
              <a:latin typeface="Trebuchet MS"/>
              <a:ea typeface="Trebuchet MS"/>
              <a:cs typeface="Trebuchet MS"/>
              <a:sym typeface="Trebuchet MS"/>
            </a:endParaRPr>
          </a:p>
        </p:txBody>
      </p:sp>
      <p:sp>
        <p:nvSpPr>
          <p:cNvPr id="65" name="Google Shape;65;p2"/>
          <p:cNvSpPr txBox="1"/>
          <p:nvPr/>
        </p:nvSpPr>
        <p:spPr>
          <a:xfrm>
            <a:off x="3202431" y="4523994"/>
            <a:ext cx="131445" cy="1524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lang="en-US" sz="1200">
                <a:solidFill>
                  <a:srgbClr val="FFFFFF"/>
                </a:solidFill>
                <a:latin typeface="Trebuchet MS"/>
                <a:ea typeface="Trebuchet MS"/>
                <a:cs typeface="Trebuchet MS"/>
                <a:sym typeface="Trebuchet MS"/>
              </a:rPr>
              <a:t>er</a:t>
            </a:r>
            <a:endParaRPr sz="1200">
              <a:latin typeface="Trebuchet MS"/>
              <a:ea typeface="Trebuchet MS"/>
              <a:cs typeface="Trebuchet MS"/>
              <a:sym typeface="Trebuchet MS"/>
            </a:endParaRPr>
          </a:p>
        </p:txBody>
      </p:sp>
      <p:sp>
        <p:nvSpPr>
          <p:cNvPr id="66" name="Google Shape;66;p2"/>
          <p:cNvSpPr/>
          <p:nvPr/>
        </p:nvSpPr>
        <p:spPr>
          <a:xfrm>
            <a:off x="3293249" y="3448050"/>
            <a:ext cx="4379976" cy="328422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 name="Google Shape;67;p2"/>
          <p:cNvSpPr txBox="1"/>
          <p:nvPr/>
        </p:nvSpPr>
        <p:spPr>
          <a:xfrm>
            <a:off x="8086470" y="4755134"/>
            <a:ext cx="645160"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croccus</a:t>
            </a:r>
            <a:endParaRPr sz="1600">
              <a:latin typeface="Arial"/>
              <a:ea typeface="Arial"/>
              <a:cs typeface="Arial"/>
              <a:sym typeface="Arial"/>
            </a:endParaRPr>
          </a:p>
        </p:txBody>
      </p:sp>
      <p:sp>
        <p:nvSpPr>
          <p:cNvPr id="68" name="Google Shape;68;p2"/>
          <p:cNvSpPr txBox="1"/>
          <p:nvPr/>
        </p:nvSpPr>
        <p:spPr>
          <a:xfrm>
            <a:off x="3617595" y="4813807"/>
            <a:ext cx="3458210" cy="1612900"/>
          </a:xfrm>
          <a:prstGeom prst="rect">
            <a:avLst/>
          </a:prstGeom>
          <a:noFill/>
          <a:ln>
            <a:noFill/>
          </a:ln>
        </p:spPr>
        <p:txBody>
          <a:bodyPr anchorCtr="0" anchor="t" bIns="0" lIns="0" spcFirstLastPara="1" rIns="0" wrap="square" tIns="12700">
            <a:spAutoFit/>
          </a:bodyPr>
          <a:lstStyle/>
          <a:p>
            <a:pPr indent="-171450" lvl="0" marL="184150" marR="0" rtl="0" algn="l">
              <a:lnSpc>
                <a:spcPct val="10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Single cell organisms “animalculus”</a:t>
            </a:r>
            <a:endParaRPr sz="1800">
              <a:latin typeface="Arial"/>
              <a:ea typeface="Arial"/>
              <a:cs typeface="Arial"/>
              <a:sym typeface="Arial"/>
            </a:endParaRPr>
          </a:p>
          <a:p>
            <a:pPr indent="-172085" lvl="0" marL="184150" marR="0" rtl="0" algn="l">
              <a:lnSpc>
                <a:spcPct val="10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Sperms, blood cells, bacteria</a:t>
            </a:r>
            <a:endParaRPr sz="1800">
              <a:latin typeface="Arial"/>
              <a:ea typeface="Arial"/>
              <a:cs typeface="Arial"/>
              <a:sym typeface="Arial"/>
            </a:endParaRPr>
          </a:p>
          <a:p>
            <a:pPr indent="-172085" lvl="0" marL="184150" marR="0" rtl="0" algn="l">
              <a:lnSpc>
                <a:spcPct val="10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Banded pattern of muscular fibers</a:t>
            </a:r>
            <a:endParaRPr sz="1800">
              <a:latin typeface="Arial"/>
              <a:ea typeface="Arial"/>
              <a:cs typeface="Arial"/>
              <a:sym typeface="Arial"/>
            </a:endParaRPr>
          </a:p>
          <a:p>
            <a:pPr indent="-171450" lvl="0" marL="184150" marR="0" rtl="0" algn="l">
              <a:lnSpc>
                <a:spcPct val="10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Stains samples with saffron</a:t>
            </a:r>
            <a:endParaRPr sz="1800">
              <a:latin typeface="Arial"/>
              <a:ea typeface="Arial"/>
              <a:cs typeface="Arial"/>
              <a:sym typeface="Arial"/>
            </a:endParaRPr>
          </a:p>
        </p:txBody>
      </p:sp>
      <p:pic>
        <p:nvPicPr>
          <p:cNvPr id="69" name="Google Shape;69;p2"/>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txBox="1"/>
          <p:nvPr>
            <p:ph type="title"/>
          </p:nvPr>
        </p:nvSpPr>
        <p:spPr>
          <a:xfrm>
            <a:off x="1369872" y="398344"/>
            <a:ext cx="6856306"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Guidelines for choosing a fixative</a:t>
            </a:r>
            <a:endParaRPr sz="2800">
              <a:latin typeface="Arial"/>
              <a:ea typeface="Arial"/>
              <a:cs typeface="Arial"/>
              <a:sym typeface="Arial"/>
            </a:endParaRPr>
          </a:p>
        </p:txBody>
      </p:sp>
      <p:sp>
        <p:nvSpPr>
          <p:cNvPr id="337" name="Google Shape;337;p20"/>
          <p:cNvSpPr/>
          <p:nvPr/>
        </p:nvSpPr>
        <p:spPr>
          <a:xfrm>
            <a:off x="1239091" y="1596779"/>
            <a:ext cx="7749863" cy="497102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338" name="Google Shape;338;p20"/>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ph type="title"/>
          </p:nvPr>
        </p:nvSpPr>
        <p:spPr>
          <a:xfrm>
            <a:off x="1247526" y="398343"/>
            <a:ext cx="521006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Freezing: SNAP freezing</a:t>
            </a:r>
            <a:endParaRPr sz="2800">
              <a:latin typeface="Arial"/>
              <a:ea typeface="Arial"/>
              <a:cs typeface="Arial"/>
              <a:sym typeface="Arial"/>
            </a:endParaRPr>
          </a:p>
        </p:txBody>
      </p:sp>
      <p:sp>
        <p:nvSpPr>
          <p:cNvPr id="344" name="Google Shape;344;p21"/>
          <p:cNvSpPr txBox="1"/>
          <p:nvPr/>
        </p:nvSpPr>
        <p:spPr>
          <a:xfrm>
            <a:off x="1257185" y="1708658"/>
            <a:ext cx="6607809" cy="2515870"/>
          </a:xfrm>
          <a:prstGeom prst="rect">
            <a:avLst/>
          </a:prstGeom>
          <a:noFill/>
          <a:ln>
            <a:noFill/>
          </a:ln>
        </p:spPr>
        <p:txBody>
          <a:bodyPr anchorCtr="0" anchor="t" bIns="0" lIns="0" spcFirstLastPara="1" rIns="0" wrap="square" tIns="12700">
            <a:spAutoFit/>
          </a:bodyPr>
          <a:lstStyle/>
          <a:p>
            <a:pPr indent="-265430" lvl="0" marL="30289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tissue blocks (max. 1cm) or organs could be snap frozen in</a:t>
            </a:r>
            <a:endParaRPr sz="1800">
              <a:latin typeface="Arial"/>
              <a:ea typeface="Arial"/>
              <a:cs typeface="Arial"/>
              <a:sym typeface="Arial"/>
            </a:endParaRPr>
          </a:p>
          <a:p>
            <a:pPr indent="-343534" lvl="1" marL="837564"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Liquid N</a:t>
            </a:r>
            <a:r>
              <a:rPr b="0" baseline="-25000" i="0" lang="en-US" sz="1800" u="none" cap="none" strike="noStrike">
                <a:solidFill>
                  <a:srgbClr val="252525"/>
                </a:solidFill>
                <a:latin typeface="Arial"/>
                <a:ea typeface="Arial"/>
                <a:cs typeface="Arial"/>
                <a:sym typeface="Arial"/>
              </a:rPr>
              <a:t>2 </a:t>
            </a:r>
            <a:r>
              <a:rPr b="0" i="0" lang="en-US" sz="1800" u="none" cap="none" strike="noStrike">
                <a:solidFill>
                  <a:srgbClr val="252525"/>
                </a:solidFill>
                <a:latin typeface="Arial"/>
                <a:ea typeface="Arial"/>
                <a:cs typeface="Arial"/>
                <a:sym typeface="Arial"/>
              </a:rPr>
              <a:t>(‐196°C), use vapor phase to prevent freeze damage</a:t>
            </a:r>
            <a:endParaRPr b="0" i="0" sz="1800" u="none" cap="none" strike="noStrike">
              <a:latin typeface="Arial"/>
              <a:ea typeface="Arial"/>
              <a:cs typeface="Arial"/>
              <a:sym typeface="Arial"/>
            </a:endParaRPr>
          </a:p>
          <a:p>
            <a:pPr indent="-343535" lvl="1" marL="838200"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Isopentane on dry ice bath (‐80°C)</a:t>
            </a:r>
            <a:endParaRPr b="0" i="0" sz="1800" u="none" cap="none" strike="noStrike">
              <a:latin typeface="Arial"/>
              <a:ea typeface="Arial"/>
              <a:cs typeface="Arial"/>
              <a:sym typeface="Arial"/>
            </a:endParaRPr>
          </a:p>
          <a:p>
            <a:pPr indent="-343534" lvl="1" marL="837564"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Isopentane on liquid nitrogen (ca. ‐150 to ‐160°C)</a:t>
            </a:r>
            <a:endParaRPr b="0" i="0" sz="1800" u="none" cap="none" strike="noStrike">
              <a:latin typeface="Arial"/>
              <a:ea typeface="Arial"/>
              <a:cs typeface="Arial"/>
              <a:sym typeface="Arial"/>
            </a:endParaRPr>
          </a:p>
          <a:p>
            <a:pPr indent="0" lvl="1" marL="0" marR="0" rtl="0" algn="l">
              <a:lnSpc>
                <a:spcPct val="100000"/>
              </a:lnSpc>
              <a:spcBef>
                <a:spcPts val="10"/>
              </a:spcBef>
              <a:spcAft>
                <a:spcPts val="0"/>
              </a:spcAft>
              <a:buClr>
                <a:srgbClr val="0070C0"/>
              </a:buClr>
              <a:buSzPts val="2150"/>
              <a:buFont typeface="Noto Sans Symbols"/>
              <a:buNone/>
            </a:pPr>
            <a:r>
              <a:t/>
            </a:r>
            <a:endParaRPr b="0" i="0" sz="2150" u="none" cap="none" strike="noStrike">
              <a:latin typeface="Arial"/>
              <a:ea typeface="Arial"/>
              <a:cs typeface="Arial"/>
              <a:sym typeface="Arial"/>
            </a:endParaRPr>
          </a:p>
          <a:p>
            <a:pPr indent="-266065" lvl="0" marL="30289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remove residual isopentane with a paper</a:t>
            </a:r>
            <a:endParaRPr sz="1800">
              <a:latin typeface="Arial"/>
              <a:ea typeface="Arial"/>
              <a:cs typeface="Arial"/>
              <a:sym typeface="Arial"/>
            </a:endParaRPr>
          </a:p>
          <a:p>
            <a:pPr indent="-266065" lvl="0" marL="30289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place the sample in an ice‐cold cryo‐vial</a:t>
            </a:r>
            <a:endParaRPr sz="1800">
              <a:latin typeface="Arial"/>
              <a:ea typeface="Arial"/>
              <a:cs typeface="Arial"/>
              <a:sym typeface="Arial"/>
            </a:endParaRPr>
          </a:p>
          <a:p>
            <a:pPr indent="-286385" lvl="0" marL="32385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storage ‐80°C or liquid nitrogen</a:t>
            </a:r>
            <a:endParaRPr sz="1800">
              <a:latin typeface="Arial"/>
              <a:ea typeface="Arial"/>
              <a:cs typeface="Arial"/>
              <a:sym typeface="Arial"/>
            </a:endParaRPr>
          </a:p>
        </p:txBody>
      </p:sp>
      <p:sp>
        <p:nvSpPr>
          <p:cNvPr id="345" name="Google Shape;345;p21"/>
          <p:cNvSpPr/>
          <p:nvPr/>
        </p:nvSpPr>
        <p:spPr>
          <a:xfrm>
            <a:off x="5995301" y="3698748"/>
            <a:ext cx="3384041" cy="28597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6" name="Google Shape;346;p21"/>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347" name="Google Shape;347;p21"/>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1281823" y="823794"/>
            <a:ext cx="575466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Fresh frozen tissue in OCT</a:t>
            </a:r>
            <a:endParaRPr sz="2800">
              <a:latin typeface="Arial"/>
              <a:ea typeface="Arial"/>
              <a:cs typeface="Arial"/>
              <a:sym typeface="Arial"/>
            </a:endParaRPr>
          </a:p>
        </p:txBody>
      </p:sp>
      <p:sp>
        <p:nvSpPr>
          <p:cNvPr id="353" name="Google Shape;353;p22"/>
          <p:cNvSpPr/>
          <p:nvPr/>
        </p:nvSpPr>
        <p:spPr>
          <a:xfrm>
            <a:off x="3933329" y="4501134"/>
            <a:ext cx="2808732" cy="210083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4" name="Google Shape;354;p22"/>
          <p:cNvSpPr/>
          <p:nvPr/>
        </p:nvSpPr>
        <p:spPr>
          <a:xfrm>
            <a:off x="6886079" y="4501133"/>
            <a:ext cx="2781300" cy="209321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5" name="Google Shape;355;p22"/>
          <p:cNvSpPr/>
          <p:nvPr/>
        </p:nvSpPr>
        <p:spPr>
          <a:xfrm>
            <a:off x="938669" y="4517897"/>
            <a:ext cx="2850642" cy="207645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6" name="Google Shape;356;p22"/>
          <p:cNvSpPr txBox="1"/>
          <p:nvPr/>
        </p:nvSpPr>
        <p:spPr>
          <a:xfrm>
            <a:off x="1281823" y="1636267"/>
            <a:ext cx="8035925" cy="18796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acclimate tissue to OCT (Optimum Cutting Temperature, TissueTek)</a:t>
            </a:r>
            <a:endParaRPr sz="1800">
              <a:latin typeface="Arial"/>
              <a:ea typeface="Arial"/>
              <a:cs typeface="Arial"/>
              <a:sym typeface="Arial"/>
            </a:endParaRPr>
          </a:p>
          <a:p>
            <a:pPr indent="-285750" lvl="0" marL="298450" marR="520065"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OCT </a:t>
            </a:r>
            <a:r>
              <a:rPr lang="en-US" sz="1800">
                <a:latin typeface="Arial"/>
                <a:ea typeface="Arial"/>
                <a:cs typeface="Arial"/>
                <a:sym typeface="Arial"/>
              </a:rPr>
              <a:t>(10.24% polyvinyl alcohol, 4.26% polyethylene glycol, 85.5% non‐reactive  ingredients)</a:t>
            </a:r>
            <a:endParaRPr sz="1800">
              <a:latin typeface="Arial"/>
              <a:ea typeface="Arial"/>
              <a:cs typeface="Arial"/>
              <a:sym typeface="Arial"/>
            </a:endParaRPr>
          </a:p>
          <a:p>
            <a:pPr indent="-286385" lvl="0" marL="298450" marR="508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cover freshly dissected tissue for a few minutes in OCT in a labeled small petri dish/  small weight boat</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transfer and orientate in fresh OCT (labeled cryomold, prevent bubles)</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sectioning surface is the bottom of the cryomold</a:t>
            </a:r>
            <a:endParaRPr sz="1800">
              <a:latin typeface="Arial"/>
              <a:ea typeface="Arial"/>
              <a:cs typeface="Arial"/>
              <a:sym typeface="Arial"/>
            </a:endParaRPr>
          </a:p>
        </p:txBody>
      </p:sp>
      <p:sp>
        <p:nvSpPr>
          <p:cNvPr id="357" name="Google Shape;357;p22"/>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358" name="Google Shape;358;p22"/>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
          <p:cNvSpPr/>
          <p:nvPr/>
        </p:nvSpPr>
        <p:spPr>
          <a:xfrm>
            <a:off x="3691013" y="4380738"/>
            <a:ext cx="2519933" cy="1805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4" name="Google Shape;364;p23"/>
          <p:cNvSpPr/>
          <p:nvPr/>
        </p:nvSpPr>
        <p:spPr>
          <a:xfrm>
            <a:off x="6363347" y="4380738"/>
            <a:ext cx="2512314" cy="184251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5" name="Google Shape;365;p23"/>
          <p:cNvSpPr/>
          <p:nvPr/>
        </p:nvSpPr>
        <p:spPr>
          <a:xfrm>
            <a:off x="1185557" y="4380738"/>
            <a:ext cx="2353055" cy="180365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6" name="Google Shape;366;p23"/>
          <p:cNvSpPr txBox="1"/>
          <p:nvPr/>
        </p:nvSpPr>
        <p:spPr>
          <a:xfrm>
            <a:off x="1382153" y="1766570"/>
            <a:ext cx="7090409" cy="2249170"/>
          </a:xfrm>
          <a:prstGeom prst="rect">
            <a:avLst/>
          </a:prstGeom>
          <a:noFill/>
          <a:ln>
            <a:noFill/>
          </a:ln>
        </p:spPr>
        <p:txBody>
          <a:bodyPr anchorCtr="0" anchor="t" bIns="0" lIns="0" spcFirstLastPara="1" rIns="0" wrap="square" tIns="12700">
            <a:spAutoFit/>
          </a:bodyPr>
          <a:lstStyle/>
          <a:p>
            <a:pPr indent="-285750" lvl="0" marL="32385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start freezing</a:t>
            </a:r>
            <a:endParaRPr sz="1800">
              <a:latin typeface="Arial"/>
              <a:ea typeface="Arial"/>
              <a:cs typeface="Arial"/>
              <a:sym typeface="Arial"/>
            </a:endParaRPr>
          </a:p>
          <a:p>
            <a:pPr indent="-343534" lvl="1" marL="837564"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Liquid N</a:t>
            </a:r>
            <a:r>
              <a:rPr b="0" baseline="-25000" i="0" lang="en-US" sz="1800" u="none" cap="none" strike="noStrike">
                <a:solidFill>
                  <a:srgbClr val="252525"/>
                </a:solidFill>
                <a:latin typeface="Arial"/>
                <a:ea typeface="Arial"/>
                <a:cs typeface="Arial"/>
                <a:sym typeface="Arial"/>
              </a:rPr>
              <a:t>2 </a:t>
            </a:r>
            <a:r>
              <a:rPr b="0" i="0" lang="en-US" sz="1800" u="none" cap="none" strike="noStrike">
                <a:solidFill>
                  <a:srgbClr val="252525"/>
                </a:solidFill>
                <a:latin typeface="Arial"/>
                <a:ea typeface="Arial"/>
                <a:cs typeface="Arial"/>
                <a:sym typeface="Arial"/>
              </a:rPr>
              <a:t>(‐196°C), use vapor phase to prevent freeze damage</a:t>
            </a:r>
            <a:endParaRPr b="0" i="0" sz="1800" u="none" cap="none" strike="noStrike">
              <a:latin typeface="Arial"/>
              <a:ea typeface="Arial"/>
              <a:cs typeface="Arial"/>
              <a:sym typeface="Arial"/>
            </a:endParaRPr>
          </a:p>
          <a:p>
            <a:pPr indent="-343535" lvl="1" marL="838200"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Isopentane on dry ice bath (‐80°C)</a:t>
            </a:r>
            <a:endParaRPr b="0" i="0" sz="1800" u="none" cap="none" strike="noStrike">
              <a:latin typeface="Arial"/>
              <a:ea typeface="Arial"/>
              <a:cs typeface="Arial"/>
              <a:sym typeface="Arial"/>
            </a:endParaRPr>
          </a:p>
          <a:p>
            <a:pPr indent="-343534" lvl="1" marL="837564" marR="0" rtl="0" algn="l">
              <a:lnSpc>
                <a:spcPct val="100000"/>
              </a:lnSpc>
              <a:spcBef>
                <a:spcPts val="0"/>
              </a:spcBef>
              <a:spcAft>
                <a:spcPts val="0"/>
              </a:spcAft>
              <a:buClr>
                <a:srgbClr val="0070C0"/>
              </a:buClr>
              <a:buSzPts val="1800"/>
              <a:buFont typeface="Noto Sans Symbols"/>
              <a:buChar char="⮚"/>
            </a:pPr>
            <a:r>
              <a:rPr b="0" i="0" lang="en-US" sz="1800" u="none" cap="none" strike="noStrike">
                <a:solidFill>
                  <a:srgbClr val="252525"/>
                </a:solidFill>
                <a:latin typeface="Arial"/>
                <a:ea typeface="Arial"/>
                <a:cs typeface="Arial"/>
                <a:sym typeface="Arial"/>
              </a:rPr>
              <a:t>Isopentane on liquid nitrogen (ca. ‐150 to ‐160°C)</a:t>
            </a:r>
            <a:endParaRPr b="0" i="0" sz="1800" u="none" cap="none" strike="noStrike">
              <a:latin typeface="Arial"/>
              <a:ea typeface="Arial"/>
              <a:cs typeface="Arial"/>
              <a:sym typeface="Arial"/>
            </a:endParaRPr>
          </a:p>
          <a:p>
            <a:pPr indent="0" lvl="1" marL="0" marR="0" rtl="0" algn="l">
              <a:lnSpc>
                <a:spcPct val="100000"/>
              </a:lnSpc>
              <a:spcBef>
                <a:spcPts val="10"/>
              </a:spcBef>
              <a:spcAft>
                <a:spcPts val="0"/>
              </a:spcAft>
              <a:buClr>
                <a:srgbClr val="0070C0"/>
              </a:buClr>
              <a:buSzPts val="2150"/>
              <a:buFont typeface="Noto Sans Symbols"/>
              <a:buNone/>
            </a:pPr>
            <a:r>
              <a:t/>
            </a:r>
            <a:endParaRPr b="0" i="0" sz="2150" u="none" cap="none" strike="noStrike">
              <a:latin typeface="Arial"/>
              <a:ea typeface="Arial"/>
              <a:cs typeface="Arial"/>
              <a:sym typeface="Arial"/>
            </a:endParaRPr>
          </a:p>
          <a:p>
            <a:pPr indent="-286385" lvl="0" marL="32321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store on dry ice during processing</a:t>
            </a:r>
            <a:endParaRPr sz="1800">
              <a:latin typeface="Arial"/>
              <a:ea typeface="Arial"/>
              <a:cs typeface="Arial"/>
              <a:sym typeface="Arial"/>
            </a:endParaRPr>
          </a:p>
          <a:p>
            <a:pPr indent="-265430" lvl="0" marL="302895" marR="1778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wrap the cryomold in foil and cool down before storage at ‐80°C or liquid  nitrogen</a:t>
            </a:r>
            <a:endParaRPr sz="1800">
              <a:latin typeface="Arial"/>
              <a:ea typeface="Arial"/>
              <a:cs typeface="Arial"/>
              <a:sym typeface="Arial"/>
            </a:endParaRPr>
          </a:p>
        </p:txBody>
      </p:sp>
      <p:sp>
        <p:nvSpPr>
          <p:cNvPr id="367" name="Google Shape;367;p2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368" name="Google Shape;368;p23"/>
          <p:cNvSpPr txBox="1"/>
          <p:nvPr>
            <p:ph type="title"/>
          </p:nvPr>
        </p:nvSpPr>
        <p:spPr>
          <a:xfrm>
            <a:off x="1264297" y="782828"/>
            <a:ext cx="528361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Fresh frozen tissue in OCT</a:t>
            </a:r>
            <a:endParaRPr sz="2800">
              <a:latin typeface="Arial"/>
              <a:ea typeface="Arial"/>
              <a:cs typeface="Arial"/>
              <a:sym typeface="Arial"/>
            </a:endParaRPr>
          </a:p>
        </p:txBody>
      </p:sp>
      <p:pic>
        <p:nvPicPr>
          <p:cNvPr id="369" name="Google Shape;369;p23"/>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ph type="title"/>
          </p:nvPr>
        </p:nvSpPr>
        <p:spPr>
          <a:xfrm>
            <a:off x="1281823" y="606043"/>
            <a:ext cx="7742698"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PFA fixed frozen sucrose protected tissue</a:t>
            </a:r>
            <a:endParaRPr sz="2800">
              <a:latin typeface="Arial"/>
              <a:ea typeface="Arial"/>
              <a:cs typeface="Arial"/>
              <a:sym typeface="Arial"/>
            </a:endParaRPr>
          </a:p>
        </p:txBody>
      </p:sp>
      <p:sp>
        <p:nvSpPr>
          <p:cNvPr id="375" name="Google Shape;375;p24"/>
          <p:cNvSpPr txBox="1"/>
          <p:nvPr/>
        </p:nvSpPr>
        <p:spPr>
          <a:xfrm>
            <a:off x="1281823" y="1456435"/>
            <a:ext cx="7394575" cy="37465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Perfusion with 4% PFA (~7.4 pH, 310mOsm) in PBS</a:t>
            </a:r>
            <a:endParaRPr sz="18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PFA fixation of fresh tissue for 6‐8 h</a:t>
            </a:r>
            <a:endParaRPr sz="1800">
              <a:latin typeface="Arial"/>
              <a:ea typeface="Arial"/>
              <a:cs typeface="Arial"/>
              <a:sym typeface="Arial"/>
            </a:endParaRPr>
          </a:p>
          <a:p>
            <a:pPr indent="-338455" lvl="0" marL="35052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3 x 10 min PBS wash</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15% sucrose/PBS at 4°C until is sinks (ca. 30 min)</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30% sucrose/PBS at 4°C until samples sinks (ca. 15 min)</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Partially fill a container with dry ice (small crushed dry ice if available)</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Label cryomolds and fill with OCT (TissueTek)</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Remove excess sucrose from tissue by blotting on Kimwipes and place tissue</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Orient tissue into the bottom of the well and transfer them to the dry ice</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Ready to be sliced after they are frozen completely or wraped in alu foil</a:t>
            </a:r>
            <a:endParaRPr sz="18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800"/>
              <a:buFont typeface="Noto Sans Symbols"/>
              <a:buChar char="⮚"/>
            </a:pPr>
            <a:r>
              <a:rPr lang="en-US" sz="1800">
                <a:solidFill>
                  <a:srgbClr val="0070C0"/>
                </a:solidFill>
                <a:latin typeface="Arial"/>
                <a:ea typeface="Arial"/>
                <a:cs typeface="Arial"/>
                <a:sym typeface="Arial"/>
              </a:rPr>
              <a:t>Storage at ‐80°C</a:t>
            </a:r>
            <a:endParaRPr sz="1800">
              <a:latin typeface="Arial"/>
              <a:ea typeface="Arial"/>
              <a:cs typeface="Arial"/>
              <a:sym typeface="Arial"/>
            </a:endParaRPr>
          </a:p>
        </p:txBody>
      </p:sp>
      <p:sp>
        <p:nvSpPr>
          <p:cNvPr id="376" name="Google Shape;376;p24"/>
          <p:cNvSpPr/>
          <p:nvPr/>
        </p:nvSpPr>
        <p:spPr>
          <a:xfrm>
            <a:off x="6571360" y="4400550"/>
            <a:ext cx="3038094" cy="2209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7" name="Google Shape;377;p2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378" name="Google Shape;378;p24"/>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5"/>
          <p:cNvSpPr txBox="1"/>
          <p:nvPr>
            <p:ph type="title"/>
          </p:nvPr>
        </p:nvSpPr>
        <p:spPr>
          <a:xfrm>
            <a:off x="1281823" y="606043"/>
            <a:ext cx="304569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Histology</a:t>
            </a:r>
            <a:endParaRPr sz="2800">
              <a:latin typeface="Arial"/>
              <a:ea typeface="Arial"/>
              <a:cs typeface="Arial"/>
              <a:sym typeface="Arial"/>
            </a:endParaRPr>
          </a:p>
        </p:txBody>
      </p:sp>
      <p:sp>
        <p:nvSpPr>
          <p:cNvPr id="384" name="Google Shape;384;p25"/>
          <p:cNvSpPr txBox="1"/>
          <p:nvPr/>
        </p:nvSpPr>
        <p:spPr>
          <a:xfrm>
            <a:off x="4557641" y="6172469"/>
            <a:ext cx="111633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Microscopy</a:t>
            </a:r>
            <a:endParaRPr sz="1800">
              <a:latin typeface="Trebuchet MS"/>
              <a:ea typeface="Trebuchet MS"/>
              <a:cs typeface="Trebuchet MS"/>
              <a:sym typeface="Trebuchet MS"/>
            </a:endParaRPr>
          </a:p>
        </p:txBody>
      </p:sp>
      <p:sp>
        <p:nvSpPr>
          <p:cNvPr id="385" name="Google Shape;385;p25"/>
          <p:cNvSpPr/>
          <p:nvPr/>
        </p:nvSpPr>
        <p:spPr>
          <a:xfrm>
            <a:off x="5032895" y="2061972"/>
            <a:ext cx="219710" cy="422275"/>
          </a:xfrm>
          <a:custGeom>
            <a:rect b="b" l="l" r="r" t="t"/>
            <a:pathLst>
              <a:path extrusionOk="0" h="422275" w="219710">
                <a:moveTo>
                  <a:pt x="219455" y="313182"/>
                </a:moveTo>
                <a:lnTo>
                  <a:pt x="164591" y="313182"/>
                </a:lnTo>
                <a:lnTo>
                  <a:pt x="164591" y="0"/>
                </a:lnTo>
                <a:lnTo>
                  <a:pt x="54863" y="0"/>
                </a:lnTo>
                <a:lnTo>
                  <a:pt x="54863" y="313182"/>
                </a:lnTo>
                <a:lnTo>
                  <a:pt x="0" y="313182"/>
                </a:lnTo>
                <a:lnTo>
                  <a:pt x="109727" y="422148"/>
                </a:lnTo>
                <a:lnTo>
                  <a:pt x="219455" y="31318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6" name="Google Shape;386;p25"/>
          <p:cNvSpPr/>
          <p:nvPr/>
        </p:nvSpPr>
        <p:spPr>
          <a:xfrm>
            <a:off x="6066929" y="4259579"/>
            <a:ext cx="3499865" cy="22524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7" name="Google Shape;387;p25"/>
          <p:cNvSpPr txBox="1"/>
          <p:nvPr/>
        </p:nvSpPr>
        <p:spPr>
          <a:xfrm>
            <a:off x="3140321" y="1636267"/>
            <a:ext cx="3967479" cy="3832860"/>
          </a:xfrm>
          <a:prstGeom prst="rect">
            <a:avLst/>
          </a:prstGeom>
          <a:noFill/>
          <a:ln>
            <a:noFill/>
          </a:ln>
        </p:spPr>
        <p:txBody>
          <a:bodyPr anchorCtr="0" anchor="t" bIns="0" lIns="0" spcFirstLastPara="1" rIns="0" wrap="square" tIns="12700">
            <a:spAutoFit/>
          </a:bodyPr>
          <a:lstStyle/>
          <a:p>
            <a:pPr indent="0" lvl="0" marL="12065" marR="0" rtl="0" algn="ctr">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Tissue (from organ preparation/biopsy)</a:t>
            </a:r>
            <a:endParaRPr sz="1800">
              <a:latin typeface="Trebuchet MS"/>
              <a:ea typeface="Trebuchet MS"/>
              <a:cs typeface="Trebuchet MS"/>
              <a:sym typeface="Trebuchet MS"/>
            </a:endParaRPr>
          </a:p>
          <a:p>
            <a:pPr indent="0" lvl="0" marL="12700" marR="5080" rtl="0" algn="ctr">
              <a:lnSpc>
                <a:spcPct val="398888"/>
              </a:lnSpc>
              <a:spcBef>
                <a:spcPts val="1040"/>
              </a:spcBef>
              <a:spcAft>
                <a:spcPts val="0"/>
              </a:spcAft>
              <a:buNone/>
            </a:pPr>
            <a:r>
              <a:rPr b="1" lang="en-US" sz="1800">
                <a:solidFill>
                  <a:srgbClr val="0070C0"/>
                </a:solidFill>
                <a:latin typeface="Trebuchet MS"/>
                <a:ea typeface="Trebuchet MS"/>
                <a:cs typeface="Trebuchet MS"/>
                <a:sym typeface="Trebuchet MS"/>
              </a:rPr>
              <a:t>Fixation/snap freezing/fixing and freezing  Sectioning</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latin typeface="Trebuchet MS"/>
              <a:ea typeface="Trebuchet MS"/>
              <a:cs typeface="Trebuchet MS"/>
              <a:sym typeface="Trebuchet MS"/>
            </a:endParaRPr>
          </a:p>
          <a:p>
            <a:pPr indent="0" lvl="0" marL="17145" marR="0" rtl="0" algn="ctr">
              <a:lnSpc>
                <a:spcPct val="100000"/>
              </a:lnSpc>
              <a:spcBef>
                <a:spcPts val="1420"/>
              </a:spcBef>
              <a:spcAft>
                <a:spcPts val="0"/>
              </a:spcAft>
              <a:buNone/>
            </a:pPr>
            <a:r>
              <a:rPr b="1" lang="en-US" sz="1800">
                <a:solidFill>
                  <a:srgbClr val="0070C0"/>
                </a:solidFill>
                <a:latin typeface="Trebuchet MS"/>
                <a:ea typeface="Trebuchet MS"/>
                <a:cs typeface="Trebuchet MS"/>
                <a:sym typeface="Trebuchet MS"/>
              </a:rPr>
              <a:t>Staining</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latin typeface="Trebuchet MS"/>
              <a:ea typeface="Trebuchet MS"/>
              <a:cs typeface="Trebuchet MS"/>
              <a:sym typeface="Trebuchet MS"/>
            </a:endParaRPr>
          </a:p>
          <a:p>
            <a:pPr indent="0" lvl="0" marL="0" marR="0" rtl="0" algn="l">
              <a:lnSpc>
                <a:spcPct val="100000"/>
              </a:lnSpc>
              <a:spcBef>
                <a:spcPts val="15"/>
              </a:spcBef>
              <a:spcAft>
                <a:spcPts val="0"/>
              </a:spcAft>
              <a:buNone/>
            </a:pPr>
            <a:r>
              <a:t/>
            </a:r>
            <a:endParaRPr sz="2350">
              <a:latin typeface="Trebuchet MS"/>
              <a:ea typeface="Trebuchet MS"/>
              <a:cs typeface="Trebuchet MS"/>
              <a:sym typeface="Trebuchet MS"/>
            </a:endParaRPr>
          </a:p>
          <a:p>
            <a:pPr indent="0" lvl="0" marL="27305" marR="0" rtl="0" algn="ctr">
              <a:lnSpc>
                <a:spcPct val="100000"/>
              </a:lnSpc>
              <a:spcBef>
                <a:spcPts val="5"/>
              </a:spcBef>
              <a:spcAft>
                <a:spcPts val="0"/>
              </a:spcAft>
              <a:buNone/>
            </a:pPr>
            <a:r>
              <a:rPr b="1" lang="en-US" sz="1800">
                <a:solidFill>
                  <a:srgbClr val="0070C0"/>
                </a:solidFill>
                <a:latin typeface="Trebuchet MS"/>
                <a:ea typeface="Trebuchet MS"/>
                <a:cs typeface="Trebuchet MS"/>
                <a:sym typeface="Trebuchet MS"/>
              </a:rPr>
              <a:t>Mounting</a:t>
            </a:r>
            <a:endParaRPr sz="1800">
              <a:latin typeface="Trebuchet MS"/>
              <a:ea typeface="Trebuchet MS"/>
              <a:cs typeface="Trebuchet MS"/>
              <a:sym typeface="Trebuchet MS"/>
            </a:endParaRPr>
          </a:p>
        </p:txBody>
      </p:sp>
      <p:sp>
        <p:nvSpPr>
          <p:cNvPr id="388" name="Google Shape;388;p25"/>
          <p:cNvSpPr/>
          <p:nvPr/>
        </p:nvSpPr>
        <p:spPr>
          <a:xfrm>
            <a:off x="5011559" y="3918203"/>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9" name="Google Shape;389;p25"/>
          <p:cNvSpPr/>
          <p:nvPr/>
        </p:nvSpPr>
        <p:spPr>
          <a:xfrm>
            <a:off x="5011559" y="4795265"/>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390" name="Google Shape;390;p25"/>
          <p:cNvGrpSpPr/>
          <p:nvPr/>
        </p:nvGrpSpPr>
        <p:grpSpPr>
          <a:xfrm>
            <a:off x="4495685" y="2969514"/>
            <a:ext cx="1221740" cy="838581"/>
            <a:chOff x="4495685" y="2969514"/>
            <a:chExt cx="1221740" cy="838581"/>
          </a:xfrm>
        </p:grpSpPr>
        <p:sp>
          <p:nvSpPr>
            <p:cNvPr id="391" name="Google Shape;391;p25"/>
            <p:cNvSpPr/>
            <p:nvPr/>
          </p:nvSpPr>
          <p:spPr>
            <a:xfrm>
              <a:off x="5011559" y="2969514"/>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2" name="Google Shape;392;p25"/>
            <p:cNvSpPr/>
            <p:nvPr/>
          </p:nvSpPr>
          <p:spPr>
            <a:xfrm>
              <a:off x="4495685" y="3425190"/>
              <a:ext cx="1221740" cy="382905"/>
            </a:xfrm>
            <a:custGeom>
              <a:rect b="b" l="l" r="r" t="t"/>
              <a:pathLst>
                <a:path extrusionOk="0" h="382904" w="1221739">
                  <a:moveTo>
                    <a:pt x="1221486" y="377189"/>
                  </a:moveTo>
                  <a:lnTo>
                    <a:pt x="1221486" y="5333"/>
                  </a:lnTo>
                  <a:lnTo>
                    <a:pt x="1215390" y="0"/>
                  </a:lnTo>
                  <a:lnTo>
                    <a:pt x="5333" y="0"/>
                  </a:lnTo>
                  <a:lnTo>
                    <a:pt x="0" y="5333"/>
                  </a:lnTo>
                  <a:lnTo>
                    <a:pt x="0" y="377189"/>
                  </a:lnTo>
                  <a:lnTo>
                    <a:pt x="5334" y="382523"/>
                  </a:lnTo>
                  <a:lnTo>
                    <a:pt x="12953" y="382523"/>
                  </a:lnTo>
                  <a:lnTo>
                    <a:pt x="12954" y="25145"/>
                  </a:lnTo>
                  <a:lnTo>
                    <a:pt x="25146" y="12953"/>
                  </a:lnTo>
                  <a:lnTo>
                    <a:pt x="25146" y="25145"/>
                  </a:lnTo>
                  <a:lnTo>
                    <a:pt x="1196339" y="25145"/>
                  </a:lnTo>
                  <a:lnTo>
                    <a:pt x="1196339" y="12953"/>
                  </a:lnTo>
                  <a:lnTo>
                    <a:pt x="1208532" y="25145"/>
                  </a:lnTo>
                  <a:lnTo>
                    <a:pt x="1208532" y="382523"/>
                  </a:lnTo>
                  <a:lnTo>
                    <a:pt x="1215390" y="382523"/>
                  </a:lnTo>
                  <a:lnTo>
                    <a:pt x="1221486" y="377189"/>
                  </a:lnTo>
                  <a:close/>
                </a:path>
                <a:path extrusionOk="0" h="382904" w="1221739">
                  <a:moveTo>
                    <a:pt x="25146" y="25145"/>
                  </a:moveTo>
                  <a:lnTo>
                    <a:pt x="25146" y="12953"/>
                  </a:lnTo>
                  <a:lnTo>
                    <a:pt x="12954" y="25145"/>
                  </a:lnTo>
                  <a:lnTo>
                    <a:pt x="25146" y="25145"/>
                  </a:lnTo>
                  <a:close/>
                </a:path>
                <a:path extrusionOk="0" h="382904" w="1221739">
                  <a:moveTo>
                    <a:pt x="25146" y="357377"/>
                  </a:moveTo>
                  <a:lnTo>
                    <a:pt x="25146" y="25145"/>
                  </a:lnTo>
                  <a:lnTo>
                    <a:pt x="12954" y="25145"/>
                  </a:lnTo>
                  <a:lnTo>
                    <a:pt x="12954" y="357377"/>
                  </a:lnTo>
                  <a:lnTo>
                    <a:pt x="25146" y="357377"/>
                  </a:lnTo>
                  <a:close/>
                </a:path>
                <a:path extrusionOk="0" h="382904" w="1221739">
                  <a:moveTo>
                    <a:pt x="1208532" y="357377"/>
                  </a:moveTo>
                  <a:lnTo>
                    <a:pt x="12954" y="357377"/>
                  </a:lnTo>
                  <a:lnTo>
                    <a:pt x="25146" y="369569"/>
                  </a:lnTo>
                  <a:lnTo>
                    <a:pt x="25146" y="382523"/>
                  </a:lnTo>
                  <a:lnTo>
                    <a:pt x="1196339" y="382523"/>
                  </a:lnTo>
                  <a:lnTo>
                    <a:pt x="1196339" y="369569"/>
                  </a:lnTo>
                  <a:lnTo>
                    <a:pt x="1208532" y="357377"/>
                  </a:lnTo>
                  <a:close/>
                </a:path>
                <a:path extrusionOk="0" h="382904" w="1221739">
                  <a:moveTo>
                    <a:pt x="25146" y="382523"/>
                  </a:moveTo>
                  <a:lnTo>
                    <a:pt x="25146" y="369569"/>
                  </a:lnTo>
                  <a:lnTo>
                    <a:pt x="12954" y="357377"/>
                  </a:lnTo>
                  <a:lnTo>
                    <a:pt x="12953" y="382523"/>
                  </a:lnTo>
                  <a:lnTo>
                    <a:pt x="25146" y="382523"/>
                  </a:lnTo>
                  <a:close/>
                </a:path>
                <a:path extrusionOk="0" h="382904" w="1221739">
                  <a:moveTo>
                    <a:pt x="1208532" y="25145"/>
                  </a:moveTo>
                  <a:lnTo>
                    <a:pt x="1196339" y="12953"/>
                  </a:lnTo>
                  <a:lnTo>
                    <a:pt x="1196339" y="25145"/>
                  </a:lnTo>
                  <a:lnTo>
                    <a:pt x="1208532" y="25145"/>
                  </a:lnTo>
                  <a:close/>
                </a:path>
                <a:path extrusionOk="0" h="382904" w="1221739">
                  <a:moveTo>
                    <a:pt x="1208532" y="357377"/>
                  </a:moveTo>
                  <a:lnTo>
                    <a:pt x="1208532" y="25145"/>
                  </a:lnTo>
                  <a:lnTo>
                    <a:pt x="1196339" y="25145"/>
                  </a:lnTo>
                  <a:lnTo>
                    <a:pt x="1196339" y="357377"/>
                  </a:lnTo>
                  <a:lnTo>
                    <a:pt x="1208532" y="357377"/>
                  </a:lnTo>
                  <a:close/>
                </a:path>
                <a:path extrusionOk="0" h="382904" w="1221739">
                  <a:moveTo>
                    <a:pt x="1208532" y="382523"/>
                  </a:moveTo>
                  <a:lnTo>
                    <a:pt x="1208532" y="357377"/>
                  </a:lnTo>
                  <a:lnTo>
                    <a:pt x="1196339" y="369569"/>
                  </a:lnTo>
                  <a:lnTo>
                    <a:pt x="1196339" y="382523"/>
                  </a:lnTo>
                  <a:lnTo>
                    <a:pt x="1208532" y="382523"/>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93" name="Google Shape;393;p25"/>
          <p:cNvSpPr/>
          <p:nvPr/>
        </p:nvSpPr>
        <p:spPr>
          <a:xfrm>
            <a:off x="5011559" y="5696711"/>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394" name="Google Shape;394;p25"/>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6"/>
          <p:cNvSpPr/>
          <p:nvPr/>
        </p:nvSpPr>
        <p:spPr>
          <a:xfrm>
            <a:off x="1203845" y="1481327"/>
            <a:ext cx="6840473" cy="486384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0" name="Google Shape;400;p26"/>
          <p:cNvSpPr txBox="1"/>
          <p:nvPr/>
        </p:nvSpPr>
        <p:spPr>
          <a:xfrm>
            <a:off x="7886065" y="3497071"/>
            <a:ext cx="1809750" cy="812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(lt. sagitta (arrow))  left and right</a:t>
            </a:r>
            <a:endParaRPr sz="1800">
              <a:latin typeface="Trebuchet MS"/>
              <a:ea typeface="Trebuchet MS"/>
              <a:cs typeface="Trebuchet MS"/>
              <a:sym typeface="Trebuchet MS"/>
            </a:endParaRPr>
          </a:p>
        </p:txBody>
      </p:sp>
      <p:sp>
        <p:nvSpPr>
          <p:cNvPr id="401" name="Google Shape;401;p26"/>
          <p:cNvSpPr txBox="1"/>
          <p:nvPr/>
        </p:nvSpPr>
        <p:spPr>
          <a:xfrm>
            <a:off x="6349872" y="1499108"/>
            <a:ext cx="2077085" cy="1346200"/>
          </a:xfrm>
          <a:prstGeom prst="rect">
            <a:avLst/>
          </a:prstGeom>
          <a:noFill/>
          <a:ln>
            <a:noFill/>
          </a:ln>
        </p:spPr>
        <p:txBody>
          <a:bodyPr anchorCtr="0" anchor="t" bIns="0" lIns="0" spcFirstLastPara="1" rIns="0" wrap="square" tIns="12700">
            <a:spAutoFit/>
          </a:bodyPr>
          <a:lstStyle/>
          <a:p>
            <a:pPr indent="-52705" lvl="0" marL="64769" marR="573405"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 Coronal plane  back and front</a:t>
            </a:r>
            <a:endParaRPr sz="1800">
              <a:latin typeface="Trebuchet MS"/>
              <a:ea typeface="Trebuchet MS"/>
              <a:cs typeface="Trebuchet MS"/>
              <a:sym typeface="Trebuchet MS"/>
            </a:endParaRPr>
          </a:p>
          <a:p>
            <a:pPr indent="0" lvl="0" marL="12700" marR="5080" rtl="0" algn="l">
              <a:lnSpc>
                <a:spcPct val="100000"/>
              </a:lnSpc>
              <a:spcBef>
                <a:spcPts val="0"/>
              </a:spcBef>
              <a:spcAft>
                <a:spcPts val="0"/>
              </a:spcAft>
              <a:buNone/>
            </a:pPr>
            <a:r>
              <a:rPr lang="en-US" sz="1800">
                <a:solidFill>
                  <a:srgbClr val="0070C0"/>
                </a:solidFill>
                <a:latin typeface="Arial"/>
                <a:ea typeface="Arial"/>
                <a:cs typeface="Arial"/>
                <a:sym typeface="Arial"/>
              </a:rPr>
              <a:t>posterior and anterior  dorsal and ventral</a:t>
            </a:r>
            <a:endParaRPr sz="1800">
              <a:latin typeface="Arial"/>
              <a:ea typeface="Arial"/>
              <a:cs typeface="Arial"/>
              <a:sym typeface="Arial"/>
            </a:endParaRPr>
          </a:p>
        </p:txBody>
      </p:sp>
      <p:sp>
        <p:nvSpPr>
          <p:cNvPr id="402" name="Google Shape;402;p26"/>
          <p:cNvSpPr txBox="1"/>
          <p:nvPr>
            <p:ph type="title"/>
          </p:nvPr>
        </p:nvSpPr>
        <p:spPr>
          <a:xfrm>
            <a:off x="1275727" y="576326"/>
            <a:ext cx="7211462"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Sectional Planes or Anatomical Planes</a:t>
            </a:r>
            <a:endParaRPr sz="2800">
              <a:latin typeface="Arial"/>
              <a:ea typeface="Arial"/>
              <a:cs typeface="Arial"/>
              <a:sym typeface="Arial"/>
            </a:endParaRPr>
          </a:p>
        </p:txBody>
      </p:sp>
      <p:sp>
        <p:nvSpPr>
          <p:cNvPr id="403" name="Google Shape;403;p26"/>
          <p:cNvSpPr/>
          <p:nvPr/>
        </p:nvSpPr>
        <p:spPr>
          <a:xfrm>
            <a:off x="1219847" y="1481327"/>
            <a:ext cx="3263265" cy="914400"/>
          </a:xfrm>
          <a:custGeom>
            <a:rect b="b" l="l" r="r" t="t"/>
            <a:pathLst>
              <a:path extrusionOk="0" h="914400" w="3263265">
                <a:moveTo>
                  <a:pt x="3262883" y="914399"/>
                </a:moveTo>
                <a:lnTo>
                  <a:pt x="3262883" y="0"/>
                </a:lnTo>
                <a:lnTo>
                  <a:pt x="0" y="0"/>
                </a:lnTo>
                <a:lnTo>
                  <a:pt x="0" y="914400"/>
                </a:lnTo>
                <a:lnTo>
                  <a:pt x="3262883" y="9143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4" name="Google Shape;404;p2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405" name="Google Shape;405;p26"/>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7"/>
          <p:cNvSpPr txBox="1"/>
          <p:nvPr>
            <p:ph type="title"/>
          </p:nvPr>
        </p:nvSpPr>
        <p:spPr>
          <a:xfrm>
            <a:off x="1281823" y="606043"/>
            <a:ext cx="569098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Machines for sectioning</a:t>
            </a:r>
            <a:endParaRPr sz="2800">
              <a:latin typeface="Arial"/>
              <a:ea typeface="Arial"/>
              <a:cs typeface="Arial"/>
              <a:sym typeface="Arial"/>
            </a:endParaRPr>
          </a:p>
        </p:txBody>
      </p:sp>
      <p:sp>
        <p:nvSpPr>
          <p:cNvPr id="411" name="Google Shape;411;p27"/>
          <p:cNvSpPr txBox="1"/>
          <p:nvPr/>
        </p:nvSpPr>
        <p:spPr>
          <a:xfrm>
            <a:off x="6368160" y="1445768"/>
            <a:ext cx="2609850"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000">
                <a:solidFill>
                  <a:srgbClr val="252525"/>
                </a:solidFill>
                <a:latin typeface="Trebuchet MS"/>
                <a:ea typeface="Trebuchet MS"/>
                <a:cs typeface="Trebuchet MS"/>
                <a:sym typeface="Trebuchet MS"/>
              </a:rPr>
              <a:t>Typical section thickness</a:t>
            </a:r>
            <a:endParaRPr sz="2000">
              <a:latin typeface="Trebuchet MS"/>
              <a:ea typeface="Trebuchet MS"/>
              <a:cs typeface="Trebuchet MS"/>
              <a:sym typeface="Trebuchet MS"/>
            </a:endParaRPr>
          </a:p>
        </p:txBody>
      </p:sp>
      <p:sp>
        <p:nvSpPr>
          <p:cNvPr id="412" name="Google Shape;412;p27"/>
          <p:cNvSpPr txBox="1"/>
          <p:nvPr/>
        </p:nvSpPr>
        <p:spPr>
          <a:xfrm>
            <a:off x="1281797" y="2004313"/>
            <a:ext cx="2052320" cy="621665"/>
          </a:xfrm>
          <a:prstGeom prst="rect">
            <a:avLst/>
          </a:prstGeom>
          <a:noFill/>
          <a:ln>
            <a:noFill/>
          </a:ln>
        </p:spPr>
        <p:txBody>
          <a:bodyPr anchorCtr="0" anchor="t" bIns="0" lIns="0" spcFirstLastPara="1" rIns="0" wrap="square" tIns="12050">
            <a:spAutoFit/>
          </a:bodyPr>
          <a:lstStyle/>
          <a:p>
            <a:pPr indent="-342900" lvl="0" marL="354965"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Microtome (LM)</a:t>
            </a:r>
            <a:endParaRPr sz="2000">
              <a:latin typeface="Arial"/>
              <a:ea typeface="Arial"/>
              <a:cs typeface="Arial"/>
              <a:sym typeface="Arial"/>
            </a:endParaRPr>
          </a:p>
        </p:txBody>
      </p:sp>
      <p:sp>
        <p:nvSpPr>
          <p:cNvPr id="413" name="Google Shape;413;p27"/>
          <p:cNvSpPr txBox="1"/>
          <p:nvPr/>
        </p:nvSpPr>
        <p:spPr>
          <a:xfrm>
            <a:off x="6768165" y="2004313"/>
            <a:ext cx="1002665"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solidFill>
                  <a:srgbClr val="252525"/>
                </a:solidFill>
                <a:latin typeface="Arial"/>
                <a:ea typeface="Arial"/>
                <a:cs typeface="Arial"/>
                <a:sym typeface="Arial"/>
              </a:rPr>
              <a:t>3 ‐ 10 µm</a:t>
            </a:r>
            <a:endParaRPr sz="2000">
              <a:latin typeface="Arial"/>
              <a:ea typeface="Arial"/>
              <a:cs typeface="Arial"/>
              <a:sym typeface="Arial"/>
            </a:endParaRPr>
          </a:p>
        </p:txBody>
      </p:sp>
      <p:sp>
        <p:nvSpPr>
          <p:cNvPr id="414" name="Google Shape;414;p27"/>
          <p:cNvSpPr txBox="1"/>
          <p:nvPr/>
        </p:nvSpPr>
        <p:spPr>
          <a:xfrm>
            <a:off x="1281771" y="2563620"/>
            <a:ext cx="1920239" cy="621665"/>
          </a:xfrm>
          <a:prstGeom prst="rect">
            <a:avLst/>
          </a:prstGeom>
          <a:noFill/>
          <a:ln>
            <a:noFill/>
          </a:ln>
        </p:spPr>
        <p:txBody>
          <a:bodyPr anchorCtr="0" anchor="t" bIns="0" lIns="0" spcFirstLastPara="1" rIns="0" wrap="square" tIns="12050">
            <a:spAutoFit/>
          </a:bodyPr>
          <a:lstStyle/>
          <a:p>
            <a:pPr indent="-342900" lvl="0" marL="354965"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Cryotome (LM)</a:t>
            </a:r>
            <a:endParaRPr sz="2000">
              <a:latin typeface="Arial"/>
              <a:ea typeface="Arial"/>
              <a:cs typeface="Arial"/>
              <a:sym typeface="Arial"/>
            </a:endParaRPr>
          </a:p>
        </p:txBody>
      </p:sp>
      <p:sp>
        <p:nvSpPr>
          <p:cNvPr id="415" name="Google Shape;415;p27"/>
          <p:cNvSpPr txBox="1"/>
          <p:nvPr/>
        </p:nvSpPr>
        <p:spPr>
          <a:xfrm>
            <a:off x="6768041" y="2563620"/>
            <a:ext cx="1059815"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solidFill>
                  <a:srgbClr val="252525"/>
                </a:solidFill>
                <a:latin typeface="Arial"/>
                <a:ea typeface="Arial"/>
                <a:cs typeface="Arial"/>
                <a:sym typeface="Arial"/>
              </a:rPr>
              <a:t>3 ‐ 10 µm</a:t>
            </a:r>
            <a:endParaRPr sz="2000">
              <a:latin typeface="Arial"/>
              <a:ea typeface="Arial"/>
              <a:cs typeface="Arial"/>
              <a:sym typeface="Arial"/>
            </a:endParaRPr>
          </a:p>
        </p:txBody>
      </p:sp>
      <p:sp>
        <p:nvSpPr>
          <p:cNvPr id="416" name="Google Shape;416;p27"/>
          <p:cNvSpPr txBox="1"/>
          <p:nvPr/>
        </p:nvSpPr>
        <p:spPr>
          <a:xfrm>
            <a:off x="1281771" y="2973267"/>
            <a:ext cx="4302125" cy="932815"/>
          </a:xfrm>
          <a:prstGeom prst="rect">
            <a:avLst/>
          </a:prstGeom>
          <a:noFill/>
          <a:ln>
            <a:noFill/>
          </a:ln>
        </p:spPr>
        <p:txBody>
          <a:bodyPr anchorCtr="0" anchor="t" bIns="0" lIns="0" spcFirstLastPara="1" rIns="0" wrap="square" tIns="12700">
            <a:spAutoFit/>
          </a:bodyPr>
          <a:lstStyle/>
          <a:p>
            <a:pPr indent="-342265" lvl="0" marL="354330" marR="5080" rtl="0" algn="l">
              <a:lnSpc>
                <a:spcPct val="1488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Vibratome (vibrating microtome) (LM)  used for soft tissue</a:t>
            </a:r>
            <a:endParaRPr sz="2000">
              <a:latin typeface="Arial"/>
              <a:ea typeface="Arial"/>
              <a:cs typeface="Arial"/>
              <a:sym typeface="Arial"/>
            </a:endParaRPr>
          </a:p>
        </p:txBody>
      </p:sp>
      <p:sp>
        <p:nvSpPr>
          <p:cNvPr id="417" name="Google Shape;417;p27"/>
          <p:cNvSpPr txBox="1"/>
          <p:nvPr/>
        </p:nvSpPr>
        <p:spPr>
          <a:xfrm>
            <a:off x="6768127" y="2973267"/>
            <a:ext cx="2141220" cy="1224279"/>
          </a:xfrm>
          <a:prstGeom prst="rect">
            <a:avLst/>
          </a:prstGeom>
          <a:noFill/>
          <a:ln>
            <a:noFill/>
          </a:ln>
        </p:spPr>
        <p:txBody>
          <a:bodyPr anchorCtr="0" anchor="t" bIns="0" lIns="0" spcFirstLastPara="1" rIns="0" wrap="square" tIns="161275">
            <a:spAutoFit/>
          </a:bodyPr>
          <a:lstStyle/>
          <a:p>
            <a:pPr indent="0" lvl="0" marL="12700" marR="0" rtl="0" algn="l">
              <a:lnSpc>
                <a:spcPct val="100000"/>
              </a:lnSpc>
              <a:spcBef>
                <a:spcPts val="0"/>
              </a:spcBef>
              <a:spcAft>
                <a:spcPts val="0"/>
              </a:spcAft>
              <a:buNone/>
            </a:pPr>
            <a:r>
              <a:rPr lang="en-US" sz="2000">
                <a:solidFill>
                  <a:srgbClr val="252525"/>
                </a:solidFill>
                <a:latin typeface="Arial"/>
                <a:ea typeface="Arial"/>
                <a:cs typeface="Arial"/>
                <a:sym typeface="Arial"/>
              </a:rPr>
              <a:t>10 ‐ 30 µm (fixed)</a:t>
            </a:r>
            <a:endParaRPr sz="2000">
              <a:latin typeface="Arial"/>
              <a:ea typeface="Arial"/>
              <a:cs typeface="Arial"/>
              <a:sym typeface="Arial"/>
            </a:endParaRPr>
          </a:p>
          <a:p>
            <a:pPr indent="0" lvl="0" marL="12700" marR="0" rtl="0" algn="l">
              <a:lnSpc>
                <a:spcPct val="100000"/>
              </a:lnSpc>
              <a:spcBef>
                <a:spcPts val="1170"/>
              </a:spcBef>
              <a:spcAft>
                <a:spcPts val="0"/>
              </a:spcAft>
              <a:buNone/>
            </a:pPr>
            <a:r>
              <a:rPr lang="en-US" sz="2000">
                <a:solidFill>
                  <a:srgbClr val="252525"/>
                </a:solidFill>
                <a:latin typeface="Arial"/>
                <a:ea typeface="Arial"/>
                <a:cs typeface="Arial"/>
                <a:sym typeface="Arial"/>
              </a:rPr>
              <a:t>100 ‐ 300 µm (living)</a:t>
            </a:r>
            <a:endParaRPr sz="2000">
              <a:latin typeface="Arial"/>
              <a:ea typeface="Arial"/>
              <a:cs typeface="Arial"/>
              <a:sym typeface="Arial"/>
            </a:endParaRPr>
          </a:p>
        </p:txBody>
      </p:sp>
      <p:sp>
        <p:nvSpPr>
          <p:cNvPr id="418" name="Google Shape;418;p27"/>
          <p:cNvSpPr txBox="1"/>
          <p:nvPr/>
        </p:nvSpPr>
        <p:spPr>
          <a:xfrm>
            <a:off x="1281695" y="4087619"/>
            <a:ext cx="5175250" cy="621665"/>
          </a:xfrm>
          <a:prstGeom prst="rect">
            <a:avLst/>
          </a:prstGeom>
          <a:noFill/>
          <a:ln>
            <a:noFill/>
          </a:ln>
        </p:spPr>
        <p:txBody>
          <a:bodyPr anchorCtr="0" anchor="t" bIns="0" lIns="0" spcFirstLastPara="1" rIns="0" wrap="square" tIns="12050">
            <a:spAutoFit/>
          </a:bodyPr>
          <a:lstStyle/>
          <a:p>
            <a:pPr indent="-342900" lvl="0" marL="354965"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Ultramicrotome (EM), glass or diamond blades</a:t>
            </a:r>
            <a:endParaRPr sz="2000">
              <a:latin typeface="Arial"/>
              <a:ea typeface="Arial"/>
              <a:cs typeface="Arial"/>
              <a:sym typeface="Arial"/>
            </a:endParaRPr>
          </a:p>
        </p:txBody>
      </p:sp>
      <p:sp>
        <p:nvSpPr>
          <p:cNvPr id="419" name="Google Shape;419;p27"/>
          <p:cNvSpPr txBox="1"/>
          <p:nvPr/>
        </p:nvSpPr>
        <p:spPr>
          <a:xfrm>
            <a:off x="6767736" y="4087619"/>
            <a:ext cx="1254125"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solidFill>
                  <a:srgbClr val="252525"/>
                </a:solidFill>
                <a:latin typeface="Arial"/>
                <a:ea typeface="Arial"/>
                <a:cs typeface="Arial"/>
                <a:sym typeface="Arial"/>
              </a:rPr>
              <a:t>50 ‐ 100 nm</a:t>
            </a:r>
            <a:endParaRPr sz="2000">
              <a:latin typeface="Arial"/>
              <a:ea typeface="Arial"/>
              <a:cs typeface="Arial"/>
              <a:sym typeface="Arial"/>
            </a:endParaRPr>
          </a:p>
        </p:txBody>
      </p:sp>
      <p:sp>
        <p:nvSpPr>
          <p:cNvPr id="420" name="Google Shape;420;p27"/>
          <p:cNvSpPr/>
          <p:nvPr/>
        </p:nvSpPr>
        <p:spPr>
          <a:xfrm>
            <a:off x="4411865" y="4570476"/>
            <a:ext cx="1735836" cy="206959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1" name="Google Shape;421;p27"/>
          <p:cNvSpPr/>
          <p:nvPr/>
        </p:nvSpPr>
        <p:spPr>
          <a:xfrm>
            <a:off x="7149731" y="4570476"/>
            <a:ext cx="1735835" cy="20695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2" name="Google Shape;422;p27"/>
          <p:cNvSpPr/>
          <p:nvPr/>
        </p:nvSpPr>
        <p:spPr>
          <a:xfrm>
            <a:off x="1674761" y="4570476"/>
            <a:ext cx="1735836" cy="206959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3" name="Google Shape;423;p2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424" name="Google Shape;424;p27"/>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pSp>
        <p:nvGrpSpPr>
          <p:cNvPr id="429" name="Google Shape;429;p28"/>
          <p:cNvGrpSpPr/>
          <p:nvPr/>
        </p:nvGrpSpPr>
        <p:grpSpPr>
          <a:xfrm>
            <a:off x="4734953" y="5013197"/>
            <a:ext cx="3549904" cy="1543811"/>
            <a:chOff x="4734953" y="5013197"/>
            <a:chExt cx="3549904" cy="1543811"/>
          </a:xfrm>
        </p:grpSpPr>
        <p:sp>
          <p:nvSpPr>
            <p:cNvPr id="430" name="Google Shape;430;p28"/>
            <p:cNvSpPr/>
            <p:nvPr/>
          </p:nvSpPr>
          <p:spPr>
            <a:xfrm>
              <a:off x="4734953" y="5013197"/>
              <a:ext cx="2744723" cy="15438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1" name="Google Shape;431;p28"/>
            <p:cNvSpPr/>
            <p:nvPr/>
          </p:nvSpPr>
          <p:spPr>
            <a:xfrm>
              <a:off x="7530731" y="5556503"/>
              <a:ext cx="735330" cy="261620"/>
            </a:xfrm>
            <a:custGeom>
              <a:rect b="b" l="l" r="r" t="t"/>
              <a:pathLst>
                <a:path extrusionOk="0" h="261620" w="735329">
                  <a:moveTo>
                    <a:pt x="735330" y="130301"/>
                  </a:moveTo>
                  <a:lnTo>
                    <a:pt x="605028" y="0"/>
                  </a:lnTo>
                  <a:lnTo>
                    <a:pt x="605028" y="65531"/>
                  </a:lnTo>
                  <a:lnTo>
                    <a:pt x="0" y="65531"/>
                  </a:lnTo>
                  <a:lnTo>
                    <a:pt x="0" y="195833"/>
                  </a:lnTo>
                  <a:lnTo>
                    <a:pt x="605028" y="195833"/>
                  </a:lnTo>
                  <a:lnTo>
                    <a:pt x="605028" y="261365"/>
                  </a:lnTo>
                  <a:lnTo>
                    <a:pt x="735330" y="130301"/>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2" name="Google Shape;432;p28"/>
            <p:cNvSpPr/>
            <p:nvPr/>
          </p:nvSpPr>
          <p:spPr>
            <a:xfrm>
              <a:off x="7517777" y="5526023"/>
              <a:ext cx="767080" cy="322580"/>
            </a:xfrm>
            <a:custGeom>
              <a:rect b="b" l="l" r="r" t="t"/>
              <a:pathLst>
                <a:path extrusionOk="0" h="322579" w="767079">
                  <a:moveTo>
                    <a:pt x="617982" y="83057"/>
                  </a:moveTo>
                  <a:lnTo>
                    <a:pt x="0" y="83057"/>
                  </a:lnTo>
                  <a:lnTo>
                    <a:pt x="0" y="239267"/>
                  </a:lnTo>
                  <a:lnTo>
                    <a:pt x="12954" y="239267"/>
                  </a:lnTo>
                  <a:lnTo>
                    <a:pt x="12954" y="108203"/>
                  </a:lnTo>
                  <a:lnTo>
                    <a:pt x="25907" y="96011"/>
                  </a:lnTo>
                  <a:lnTo>
                    <a:pt x="25907" y="108203"/>
                  </a:lnTo>
                  <a:lnTo>
                    <a:pt x="605028" y="108203"/>
                  </a:lnTo>
                  <a:lnTo>
                    <a:pt x="605028" y="96011"/>
                  </a:lnTo>
                  <a:lnTo>
                    <a:pt x="617982" y="83057"/>
                  </a:lnTo>
                  <a:close/>
                </a:path>
                <a:path extrusionOk="0" h="322579" w="767079">
                  <a:moveTo>
                    <a:pt x="25907" y="108203"/>
                  </a:moveTo>
                  <a:lnTo>
                    <a:pt x="25907" y="96011"/>
                  </a:lnTo>
                  <a:lnTo>
                    <a:pt x="12954" y="108203"/>
                  </a:lnTo>
                  <a:lnTo>
                    <a:pt x="25907" y="108203"/>
                  </a:lnTo>
                  <a:close/>
                </a:path>
                <a:path extrusionOk="0" h="322579" w="767079">
                  <a:moveTo>
                    <a:pt x="25907" y="213359"/>
                  </a:moveTo>
                  <a:lnTo>
                    <a:pt x="25907" y="108203"/>
                  </a:lnTo>
                  <a:lnTo>
                    <a:pt x="12954" y="108203"/>
                  </a:lnTo>
                  <a:lnTo>
                    <a:pt x="12954" y="213359"/>
                  </a:lnTo>
                  <a:lnTo>
                    <a:pt x="25907" y="213359"/>
                  </a:lnTo>
                  <a:close/>
                </a:path>
                <a:path extrusionOk="0" h="322579" w="767079">
                  <a:moveTo>
                    <a:pt x="630174" y="261365"/>
                  </a:moveTo>
                  <a:lnTo>
                    <a:pt x="630174" y="213359"/>
                  </a:lnTo>
                  <a:lnTo>
                    <a:pt x="12954" y="213359"/>
                  </a:lnTo>
                  <a:lnTo>
                    <a:pt x="25907" y="226313"/>
                  </a:lnTo>
                  <a:lnTo>
                    <a:pt x="25907" y="239267"/>
                  </a:lnTo>
                  <a:lnTo>
                    <a:pt x="605028" y="239267"/>
                  </a:lnTo>
                  <a:lnTo>
                    <a:pt x="605028" y="226313"/>
                  </a:lnTo>
                  <a:lnTo>
                    <a:pt x="617982" y="239267"/>
                  </a:lnTo>
                  <a:lnTo>
                    <a:pt x="617982" y="273557"/>
                  </a:lnTo>
                  <a:lnTo>
                    <a:pt x="630174" y="261365"/>
                  </a:lnTo>
                  <a:close/>
                </a:path>
                <a:path extrusionOk="0" h="322579" w="767079">
                  <a:moveTo>
                    <a:pt x="25907" y="239267"/>
                  </a:moveTo>
                  <a:lnTo>
                    <a:pt x="25907" y="226313"/>
                  </a:lnTo>
                  <a:lnTo>
                    <a:pt x="12954" y="213359"/>
                  </a:lnTo>
                  <a:lnTo>
                    <a:pt x="12954" y="239267"/>
                  </a:lnTo>
                  <a:lnTo>
                    <a:pt x="25907" y="239267"/>
                  </a:lnTo>
                  <a:close/>
                </a:path>
                <a:path extrusionOk="0" h="322579" w="767079">
                  <a:moveTo>
                    <a:pt x="766572" y="160781"/>
                  </a:moveTo>
                  <a:lnTo>
                    <a:pt x="605028" y="0"/>
                  </a:lnTo>
                  <a:lnTo>
                    <a:pt x="605028" y="83057"/>
                  </a:lnTo>
                  <a:lnTo>
                    <a:pt x="608838" y="83057"/>
                  </a:lnTo>
                  <a:lnTo>
                    <a:pt x="608838" y="39623"/>
                  </a:lnTo>
                  <a:lnTo>
                    <a:pt x="630174" y="30479"/>
                  </a:lnTo>
                  <a:lnTo>
                    <a:pt x="630174" y="60959"/>
                  </a:lnTo>
                  <a:lnTo>
                    <a:pt x="730377" y="161162"/>
                  </a:lnTo>
                  <a:lnTo>
                    <a:pt x="739140" y="152399"/>
                  </a:lnTo>
                  <a:lnTo>
                    <a:pt x="739140" y="188213"/>
                  </a:lnTo>
                  <a:lnTo>
                    <a:pt x="766572" y="160781"/>
                  </a:lnTo>
                  <a:close/>
                </a:path>
                <a:path extrusionOk="0" h="322579" w="767079">
                  <a:moveTo>
                    <a:pt x="617982" y="108203"/>
                  </a:moveTo>
                  <a:lnTo>
                    <a:pt x="617982" y="83057"/>
                  </a:lnTo>
                  <a:lnTo>
                    <a:pt x="605028" y="96011"/>
                  </a:lnTo>
                  <a:lnTo>
                    <a:pt x="605028" y="108203"/>
                  </a:lnTo>
                  <a:lnTo>
                    <a:pt x="617982" y="108203"/>
                  </a:lnTo>
                  <a:close/>
                </a:path>
                <a:path extrusionOk="0" h="322579" w="767079">
                  <a:moveTo>
                    <a:pt x="617982" y="239267"/>
                  </a:moveTo>
                  <a:lnTo>
                    <a:pt x="605028" y="226313"/>
                  </a:lnTo>
                  <a:lnTo>
                    <a:pt x="605028" y="239267"/>
                  </a:lnTo>
                  <a:lnTo>
                    <a:pt x="617982" y="239267"/>
                  </a:lnTo>
                  <a:close/>
                </a:path>
                <a:path extrusionOk="0" h="322579" w="767079">
                  <a:moveTo>
                    <a:pt x="617982" y="273557"/>
                  </a:moveTo>
                  <a:lnTo>
                    <a:pt x="617982" y="239267"/>
                  </a:lnTo>
                  <a:lnTo>
                    <a:pt x="605028" y="239267"/>
                  </a:lnTo>
                  <a:lnTo>
                    <a:pt x="605028" y="322325"/>
                  </a:lnTo>
                  <a:lnTo>
                    <a:pt x="608838" y="318515"/>
                  </a:lnTo>
                  <a:lnTo>
                    <a:pt x="608838" y="282701"/>
                  </a:lnTo>
                  <a:lnTo>
                    <a:pt x="617982" y="273557"/>
                  </a:lnTo>
                  <a:close/>
                </a:path>
                <a:path extrusionOk="0" h="322579" w="767079">
                  <a:moveTo>
                    <a:pt x="630174" y="60959"/>
                  </a:moveTo>
                  <a:lnTo>
                    <a:pt x="630174" y="30479"/>
                  </a:lnTo>
                  <a:lnTo>
                    <a:pt x="608838" y="39623"/>
                  </a:lnTo>
                  <a:lnTo>
                    <a:pt x="630174" y="60959"/>
                  </a:lnTo>
                  <a:close/>
                </a:path>
                <a:path extrusionOk="0" h="322579" w="767079">
                  <a:moveTo>
                    <a:pt x="630174" y="108203"/>
                  </a:moveTo>
                  <a:lnTo>
                    <a:pt x="630174" y="60959"/>
                  </a:lnTo>
                  <a:lnTo>
                    <a:pt x="608838" y="39623"/>
                  </a:lnTo>
                  <a:lnTo>
                    <a:pt x="608838" y="83057"/>
                  </a:lnTo>
                  <a:lnTo>
                    <a:pt x="617982" y="83057"/>
                  </a:lnTo>
                  <a:lnTo>
                    <a:pt x="617982" y="108203"/>
                  </a:lnTo>
                  <a:lnTo>
                    <a:pt x="630174" y="108203"/>
                  </a:lnTo>
                  <a:close/>
                </a:path>
                <a:path extrusionOk="0" h="322579" w="767079">
                  <a:moveTo>
                    <a:pt x="739140" y="188213"/>
                  </a:moveTo>
                  <a:lnTo>
                    <a:pt x="739140" y="169925"/>
                  </a:lnTo>
                  <a:lnTo>
                    <a:pt x="730377" y="161162"/>
                  </a:lnTo>
                  <a:lnTo>
                    <a:pt x="608838" y="282701"/>
                  </a:lnTo>
                  <a:lnTo>
                    <a:pt x="630174" y="291845"/>
                  </a:lnTo>
                  <a:lnTo>
                    <a:pt x="630174" y="297179"/>
                  </a:lnTo>
                  <a:lnTo>
                    <a:pt x="739140" y="188213"/>
                  </a:lnTo>
                  <a:close/>
                </a:path>
                <a:path extrusionOk="0" h="322579" w="767079">
                  <a:moveTo>
                    <a:pt x="630174" y="297179"/>
                  </a:moveTo>
                  <a:lnTo>
                    <a:pt x="630174" y="291845"/>
                  </a:lnTo>
                  <a:lnTo>
                    <a:pt x="608838" y="282701"/>
                  </a:lnTo>
                  <a:lnTo>
                    <a:pt x="608838" y="318515"/>
                  </a:lnTo>
                  <a:lnTo>
                    <a:pt x="630174" y="297179"/>
                  </a:lnTo>
                  <a:close/>
                </a:path>
                <a:path extrusionOk="0" h="322579" w="767079">
                  <a:moveTo>
                    <a:pt x="739140" y="169925"/>
                  </a:moveTo>
                  <a:lnTo>
                    <a:pt x="739140" y="152399"/>
                  </a:lnTo>
                  <a:lnTo>
                    <a:pt x="730377" y="161162"/>
                  </a:lnTo>
                  <a:lnTo>
                    <a:pt x="739140" y="169925"/>
                  </a:lnTo>
                  <a:close/>
                </a:path>
              </a:pathLst>
            </a:custGeom>
            <a:solidFill>
              <a:srgbClr val="2669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grpSp>
        <p:nvGrpSpPr>
          <p:cNvPr id="433" name="Google Shape;433;p28"/>
          <p:cNvGrpSpPr/>
          <p:nvPr/>
        </p:nvGrpSpPr>
        <p:grpSpPr>
          <a:xfrm>
            <a:off x="1027061" y="5013197"/>
            <a:ext cx="3513074" cy="1543811"/>
            <a:chOff x="1027061" y="5013197"/>
            <a:chExt cx="3513074" cy="1543811"/>
          </a:xfrm>
        </p:grpSpPr>
        <p:sp>
          <p:nvSpPr>
            <p:cNvPr id="434" name="Google Shape;434;p28"/>
            <p:cNvSpPr/>
            <p:nvPr/>
          </p:nvSpPr>
          <p:spPr>
            <a:xfrm>
              <a:off x="1027061" y="5013197"/>
              <a:ext cx="2743961" cy="154381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5" name="Google Shape;435;p28"/>
            <p:cNvSpPr/>
            <p:nvPr/>
          </p:nvSpPr>
          <p:spPr>
            <a:xfrm>
              <a:off x="3822077" y="5556503"/>
              <a:ext cx="699770" cy="261620"/>
            </a:xfrm>
            <a:custGeom>
              <a:rect b="b" l="l" r="r" t="t"/>
              <a:pathLst>
                <a:path extrusionOk="0" h="261620" w="699770">
                  <a:moveTo>
                    <a:pt x="699516" y="130302"/>
                  </a:moveTo>
                  <a:lnTo>
                    <a:pt x="569214" y="0"/>
                  </a:lnTo>
                  <a:lnTo>
                    <a:pt x="569214" y="65532"/>
                  </a:lnTo>
                  <a:lnTo>
                    <a:pt x="0" y="65532"/>
                  </a:lnTo>
                  <a:lnTo>
                    <a:pt x="0" y="195834"/>
                  </a:lnTo>
                  <a:lnTo>
                    <a:pt x="569214" y="195834"/>
                  </a:lnTo>
                  <a:lnTo>
                    <a:pt x="569214" y="261366"/>
                  </a:lnTo>
                  <a:lnTo>
                    <a:pt x="699516" y="13030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6" name="Google Shape;436;p28"/>
            <p:cNvSpPr/>
            <p:nvPr/>
          </p:nvSpPr>
          <p:spPr>
            <a:xfrm>
              <a:off x="3809885" y="5526023"/>
              <a:ext cx="730250" cy="322580"/>
            </a:xfrm>
            <a:custGeom>
              <a:rect b="b" l="l" r="r" t="t"/>
              <a:pathLst>
                <a:path extrusionOk="0" h="322579" w="730250">
                  <a:moveTo>
                    <a:pt x="581406" y="83058"/>
                  </a:moveTo>
                  <a:lnTo>
                    <a:pt x="0" y="83058"/>
                  </a:lnTo>
                  <a:lnTo>
                    <a:pt x="0" y="239268"/>
                  </a:lnTo>
                  <a:lnTo>
                    <a:pt x="12192" y="239268"/>
                  </a:lnTo>
                  <a:lnTo>
                    <a:pt x="12192" y="108204"/>
                  </a:lnTo>
                  <a:lnTo>
                    <a:pt x="25145" y="96012"/>
                  </a:lnTo>
                  <a:lnTo>
                    <a:pt x="25145" y="108204"/>
                  </a:lnTo>
                  <a:lnTo>
                    <a:pt x="568452" y="108204"/>
                  </a:lnTo>
                  <a:lnTo>
                    <a:pt x="568452" y="96012"/>
                  </a:lnTo>
                  <a:lnTo>
                    <a:pt x="581406" y="83058"/>
                  </a:lnTo>
                  <a:close/>
                </a:path>
                <a:path extrusionOk="0" h="322579" w="730250">
                  <a:moveTo>
                    <a:pt x="25145" y="108204"/>
                  </a:moveTo>
                  <a:lnTo>
                    <a:pt x="25145" y="96012"/>
                  </a:lnTo>
                  <a:lnTo>
                    <a:pt x="12192" y="108204"/>
                  </a:lnTo>
                  <a:lnTo>
                    <a:pt x="25145" y="108204"/>
                  </a:lnTo>
                  <a:close/>
                </a:path>
                <a:path extrusionOk="0" h="322579" w="730250">
                  <a:moveTo>
                    <a:pt x="25145" y="213360"/>
                  </a:moveTo>
                  <a:lnTo>
                    <a:pt x="25145" y="108204"/>
                  </a:lnTo>
                  <a:lnTo>
                    <a:pt x="12192" y="108204"/>
                  </a:lnTo>
                  <a:lnTo>
                    <a:pt x="12192" y="213360"/>
                  </a:lnTo>
                  <a:lnTo>
                    <a:pt x="25145" y="213360"/>
                  </a:lnTo>
                  <a:close/>
                </a:path>
                <a:path extrusionOk="0" h="322579" w="730250">
                  <a:moveTo>
                    <a:pt x="593598" y="261366"/>
                  </a:moveTo>
                  <a:lnTo>
                    <a:pt x="593598" y="213360"/>
                  </a:lnTo>
                  <a:lnTo>
                    <a:pt x="12192" y="213360"/>
                  </a:lnTo>
                  <a:lnTo>
                    <a:pt x="25145" y="226314"/>
                  </a:lnTo>
                  <a:lnTo>
                    <a:pt x="25145" y="239268"/>
                  </a:lnTo>
                  <a:lnTo>
                    <a:pt x="568452" y="239268"/>
                  </a:lnTo>
                  <a:lnTo>
                    <a:pt x="568452" y="226314"/>
                  </a:lnTo>
                  <a:lnTo>
                    <a:pt x="581406" y="239268"/>
                  </a:lnTo>
                  <a:lnTo>
                    <a:pt x="581406" y="273558"/>
                  </a:lnTo>
                  <a:lnTo>
                    <a:pt x="593598" y="261366"/>
                  </a:lnTo>
                  <a:close/>
                </a:path>
                <a:path extrusionOk="0" h="322579" w="730250">
                  <a:moveTo>
                    <a:pt x="25145" y="239268"/>
                  </a:moveTo>
                  <a:lnTo>
                    <a:pt x="25145" y="226314"/>
                  </a:lnTo>
                  <a:lnTo>
                    <a:pt x="12192" y="213360"/>
                  </a:lnTo>
                  <a:lnTo>
                    <a:pt x="12192" y="239268"/>
                  </a:lnTo>
                  <a:lnTo>
                    <a:pt x="25145" y="239268"/>
                  </a:lnTo>
                  <a:close/>
                </a:path>
                <a:path extrusionOk="0" h="322579" w="730250">
                  <a:moveTo>
                    <a:pt x="729996" y="160782"/>
                  </a:moveTo>
                  <a:lnTo>
                    <a:pt x="568452" y="0"/>
                  </a:lnTo>
                  <a:lnTo>
                    <a:pt x="568452" y="83058"/>
                  </a:lnTo>
                  <a:lnTo>
                    <a:pt x="572262" y="83058"/>
                  </a:lnTo>
                  <a:lnTo>
                    <a:pt x="572262" y="39624"/>
                  </a:lnTo>
                  <a:lnTo>
                    <a:pt x="593598" y="30480"/>
                  </a:lnTo>
                  <a:lnTo>
                    <a:pt x="593598" y="60960"/>
                  </a:lnTo>
                  <a:lnTo>
                    <a:pt x="693801" y="161163"/>
                  </a:lnTo>
                  <a:lnTo>
                    <a:pt x="702564" y="152400"/>
                  </a:lnTo>
                  <a:lnTo>
                    <a:pt x="702564" y="188214"/>
                  </a:lnTo>
                  <a:lnTo>
                    <a:pt x="729996" y="160782"/>
                  </a:lnTo>
                  <a:close/>
                </a:path>
                <a:path extrusionOk="0" h="322579" w="730250">
                  <a:moveTo>
                    <a:pt x="581406" y="108204"/>
                  </a:moveTo>
                  <a:lnTo>
                    <a:pt x="581406" y="83058"/>
                  </a:lnTo>
                  <a:lnTo>
                    <a:pt x="568452" y="96012"/>
                  </a:lnTo>
                  <a:lnTo>
                    <a:pt x="568452" y="108204"/>
                  </a:lnTo>
                  <a:lnTo>
                    <a:pt x="581406" y="108204"/>
                  </a:lnTo>
                  <a:close/>
                </a:path>
                <a:path extrusionOk="0" h="322579" w="730250">
                  <a:moveTo>
                    <a:pt x="581406" y="239268"/>
                  </a:moveTo>
                  <a:lnTo>
                    <a:pt x="568452" y="226314"/>
                  </a:lnTo>
                  <a:lnTo>
                    <a:pt x="568452" y="239268"/>
                  </a:lnTo>
                  <a:lnTo>
                    <a:pt x="581406" y="239268"/>
                  </a:lnTo>
                  <a:close/>
                </a:path>
                <a:path extrusionOk="0" h="322579" w="730250">
                  <a:moveTo>
                    <a:pt x="581406" y="273558"/>
                  </a:moveTo>
                  <a:lnTo>
                    <a:pt x="581406" y="239268"/>
                  </a:lnTo>
                  <a:lnTo>
                    <a:pt x="568452" y="239268"/>
                  </a:lnTo>
                  <a:lnTo>
                    <a:pt x="568452" y="322326"/>
                  </a:lnTo>
                  <a:lnTo>
                    <a:pt x="572262" y="318516"/>
                  </a:lnTo>
                  <a:lnTo>
                    <a:pt x="572262" y="282702"/>
                  </a:lnTo>
                  <a:lnTo>
                    <a:pt x="581406" y="273558"/>
                  </a:lnTo>
                  <a:close/>
                </a:path>
                <a:path extrusionOk="0" h="322579" w="730250">
                  <a:moveTo>
                    <a:pt x="593598" y="60960"/>
                  </a:moveTo>
                  <a:lnTo>
                    <a:pt x="593598" y="30480"/>
                  </a:lnTo>
                  <a:lnTo>
                    <a:pt x="572262" y="39624"/>
                  </a:lnTo>
                  <a:lnTo>
                    <a:pt x="593598" y="60960"/>
                  </a:lnTo>
                  <a:close/>
                </a:path>
                <a:path extrusionOk="0" h="322579" w="730250">
                  <a:moveTo>
                    <a:pt x="593598" y="108204"/>
                  </a:moveTo>
                  <a:lnTo>
                    <a:pt x="593598" y="60960"/>
                  </a:lnTo>
                  <a:lnTo>
                    <a:pt x="572262" y="39624"/>
                  </a:lnTo>
                  <a:lnTo>
                    <a:pt x="572262" y="83058"/>
                  </a:lnTo>
                  <a:lnTo>
                    <a:pt x="581406" y="83058"/>
                  </a:lnTo>
                  <a:lnTo>
                    <a:pt x="581406" y="108204"/>
                  </a:lnTo>
                  <a:lnTo>
                    <a:pt x="593598" y="108204"/>
                  </a:lnTo>
                  <a:close/>
                </a:path>
                <a:path extrusionOk="0" h="322579" w="730250">
                  <a:moveTo>
                    <a:pt x="702564" y="188214"/>
                  </a:moveTo>
                  <a:lnTo>
                    <a:pt x="702564" y="169926"/>
                  </a:lnTo>
                  <a:lnTo>
                    <a:pt x="693801" y="161163"/>
                  </a:lnTo>
                  <a:lnTo>
                    <a:pt x="572262" y="282702"/>
                  </a:lnTo>
                  <a:lnTo>
                    <a:pt x="593598" y="291846"/>
                  </a:lnTo>
                  <a:lnTo>
                    <a:pt x="593598" y="297180"/>
                  </a:lnTo>
                  <a:lnTo>
                    <a:pt x="702564" y="188214"/>
                  </a:lnTo>
                  <a:close/>
                </a:path>
                <a:path extrusionOk="0" h="322579" w="730250">
                  <a:moveTo>
                    <a:pt x="593598" y="297180"/>
                  </a:moveTo>
                  <a:lnTo>
                    <a:pt x="593598" y="291846"/>
                  </a:lnTo>
                  <a:lnTo>
                    <a:pt x="572262" y="282702"/>
                  </a:lnTo>
                  <a:lnTo>
                    <a:pt x="572262" y="318516"/>
                  </a:lnTo>
                  <a:lnTo>
                    <a:pt x="593598" y="297180"/>
                  </a:lnTo>
                  <a:close/>
                </a:path>
                <a:path extrusionOk="0" h="322579" w="730250">
                  <a:moveTo>
                    <a:pt x="702564" y="169926"/>
                  </a:moveTo>
                  <a:lnTo>
                    <a:pt x="702564" y="152400"/>
                  </a:lnTo>
                  <a:lnTo>
                    <a:pt x="693801" y="161163"/>
                  </a:lnTo>
                  <a:lnTo>
                    <a:pt x="702564" y="169926"/>
                  </a:lnTo>
                  <a:close/>
                </a:path>
              </a:pathLst>
            </a:custGeom>
            <a:solidFill>
              <a:srgbClr val="2669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37" name="Google Shape;437;p28"/>
          <p:cNvSpPr/>
          <p:nvPr/>
        </p:nvSpPr>
        <p:spPr>
          <a:xfrm>
            <a:off x="8443607" y="4498085"/>
            <a:ext cx="1156716" cy="205892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8" name="Google Shape;438;p28"/>
          <p:cNvSpPr txBox="1"/>
          <p:nvPr>
            <p:ph type="title"/>
          </p:nvPr>
        </p:nvSpPr>
        <p:spPr>
          <a:xfrm>
            <a:off x="1281823" y="606043"/>
            <a:ext cx="748656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Workflow: Paraffin Sections</a:t>
            </a:r>
            <a:endParaRPr sz="2800">
              <a:latin typeface="Arial"/>
              <a:ea typeface="Arial"/>
              <a:cs typeface="Arial"/>
              <a:sym typeface="Arial"/>
            </a:endParaRPr>
          </a:p>
        </p:txBody>
      </p:sp>
      <p:sp>
        <p:nvSpPr>
          <p:cNvPr id="439" name="Google Shape;439;p28"/>
          <p:cNvSpPr txBox="1"/>
          <p:nvPr/>
        </p:nvSpPr>
        <p:spPr>
          <a:xfrm>
            <a:off x="1281595" y="1671319"/>
            <a:ext cx="6804659" cy="3583305"/>
          </a:xfrm>
          <a:prstGeom prst="rect">
            <a:avLst/>
          </a:prstGeom>
          <a:noFill/>
          <a:ln>
            <a:noFill/>
          </a:ln>
        </p:spPr>
        <p:txBody>
          <a:bodyPr anchorCtr="0" anchor="t" bIns="0" lIns="0" spcFirstLastPara="1" rIns="0" wrap="square" tIns="12050">
            <a:spAutoFit/>
          </a:bodyPr>
          <a:lstStyle/>
          <a:p>
            <a:pPr indent="-343535" lvl="0" marL="355600"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Tissue blocks or organs are fixed (chemically)</a:t>
            </a:r>
            <a:endParaRPr sz="2000">
              <a:latin typeface="Arial"/>
              <a:ea typeface="Arial"/>
              <a:cs typeface="Arial"/>
              <a:sym typeface="Arial"/>
            </a:endParaRPr>
          </a:p>
          <a:p>
            <a:pPr indent="-343535" lvl="0" marL="355600"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Dehydration and clearing: Ethanol series to Xylene</a:t>
            </a:r>
            <a:endParaRPr sz="2000">
              <a:latin typeface="Arial"/>
              <a:ea typeface="Arial"/>
              <a:cs typeface="Arial"/>
              <a:sym typeface="Arial"/>
            </a:endParaRPr>
          </a:p>
          <a:p>
            <a:pPr indent="-343535" lvl="0" marL="355600"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Paraffin Embedding</a:t>
            </a:r>
            <a:endParaRPr sz="2000">
              <a:latin typeface="Arial"/>
              <a:ea typeface="Arial"/>
              <a:cs typeface="Arial"/>
              <a:sym typeface="Arial"/>
            </a:endParaRPr>
          </a:p>
          <a:p>
            <a:pPr indent="-343535" lvl="0" marL="355600"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Sectioning</a:t>
            </a:r>
            <a:endParaRPr sz="2000">
              <a:latin typeface="Arial"/>
              <a:ea typeface="Arial"/>
              <a:cs typeface="Arial"/>
              <a:sym typeface="Arial"/>
            </a:endParaRPr>
          </a:p>
          <a:p>
            <a:pPr indent="-342900" lvl="0" marL="354965" marR="5080" rtl="0" algn="l">
              <a:lnSpc>
                <a:spcPct val="120000"/>
              </a:lnSpc>
              <a:spcBef>
                <a:spcPts val="120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De‐waxing and rehydration for staining: Xylene, Ethanol series,  staining</a:t>
            </a:r>
            <a:endParaRPr sz="2000">
              <a:latin typeface="Arial"/>
              <a:ea typeface="Arial"/>
              <a:cs typeface="Arial"/>
              <a:sym typeface="Arial"/>
            </a:endParaRPr>
          </a:p>
          <a:p>
            <a:pPr indent="-342900" lvl="0" marL="354965"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Usually dehydration again. Mounting in Xylene based medium</a:t>
            </a:r>
            <a:endParaRPr sz="2000">
              <a:latin typeface="Arial"/>
              <a:ea typeface="Arial"/>
              <a:cs typeface="Arial"/>
              <a:sym typeface="Arial"/>
            </a:endParaRPr>
          </a:p>
        </p:txBody>
      </p:sp>
      <p:sp>
        <p:nvSpPr>
          <p:cNvPr id="440" name="Google Shape;440;p28"/>
          <p:cNvSpPr/>
          <p:nvPr/>
        </p:nvSpPr>
        <p:spPr>
          <a:xfrm>
            <a:off x="7857629" y="1655826"/>
            <a:ext cx="1136141" cy="96773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41" name="Google Shape;441;p28"/>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442" name="Google Shape;442;p28"/>
          <p:cNvPicPr preferRelativeResize="0"/>
          <p:nvPr/>
        </p:nvPicPr>
        <p:blipFill rotWithShape="1">
          <a:blip r:embed="rId7">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29"/>
          <p:cNvGrpSpPr/>
          <p:nvPr/>
        </p:nvGrpSpPr>
        <p:grpSpPr>
          <a:xfrm>
            <a:off x="1056779" y="4471415"/>
            <a:ext cx="8580107" cy="2066544"/>
            <a:chOff x="1056779" y="4471415"/>
            <a:chExt cx="8580107" cy="2066544"/>
          </a:xfrm>
        </p:grpSpPr>
        <p:sp>
          <p:nvSpPr>
            <p:cNvPr id="448" name="Google Shape;448;p29"/>
            <p:cNvSpPr/>
            <p:nvPr/>
          </p:nvSpPr>
          <p:spPr>
            <a:xfrm>
              <a:off x="4764671" y="4987289"/>
              <a:ext cx="2752344" cy="15506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49" name="Google Shape;449;p29"/>
            <p:cNvSpPr/>
            <p:nvPr/>
          </p:nvSpPr>
          <p:spPr>
            <a:xfrm>
              <a:off x="1056779" y="4987289"/>
              <a:ext cx="2752344" cy="15506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0" name="Google Shape;450;p29"/>
            <p:cNvSpPr/>
            <p:nvPr/>
          </p:nvSpPr>
          <p:spPr>
            <a:xfrm>
              <a:off x="3855605" y="5533643"/>
              <a:ext cx="862330" cy="457200"/>
            </a:xfrm>
            <a:custGeom>
              <a:rect b="b" l="l" r="r" t="t"/>
              <a:pathLst>
                <a:path extrusionOk="0" h="457200" w="862329">
                  <a:moveTo>
                    <a:pt x="861822" y="228599"/>
                  </a:moveTo>
                  <a:lnTo>
                    <a:pt x="633222" y="0"/>
                  </a:lnTo>
                  <a:lnTo>
                    <a:pt x="633222" y="114299"/>
                  </a:lnTo>
                  <a:lnTo>
                    <a:pt x="0" y="114300"/>
                  </a:lnTo>
                  <a:lnTo>
                    <a:pt x="0" y="342900"/>
                  </a:lnTo>
                  <a:lnTo>
                    <a:pt x="633222" y="342899"/>
                  </a:lnTo>
                  <a:lnTo>
                    <a:pt x="633222" y="457200"/>
                  </a:lnTo>
                  <a:lnTo>
                    <a:pt x="861822" y="228599"/>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1" name="Google Shape;451;p29"/>
            <p:cNvSpPr/>
            <p:nvPr/>
          </p:nvSpPr>
          <p:spPr>
            <a:xfrm>
              <a:off x="3843413" y="5503163"/>
              <a:ext cx="892810" cy="518159"/>
            </a:xfrm>
            <a:custGeom>
              <a:rect b="b" l="l" r="r" t="t"/>
              <a:pathLst>
                <a:path extrusionOk="0" h="518160" w="892810">
                  <a:moveTo>
                    <a:pt x="645414" y="131825"/>
                  </a:moveTo>
                  <a:lnTo>
                    <a:pt x="0" y="131825"/>
                  </a:lnTo>
                  <a:lnTo>
                    <a:pt x="0" y="386333"/>
                  </a:lnTo>
                  <a:lnTo>
                    <a:pt x="12192" y="386333"/>
                  </a:lnTo>
                  <a:lnTo>
                    <a:pt x="12192" y="157733"/>
                  </a:lnTo>
                  <a:lnTo>
                    <a:pt x="25145" y="144780"/>
                  </a:lnTo>
                  <a:lnTo>
                    <a:pt x="25145" y="157733"/>
                  </a:lnTo>
                  <a:lnTo>
                    <a:pt x="632460" y="157733"/>
                  </a:lnTo>
                  <a:lnTo>
                    <a:pt x="632460" y="144779"/>
                  </a:lnTo>
                  <a:lnTo>
                    <a:pt x="645414" y="131825"/>
                  </a:lnTo>
                  <a:close/>
                </a:path>
                <a:path extrusionOk="0" h="518160" w="892810">
                  <a:moveTo>
                    <a:pt x="25145" y="157733"/>
                  </a:moveTo>
                  <a:lnTo>
                    <a:pt x="25145" y="144780"/>
                  </a:lnTo>
                  <a:lnTo>
                    <a:pt x="12192" y="157733"/>
                  </a:lnTo>
                  <a:lnTo>
                    <a:pt x="25145" y="157733"/>
                  </a:lnTo>
                  <a:close/>
                </a:path>
                <a:path extrusionOk="0" h="518160" w="892810">
                  <a:moveTo>
                    <a:pt x="25145" y="360425"/>
                  </a:moveTo>
                  <a:lnTo>
                    <a:pt x="25145" y="157733"/>
                  </a:lnTo>
                  <a:lnTo>
                    <a:pt x="12192" y="157733"/>
                  </a:lnTo>
                  <a:lnTo>
                    <a:pt x="12192" y="360425"/>
                  </a:lnTo>
                  <a:lnTo>
                    <a:pt x="25145" y="360425"/>
                  </a:lnTo>
                  <a:close/>
                </a:path>
                <a:path extrusionOk="0" h="518160" w="892810">
                  <a:moveTo>
                    <a:pt x="658368" y="456437"/>
                  </a:moveTo>
                  <a:lnTo>
                    <a:pt x="658368" y="360425"/>
                  </a:lnTo>
                  <a:lnTo>
                    <a:pt x="12192" y="360425"/>
                  </a:lnTo>
                  <a:lnTo>
                    <a:pt x="25145" y="373379"/>
                  </a:lnTo>
                  <a:lnTo>
                    <a:pt x="25145" y="386333"/>
                  </a:lnTo>
                  <a:lnTo>
                    <a:pt x="632460" y="386333"/>
                  </a:lnTo>
                  <a:lnTo>
                    <a:pt x="632460" y="373379"/>
                  </a:lnTo>
                  <a:lnTo>
                    <a:pt x="645414" y="386333"/>
                  </a:lnTo>
                  <a:lnTo>
                    <a:pt x="645414" y="469391"/>
                  </a:lnTo>
                  <a:lnTo>
                    <a:pt x="658368" y="456437"/>
                  </a:lnTo>
                  <a:close/>
                </a:path>
                <a:path extrusionOk="0" h="518160" w="892810">
                  <a:moveTo>
                    <a:pt x="25145" y="386333"/>
                  </a:moveTo>
                  <a:lnTo>
                    <a:pt x="25145" y="373379"/>
                  </a:lnTo>
                  <a:lnTo>
                    <a:pt x="12192" y="360425"/>
                  </a:lnTo>
                  <a:lnTo>
                    <a:pt x="12192" y="386333"/>
                  </a:lnTo>
                  <a:lnTo>
                    <a:pt x="25145" y="386333"/>
                  </a:lnTo>
                  <a:close/>
                </a:path>
                <a:path extrusionOk="0" h="518160" w="892810">
                  <a:moveTo>
                    <a:pt x="892302" y="259079"/>
                  </a:moveTo>
                  <a:lnTo>
                    <a:pt x="632460" y="0"/>
                  </a:lnTo>
                  <a:lnTo>
                    <a:pt x="632460" y="131825"/>
                  </a:lnTo>
                  <a:lnTo>
                    <a:pt x="636270" y="131825"/>
                  </a:lnTo>
                  <a:lnTo>
                    <a:pt x="636270" y="39623"/>
                  </a:lnTo>
                  <a:lnTo>
                    <a:pt x="658368" y="30479"/>
                  </a:lnTo>
                  <a:lnTo>
                    <a:pt x="658368" y="61721"/>
                  </a:lnTo>
                  <a:lnTo>
                    <a:pt x="855726" y="259079"/>
                  </a:lnTo>
                  <a:lnTo>
                    <a:pt x="864869" y="249935"/>
                  </a:lnTo>
                  <a:lnTo>
                    <a:pt x="864869" y="286431"/>
                  </a:lnTo>
                  <a:lnTo>
                    <a:pt x="892302" y="259079"/>
                  </a:lnTo>
                  <a:close/>
                </a:path>
                <a:path extrusionOk="0" h="518160" w="892810">
                  <a:moveTo>
                    <a:pt x="645414" y="157733"/>
                  </a:moveTo>
                  <a:lnTo>
                    <a:pt x="645414" y="131825"/>
                  </a:lnTo>
                  <a:lnTo>
                    <a:pt x="632460" y="144779"/>
                  </a:lnTo>
                  <a:lnTo>
                    <a:pt x="632460" y="157733"/>
                  </a:lnTo>
                  <a:lnTo>
                    <a:pt x="645414" y="157733"/>
                  </a:lnTo>
                  <a:close/>
                </a:path>
                <a:path extrusionOk="0" h="518160" w="892810">
                  <a:moveTo>
                    <a:pt x="645414" y="386333"/>
                  </a:moveTo>
                  <a:lnTo>
                    <a:pt x="632460" y="373379"/>
                  </a:lnTo>
                  <a:lnTo>
                    <a:pt x="632460" y="386333"/>
                  </a:lnTo>
                  <a:lnTo>
                    <a:pt x="645414" y="386333"/>
                  </a:lnTo>
                  <a:close/>
                </a:path>
                <a:path extrusionOk="0" h="518160" w="892810">
                  <a:moveTo>
                    <a:pt x="645414" y="469391"/>
                  </a:moveTo>
                  <a:lnTo>
                    <a:pt x="645414" y="386333"/>
                  </a:lnTo>
                  <a:lnTo>
                    <a:pt x="632460" y="386333"/>
                  </a:lnTo>
                  <a:lnTo>
                    <a:pt x="632460" y="518159"/>
                  </a:lnTo>
                  <a:lnTo>
                    <a:pt x="636269" y="514361"/>
                  </a:lnTo>
                  <a:lnTo>
                    <a:pt x="636270" y="478535"/>
                  </a:lnTo>
                  <a:lnTo>
                    <a:pt x="645414" y="469391"/>
                  </a:lnTo>
                  <a:close/>
                </a:path>
                <a:path extrusionOk="0" h="518160" w="892810">
                  <a:moveTo>
                    <a:pt x="658368" y="61721"/>
                  </a:moveTo>
                  <a:lnTo>
                    <a:pt x="658368" y="30479"/>
                  </a:lnTo>
                  <a:lnTo>
                    <a:pt x="636270" y="39623"/>
                  </a:lnTo>
                  <a:lnTo>
                    <a:pt x="658368" y="61721"/>
                  </a:lnTo>
                  <a:close/>
                </a:path>
                <a:path extrusionOk="0" h="518160" w="892810">
                  <a:moveTo>
                    <a:pt x="658368" y="157733"/>
                  </a:moveTo>
                  <a:lnTo>
                    <a:pt x="658368" y="61721"/>
                  </a:lnTo>
                  <a:lnTo>
                    <a:pt x="636270" y="39623"/>
                  </a:lnTo>
                  <a:lnTo>
                    <a:pt x="636270" y="131825"/>
                  </a:lnTo>
                  <a:lnTo>
                    <a:pt x="645414" y="131825"/>
                  </a:lnTo>
                  <a:lnTo>
                    <a:pt x="645414" y="157733"/>
                  </a:lnTo>
                  <a:lnTo>
                    <a:pt x="658368" y="157733"/>
                  </a:lnTo>
                  <a:close/>
                </a:path>
                <a:path extrusionOk="0" h="518160" w="892810">
                  <a:moveTo>
                    <a:pt x="864869" y="286431"/>
                  </a:moveTo>
                  <a:lnTo>
                    <a:pt x="864869" y="268223"/>
                  </a:lnTo>
                  <a:lnTo>
                    <a:pt x="855726" y="259079"/>
                  </a:lnTo>
                  <a:lnTo>
                    <a:pt x="636270" y="478535"/>
                  </a:lnTo>
                  <a:lnTo>
                    <a:pt x="658368" y="487679"/>
                  </a:lnTo>
                  <a:lnTo>
                    <a:pt x="658368" y="492327"/>
                  </a:lnTo>
                  <a:lnTo>
                    <a:pt x="864869" y="286431"/>
                  </a:lnTo>
                  <a:close/>
                </a:path>
                <a:path extrusionOk="0" h="518160" w="892810">
                  <a:moveTo>
                    <a:pt x="658368" y="492327"/>
                  </a:moveTo>
                  <a:lnTo>
                    <a:pt x="658368" y="487679"/>
                  </a:lnTo>
                  <a:lnTo>
                    <a:pt x="636270" y="478535"/>
                  </a:lnTo>
                  <a:lnTo>
                    <a:pt x="636269" y="514361"/>
                  </a:lnTo>
                  <a:lnTo>
                    <a:pt x="658368" y="492327"/>
                  </a:lnTo>
                  <a:close/>
                </a:path>
                <a:path extrusionOk="0" h="518160" w="892810">
                  <a:moveTo>
                    <a:pt x="864869" y="268223"/>
                  </a:moveTo>
                  <a:lnTo>
                    <a:pt x="864869" y="249935"/>
                  </a:lnTo>
                  <a:lnTo>
                    <a:pt x="855726" y="259079"/>
                  </a:lnTo>
                  <a:lnTo>
                    <a:pt x="864869" y="268223"/>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2" name="Google Shape;452;p29"/>
            <p:cNvSpPr/>
            <p:nvPr/>
          </p:nvSpPr>
          <p:spPr>
            <a:xfrm>
              <a:off x="8471789" y="4471415"/>
              <a:ext cx="1165097" cy="20665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3" name="Google Shape;453;p29"/>
            <p:cNvSpPr/>
            <p:nvPr/>
          </p:nvSpPr>
          <p:spPr>
            <a:xfrm>
              <a:off x="7564246" y="5533643"/>
              <a:ext cx="862330" cy="457200"/>
            </a:xfrm>
            <a:custGeom>
              <a:rect b="b" l="l" r="r" t="t"/>
              <a:pathLst>
                <a:path extrusionOk="0" h="457200" w="862329">
                  <a:moveTo>
                    <a:pt x="861822" y="228599"/>
                  </a:moveTo>
                  <a:lnTo>
                    <a:pt x="633222" y="0"/>
                  </a:lnTo>
                  <a:lnTo>
                    <a:pt x="633222" y="114299"/>
                  </a:lnTo>
                  <a:lnTo>
                    <a:pt x="0" y="114300"/>
                  </a:lnTo>
                  <a:lnTo>
                    <a:pt x="0" y="342900"/>
                  </a:lnTo>
                  <a:lnTo>
                    <a:pt x="633222" y="342899"/>
                  </a:lnTo>
                  <a:lnTo>
                    <a:pt x="633222" y="457200"/>
                  </a:lnTo>
                  <a:lnTo>
                    <a:pt x="861822" y="228599"/>
                  </a:lnTo>
                  <a:close/>
                </a:path>
              </a:pathLst>
            </a:custGeom>
            <a:solidFill>
              <a:srgbClr val="D9D9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4" name="Google Shape;454;p29"/>
            <p:cNvSpPr/>
            <p:nvPr/>
          </p:nvSpPr>
          <p:spPr>
            <a:xfrm>
              <a:off x="7551305" y="5503163"/>
              <a:ext cx="892810" cy="518159"/>
            </a:xfrm>
            <a:custGeom>
              <a:rect b="b" l="l" r="r" t="t"/>
              <a:pathLst>
                <a:path extrusionOk="0" h="518160" w="892809">
                  <a:moveTo>
                    <a:pt x="646176" y="131825"/>
                  </a:moveTo>
                  <a:lnTo>
                    <a:pt x="0" y="131825"/>
                  </a:lnTo>
                  <a:lnTo>
                    <a:pt x="0" y="386333"/>
                  </a:lnTo>
                  <a:lnTo>
                    <a:pt x="12954" y="386333"/>
                  </a:lnTo>
                  <a:lnTo>
                    <a:pt x="12954" y="157733"/>
                  </a:lnTo>
                  <a:lnTo>
                    <a:pt x="25907" y="144779"/>
                  </a:lnTo>
                  <a:lnTo>
                    <a:pt x="25907" y="157733"/>
                  </a:lnTo>
                  <a:lnTo>
                    <a:pt x="633222" y="157733"/>
                  </a:lnTo>
                  <a:lnTo>
                    <a:pt x="633222" y="144779"/>
                  </a:lnTo>
                  <a:lnTo>
                    <a:pt x="646176" y="131825"/>
                  </a:lnTo>
                  <a:close/>
                </a:path>
                <a:path extrusionOk="0" h="518160" w="892809">
                  <a:moveTo>
                    <a:pt x="25907" y="157733"/>
                  </a:moveTo>
                  <a:lnTo>
                    <a:pt x="25907" y="144779"/>
                  </a:lnTo>
                  <a:lnTo>
                    <a:pt x="12954" y="157733"/>
                  </a:lnTo>
                  <a:lnTo>
                    <a:pt x="25907" y="157733"/>
                  </a:lnTo>
                  <a:close/>
                </a:path>
                <a:path extrusionOk="0" h="518160" w="892809">
                  <a:moveTo>
                    <a:pt x="25908" y="360425"/>
                  </a:moveTo>
                  <a:lnTo>
                    <a:pt x="25907" y="157733"/>
                  </a:lnTo>
                  <a:lnTo>
                    <a:pt x="12954" y="157733"/>
                  </a:lnTo>
                  <a:lnTo>
                    <a:pt x="12954" y="360425"/>
                  </a:lnTo>
                  <a:lnTo>
                    <a:pt x="25908" y="360425"/>
                  </a:lnTo>
                  <a:close/>
                </a:path>
                <a:path extrusionOk="0" h="518160" w="892809">
                  <a:moveTo>
                    <a:pt x="658368" y="457199"/>
                  </a:moveTo>
                  <a:lnTo>
                    <a:pt x="658368" y="360425"/>
                  </a:lnTo>
                  <a:lnTo>
                    <a:pt x="12954" y="360425"/>
                  </a:lnTo>
                  <a:lnTo>
                    <a:pt x="25908" y="373379"/>
                  </a:lnTo>
                  <a:lnTo>
                    <a:pt x="25908" y="386333"/>
                  </a:lnTo>
                  <a:lnTo>
                    <a:pt x="633222" y="386333"/>
                  </a:lnTo>
                  <a:lnTo>
                    <a:pt x="633222" y="373379"/>
                  </a:lnTo>
                  <a:lnTo>
                    <a:pt x="646176" y="386333"/>
                  </a:lnTo>
                  <a:lnTo>
                    <a:pt x="646176" y="469391"/>
                  </a:lnTo>
                  <a:lnTo>
                    <a:pt x="658368" y="457199"/>
                  </a:lnTo>
                  <a:close/>
                </a:path>
                <a:path extrusionOk="0" h="518160" w="892809">
                  <a:moveTo>
                    <a:pt x="25908" y="386333"/>
                  </a:moveTo>
                  <a:lnTo>
                    <a:pt x="25908" y="373379"/>
                  </a:lnTo>
                  <a:lnTo>
                    <a:pt x="12954" y="360425"/>
                  </a:lnTo>
                  <a:lnTo>
                    <a:pt x="12954" y="386333"/>
                  </a:lnTo>
                  <a:lnTo>
                    <a:pt x="25908" y="386333"/>
                  </a:lnTo>
                  <a:close/>
                </a:path>
                <a:path extrusionOk="0" h="518160" w="892809">
                  <a:moveTo>
                    <a:pt x="892302" y="259079"/>
                  </a:moveTo>
                  <a:lnTo>
                    <a:pt x="633222" y="0"/>
                  </a:lnTo>
                  <a:lnTo>
                    <a:pt x="633222" y="131825"/>
                  </a:lnTo>
                  <a:lnTo>
                    <a:pt x="637032" y="131825"/>
                  </a:lnTo>
                  <a:lnTo>
                    <a:pt x="637032" y="39623"/>
                  </a:lnTo>
                  <a:lnTo>
                    <a:pt x="658368" y="30479"/>
                  </a:lnTo>
                  <a:lnTo>
                    <a:pt x="658368" y="60959"/>
                  </a:lnTo>
                  <a:lnTo>
                    <a:pt x="856488" y="259079"/>
                  </a:lnTo>
                  <a:lnTo>
                    <a:pt x="865632" y="249935"/>
                  </a:lnTo>
                  <a:lnTo>
                    <a:pt x="865632" y="285750"/>
                  </a:lnTo>
                  <a:lnTo>
                    <a:pt x="892302" y="259079"/>
                  </a:lnTo>
                  <a:close/>
                </a:path>
                <a:path extrusionOk="0" h="518160" w="892809">
                  <a:moveTo>
                    <a:pt x="646176" y="157733"/>
                  </a:moveTo>
                  <a:lnTo>
                    <a:pt x="646176" y="131825"/>
                  </a:lnTo>
                  <a:lnTo>
                    <a:pt x="633222" y="144779"/>
                  </a:lnTo>
                  <a:lnTo>
                    <a:pt x="633222" y="157733"/>
                  </a:lnTo>
                  <a:lnTo>
                    <a:pt x="646176" y="157733"/>
                  </a:lnTo>
                  <a:close/>
                </a:path>
                <a:path extrusionOk="0" h="518160" w="892809">
                  <a:moveTo>
                    <a:pt x="646176" y="386333"/>
                  </a:moveTo>
                  <a:lnTo>
                    <a:pt x="633222" y="373379"/>
                  </a:lnTo>
                  <a:lnTo>
                    <a:pt x="633222" y="386333"/>
                  </a:lnTo>
                  <a:lnTo>
                    <a:pt x="646176" y="386333"/>
                  </a:lnTo>
                  <a:close/>
                </a:path>
                <a:path extrusionOk="0" h="518160" w="892809">
                  <a:moveTo>
                    <a:pt x="646176" y="469391"/>
                  </a:moveTo>
                  <a:lnTo>
                    <a:pt x="646176" y="386333"/>
                  </a:lnTo>
                  <a:lnTo>
                    <a:pt x="633222" y="386333"/>
                  </a:lnTo>
                  <a:lnTo>
                    <a:pt x="633222" y="518159"/>
                  </a:lnTo>
                  <a:lnTo>
                    <a:pt x="637032" y="514350"/>
                  </a:lnTo>
                  <a:lnTo>
                    <a:pt x="637032" y="478535"/>
                  </a:lnTo>
                  <a:lnTo>
                    <a:pt x="646176" y="469391"/>
                  </a:lnTo>
                  <a:close/>
                </a:path>
                <a:path extrusionOk="0" h="518160" w="892809">
                  <a:moveTo>
                    <a:pt x="658368" y="60959"/>
                  </a:moveTo>
                  <a:lnTo>
                    <a:pt x="658368" y="30479"/>
                  </a:lnTo>
                  <a:lnTo>
                    <a:pt x="637032" y="39623"/>
                  </a:lnTo>
                  <a:lnTo>
                    <a:pt x="658368" y="60959"/>
                  </a:lnTo>
                  <a:close/>
                </a:path>
                <a:path extrusionOk="0" h="518160" w="892809">
                  <a:moveTo>
                    <a:pt x="658368" y="157733"/>
                  </a:moveTo>
                  <a:lnTo>
                    <a:pt x="658368" y="60959"/>
                  </a:lnTo>
                  <a:lnTo>
                    <a:pt x="637032" y="39623"/>
                  </a:lnTo>
                  <a:lnTo>
                    <a:pt x="637032" y="131825"/>
                  </a:lnTo>
                  <a:lnTo>
                    <a:pt x="646176" y="131825"/>
                  </a:lnTo>
                  <a:lnTo>
                    <a:pt x="646176" y="157733"/>
                  </a:lnTo>
                  <a:lnTo>
                    <a:pt x="658368" y="157733"/>
                  </a:lnTo>
                  <a:close/>
                </a:path>
                <a:path extrusionOk="0" h="518160" w="892809">
                  <a:moveTo>
                    <a:pt x="865632" y="285750"/>
                  </a:moveTo>
                  <a:lnTo>
                    <a:pt x="865632" y="268223"/>
                  </a:lnTo>
                  <a:lnTo>
                    <a:pt x="856488" y="259079"/>
                  </a:lnTo>
                  <a:lnTo>
                    <a:pt x="637032" y="478535"/>
                  </a:lnTo>
                  <a:lnTo>
                    <a:pt x="658368" y="487679"/>
                  </a:lnTo>
                  <a:lnTo>
                    <a:pt x="658368" y="493013"/>
                  </a:lnTo>
                  <a:lnTo>
                    <a:pt x="865632" y="285750"/>
                  </a:lnTo>
                  <a:close/>
                </a:path>
                <a:path extrusionOk="0" h="518160" w="892809">
                  <a:moveTo>
                    <a:pt x="658368" y="493013"/>
                  </a:moveTo>
                  <a:lnTo>
                    <a:pt x="658368" y="487679"/>
                  </a:lnTo>
                  <a:lnTo>
                    <a:pt x="637032" y="478535"/>
                  </a:lnTo>
                  <a:lnTo>
                    <a:pt x="637032" y="514350"/>
                  </a:lnTo>
                  <a:lnTo>
                    <a:pt x="658368" y="493013"/>
                  </a:lnTo>
                  <a:close/>
                </a:path>
                <a:path extrusionOk="0" h="518160" w="892809">
                  <a:moveTo>
                    <a:pt x="865632" y="268223"/>
                  </a:moveTo>
                  <a:lnTo>
                    <a:pt x="865632" y="249935"/>
                  </a:lnTo>
                  <a:lnTo>
                    <a:pt x="856488" y="259079"/>
                  </a:lnTo>
                  <a:lnTo>
                    <a:pt x="865632" y="268223"/>
                  </a:lnTo>
                  <a:close/>
                </a:path>
              </a:pathLst>
            </a:custGeom>
            <a:solidFill>
              <a:srgbClr val="BFBF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55" name="Google Shape;455;p29"/>
          <p:cNvSpPr txBox="1"/>
          <p:nvPr>
            <p:ph type="title"/>
          </p:nvPr>
        </p:nvSpPr>
        <p:spPr>
          <a:xfrm>
            <a:off x="1282585" y="606043"/>
            <a:ext cx="749977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Workflow: Paraffin Sections</a:t>
            </a:r>
            <a:endParaRPr sz="2800">
              <a:latin typeface="Arial"/>
              <a:ea typeface="Arial"/>
              <a:cs typeface="Arial"/>
              <a:sym typeface="Arial"/>
            </a:endParaRPr>
          </a:p>
        </p:txBody>
      </p:sp>
      <p:sp>
        <p:nvSpPr>
          <p:cNvPr id="456" name="Google Shape;456;p29"/>
          <p:cNvSpPr txBox="1"/>
          <p:nvPr/>
        </p:nvSpPr>
        <p:spPr>
          <a:xfrm>
            <a:off x="1282433" y="1672082"/>
            <a:ext cx="6133465" cy="2694305"/>
          </a:xfrm>
          <a:prstGeom prst="rect">
            <a:avLst/>
          </a:prstGeom>
          <a:noFill/>
          <a:ln>
            <a:noFill/>
          </a:ln>
        </p:spPr>
        <p:txBody>
          <a:bodyPr anchorCtr="0" anchor="t" bIns="0" lIns="0" spcFirstLastPara="1" rIns="0" wrap="square" tIns="12050">
            <a:spAutoFit/>
          </a:bodyPr>
          <a:lstStyle/>
          <a:p>
            <a:pPr indent="-343535" lvl="0" marL="355600"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Tissue blocks or organs are fixed (chemically)</a:t>
            </a:r>
            <a:endParaRPr sz="2000">
              <a:latin typeface="Arial"/>
              <a:ea typeface="Arial"/>
              <a:cs typeface="Arial"/>
              <a:sym typeface="Arial"/>
            </a:endParaRPr>
          </a:p>
          <a:p>
            <a:pPr indent="-343535" lvl="0" marL="355600"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Dehydration and clearing: Ethanol series to Xylene</a:t>
            </a:r>
            <a:endParaRPr sz="2000">
              <a:latin typeface="Arial"/>
              <a:ea typeface="Arial"/>
              <a:cs typeface="Arial"/>
              <a:sym typeface="Arial"/>
            </a:endParaRPr>
          </a:p>
          <a:p>
            <a:pPr indent="-343535" lvl="0" marL="355600"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Paraffin Embedding</a:t>
            </a:r>
            <a:endParaRPr sz="2000">
              <a:latin typeface="Arial"/>
              <a:ea typeface="Arial"/>
              <a:cs typeface="Arial"/>
              <a:sym typeface="Arial"/>
            </a:endParaRPr>
          </a:p>
          <a:p>
            <a:pPr indent="-342900" lvl="0" marL="354965"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Sectioning</a:t>
            </a:r>
            <a:endParaRPr sz="2000">
              <a:latin typeface="Arial"/>
              <a:ea typeface="Arial"/>
              <a:cs typeface="Arial"/>
              <a:sym typeface="Arial"/>
            </a:endParaRPr>
          </a:p>
          <a:p>
            <a:pPr indent="-342900" lvl="0" marL="354965" marR="0" rtl="0" algn="l">
              <a:lnSpc>
                <a:spcPct val="100000"/>
              </a:lnSpc>
              <a:spcBef>
                <a:spcPts val="168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Rehydration for staining: Xylene, Ethanol series, staining</a:t>
            </a:r>
            <a:endParaRPr sz="2000">
              <a:latin typeface="Arial"/>
              <a:ea typeface="Arial"/>
              <a:cs typeface="Arial"/>
              <a:sym typeface="Arial"/>
            </a:endParaRPr>
          </a:p>
        </p:txBody>
      </p:sp>
      <p:sp>
        <p:nvSpPr>
          <p:cNvPr id="457" name="Google Shape;457;p29"/>
          <p:cNvSpPr txBox="1"/>
          <p:nvPr/>
        </p:nvSpPr>
        <p:spPr>
          <a:xfrm>
            <a:off x="1282382" y="4262828"/>
            <a:ext cx="6746240" cy="621665"/>
          </a:xfrm>
          <a:prstGeom prst="rect">
            <a:avLst/>
          </a:prstGeom>
          <a:noFill/>
          <a:ln>
            <a:noFill/>
          </a:ln>
        </p:spPr>
        <p:txBody>
          <a:bodyPr anchorCtr="0" anchor="t" bIns="0" lIns="0" spcFirstLastPara="1" rIns="0" wrap="square" tIns="12050">
            <a:spAutoFit/>
          </a:bodyPr>
          <a:lstStyle/>
          <a:p>
            <a:pPr indent="-342900" lvl="0" marL="354965" marR="0" rtl="0" algn="l">
              <a:lnSpc>
                <a:spcPct val="100000"/>
              </a:lnSpc>
              <a:spcBef>
                <a:spcPts val="0"/>
              </a:spcBef>
              <a:spcAft>
                <a:spcPts val="0"/>
              </a:spcAft>
              <a:buClr>
                <a:srgbClr val="0070C0"/>
              </a:buClr>
              <a:buSzPts val="2000"/>
              <a:buFont typeface="Noto Sans Symbols"/>
              <a:buChar char="⮚"/>
            </a:pPr>
            <a:r>
              <a:rPr lang="en-US" sz="2000">
                <a:solidFill>
                  <a:srgbClr val="252525"/>
                </a:solidFill>
                <a:latin typeface="Arial"/>
                <a:ea typeface="Arial"/>
                <a:cs typeface="Arial"/>
                <a:sym typeface="Arial"/>
              </a:rPr>
              <a:t>Usually dehydration again. Mounting in Xylene based medium</a:t>
            </a:r>
            <a:endParaRPr sz="2000">
              <a:latin typeface="Arial"/>
              <a:ea typeface="Arial"/>
              <a:cs typeface="Arial"/>
              <a:sym typeface="Arial"/>
            </a:endParaRPr>
          </a:p>
        </p:txBody>
      </p:sp>
      <p:sp>
        <p:nvSpPr>
          <p:cNvPr id="458" name="Google Shape;458;p29"/>
          <p:cNvSpPr txBox="1"/>
          <p:nvPr/>
        </p:nvSpPr>
        <p:spPr>
          <a:xfrm>
            <a:off x="1342783" y="5970523"/>
            <a:ext cx="5607685" cy="850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800">
                <a:latin typeface="Arial"/>
                <a:ea typeface="Arial"/>
                <a:cs typeface="Arial"/>
                <a:sym typeface="Arial"/>
              </a:rPr>
              <a:t>Depending on sample: 16‐24h or more</a:t>
            </a:r>
            <a:endParaRPr sz="2800">
              <a:latin typeface="Arial"/>
              <a:ea typeface="Arial"/>
              <a:cs typeface="Arial"/>
              <a:sym typeface="Arial"/>
            </a:endParaRPr>
          </a:p>
        </p:txBody>
      </p:sp>
      <p:sp>
        <p:nvSpPr>
          <p:cNvPr id="459" name="Google Shape;459;p29"/>
          <p:cNvSpPr/>
          <p:nvPr/>
        </p:nvSpPr>
        <p:spPr>
          <a:xfrm>
            <a:off x="7383665" y="2166366"/>
            <a:ext cx="1741170" cy="148361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0" name="Google Shape;460;p29"/>
          <p:cNvSpPr/>
          <p:nvPr/>
        </p:nvSpPr>
        <p:spPr>
          <a:xfrm>
            <a:off x="7383665" y="1529333"/>
            <a:ext cx="2232660" cy="520700"/>
          </a:xfrm>
          <a:custGeom>
            <a:rect b="b" l="l" r="r" t="t"/>
            <a:pathLst>
              <a:path extrusionOk="0" h="520700" w="2232659">
                <a:moveTo>
                  <a:pt x="2232660" y="434340"/>
                </a:moveTo>
                <a:lnTo>
                  <a:pt x="2232660" y="86868"/>
                </a:lnTo>
                <a:lnTo>
                  <a:pt x="2225837" y="53042"/>
                </a:lnTo>
                <a:lnTo>
                  <a:pt x="2207228" y="25431"/>
                </a:lnTo>
                <a:lnTo>
                  <a:pt x="2179617" y="6822"/>
                </a:lnTo>
                <a:lnTo>
                  <a:pt x="2145792" y="0"/>
                </a:lnTo>
                <a:lnTo>
                  <a:pt x="86868" y="0"/>
                </a:lnTo>
                <a:lnTo>
                  <a:pt x="53042" y="6822"/>
                </a:lnTo>
                <a:lnTo>
                  <a:pt x="25431" y="25431"/>
                </a:lnTo>
                <a:lnTo>
                  <a:pt x="6822" y="53042"/>
                </a:lnTo>
                <a:lnTo>
                  <a:pt x="0" y="86868"/>
                </a:lnTo>
                <a:lnTo>
                  <a:pt x="0" y="434340"/>
                </a:lnTo>
                <a:lnTo>
                  <a:pt x="6822" y="468046"/>
                </a:lnTo>
                <a:lnTo>
                  <a:pt x="25431" y="495395"/>
                </a:lnTo>
                <a:lnTo>
                  <a:pt x="53042" y="513742"/>
                </a:lnTo>
                <a:lnTo>
                  <a:pt x="86868" y="520446"/>
                </a:lnTo>
                <a:lnTo>
                  <a:pt x="2145792" y="520446"/>
                </a:lnTo>
                <a:lnTo>
                  <a:pt x="2179617" y="513742"/>
                </a:lnTo>
                <a:lnTo>
                  <a:pt x="2207228" y="495395"/>
                </a:lnTo>
                <a:lnTo>
                  <a:pt x="2225837" y="468046"/>
                </a:lnTo>
                <a:lnTo>
                  <a:pt x="2232660" y="43434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1" name="Google Shape;461;p29"/>
          <p:cNvSpPr txBox="1"/>
          <p:nvPr/>
        </p:nvSpPr>
        <p:spPr>
          <a:xfrm>
            <a:off x="7487551" y="1651508"/>
            <a:ext cx="1847850" cy="546099"/>
          </a:xfrm>
          <a:prstGeom prst="rect">
            <a:avLst/>
          </a:prstGeom>
          <a:noFill/>
          <a:ln>
            <a:noFill/>
          </a:ln>
        </p:spPr>
        <p:txBody>
          <a:bodyPr anchorCtr="0" anchor="t" bIns="0" lIns="0" spcFirstLastPara="1" rIns="0" wrap="square" tIns="12700">
            <a:spAutoFit/>
          </a:bodyPr>
          <a:lstStyle/>
          <a:p>
            <a:pPr indent="-234315" lvl="0" marL="246379" marR="0" rtl="0" algn="l">
              <a:lnSpc>
                <a:spcPct val="100000"/>
              </a:lnSpc>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3‐10 µm sections</a:t>
            </a:r>
            <a:endParaRPr sz="1800">
              <a:latin typeface="Arial"/>
              <a:ea typeface="Arial"/>
              <a:cs typeface="Arial"/>
              <a:sym typeface="Arial"/>
            </a:endParaRPr>
          </a:p>
        </p:txBody>
      </p:sp>
      <p:sp>
        <p:nvSpPr>
          <p:cNvPr id="462" name="Google Shape;462;p29"/>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463" name="Google Shape;463;p29"/>
          <p:cNvPicPr preferRelativeResize="0"/>
          <p:nvPr/>
        </p:nvPicPr>
        <p:blipFill rotWithShape="1">
          <a:blip r:embed="rId7">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p:nvPr/>
        </p:nvSpPr>
        <p:spPr>
          <a:xfrm>
            <a:off x="1891169" y="3850385"/>
            <a:ext cx="1733550" cy="27142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 name="Google Shape;75;p3"/>
          <p:cNvSpPr txBox="1"/>
          <p:nvPr/>
        </p:nvSpPr>
        <p:spPr>
          <a:xfrm>
            <a:off x="1371688" y="1421079"/>
            <a:ext cx="8289925" cy="2451099"/>
          </a:xfrm>
          <a:prstGeom prst="rect">
            <a:avLst/>
          </a:prstGeom>
          <a:noFill/>
          <a:ln>
            <a:noFill/>
          </a:ln>
        </p:spPr>
        <p:txBody>
          <a:bodyPr anchorCtr="0" anchor="t" bIns="0" lIns="0" spcFirstLastPara="1" rIns="0" wrap="square" tIns="165100">
            <a:spAutoFit/>
          </a:bodyPr>
          <a:lstStyle/>
          <a:p>
            <a:pPr indent="-343535" lvl="0" marL="355600" marR="0" rtl="0" algn="l">
              <a:lnSpc>
                <a:spcPct val="100000"/>
              </a:lnSpc>
              <a:spcBef>
                <a:spcPts val="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Marcello Malpighi (1628‐1694): Malpighian tubules, Malpighian corpuscles…</a:t>
            </a:r>
            <a:endParaRPr sz="2000">
              <a:latin typeface="Arial"/>
              <a:ea typeface="Arial"/>
              <a:cs typeface="Arial"/>
              <a:sym typeface="Arial"/>
            </a:endParaRPr>
          </a:p>
          <a:p>
            <a:pPr indent="-343535" lvl="0" marL="355600" marR="0" rtl="0" algn="l">
              <a:lnSpc>
                <a:spcPct val="100000"/>
              </a:lnSpc>
              <a:spcBef>
                <a:spcPts val="120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Antonie van Leeuwenhoek (1632‐1723): magnifying lens, dyes</a:t>
            </a:r>
            <a:endParaRPr sz="2000">
              <a:latin typeface="Arial"/>
              <a:ea typeface="Arial"/>
              <a:cs typeface="Arial"/>
              <a:sym typeface="Arial"/>
            </a:endParaRPr>
          </a:p>
          <a:p>
            <a:pPr indent="-343535" lvl="0" marL="355600" marR="0" rtl="0" algn="l">
              <a:lnSpc>
                <a:spcPct val="100000"/>
              </a:lnSpc>
              <a:spcBef>
                <a:spcPts val="1200"/>
              </a:spcBef>
              <a:spcAft>
                <a:spcPts val="0"/>
              </a:spcAft>
              <a:buClr>
                <a:srgbClr val="0070C0"/>
              </a:buClr>
              <a:buSzPts val="2000"/>
              <a:buFont typeface="Noto Sans Symbols"/>
              <a:buChar char="⮚"/>
            </a:pPr>
            <a:r>
              <a:rPr b="1" lang="en-US" sz="2000">
                <a:solidFill>
                  <a:srgbClr val="0070C0"/>
                </a:solidFill>
                <a:latin typeface="Trebuchet MS"/>
                <a:ea typeface="Trebuchet MS"/>
                <a:cs typeface="Trebuchet MS"/>
                <a:sym typeface="Trebuchet MS"/>
              </a:rPr>
              <a:t>Robert Hooke (1635‐1703): </a:t>
            </a:r>
            <a:r>
              <a:rPr b="1" i="1" lang="en-US" sz="2000">
                <a:solidFill>
                  <a:srgbClr val="0070C0"/>
                </a:solidFill>
                <a:latin typeface="Arial"/>
                <a:ea typeface="Arial"/>
                <a:cs typeface="Arial"/>
                <a:sym typeface="Arial"/>
              </a:rPr>
              <a:t>Micrographia </a:t>
            </a:r>
            <a:r>
              <a:rPr b="1" lang="en-US" sz="2000">
                <a:solidFill>
                  <a:srgbClr val="0070C0"/>
                </a:solidFill>
                <a:latin typeface="Trebuchet MS"/>
                <a:ea typeface="Trebuchet MS"/>
                <a:cs typeface="Trebuchet MS"/>
                <a:sym typeface="Trebuchet MS"/>
              </a:rPr>
              <a:t>(1665)</a:t>
            </a:r>
            <a:endParaRPr sz="2000">
              <a:latin typeface="Trebuchet MS"/>
              <a:ea typeface="Trebuchet MS"/>
              <a:cs typeface="Trebuchet MS"/>
              <a:sym typeface="Trebuchet MS"/>
            </a:endParaRPr>
          </a:p>
          <a:p>
            <a:pPr indent="-361950" lvl="0" marL="374015" marR="5080" rtl="0" algn="l">
              <a:lnSpc>
                <a:spcPct val="100000"/>
              </a:lnSpc>
              <a:spcBef>
                <a:spcPts val="1200"/>
              </a:spcBef>
              <a:spcAft>
                <a:spcPts val="0"/>
              </a:spcAft>
              <a:buClr>
                <a:srgbClr val="0070C0"/>
              </a:buClr>
              <a:buSzPts val="2000"/>
              <a:buFont typeface="Noto Sans Symbols"/>
              <a:buChar char="⮚"/>
            </a:pPr>
            <a:r>
              <a:rPr b="1" lang="en-US" sz="2000">
                <a:solidFill>
                  <a:srgbClr val="0070C0"/>
                </a:solidFill>
                <a:latin typeface="Trebuchet MS"/>
                <a:ea typeface="Trebuchet MS"/>
                <a:cs typeface="Trebuchet MS"/>
                <a:sym typeface="Trebuchet MS"/>
              </a:rPr>
              <a:t>1832: Matthias Schleiden and Theodor Schwann: Cell theory „All plant and  animal tissues are composed of cells.“</a:t>
            </a:r>
            <a:endParaRPr sz="2000">
              <a:latin typeface="Trebuchet MS"/>
              <a:ea typeface="Trebuchet MS"/>
              <a:cs typeface="Trebuchet MS"/>
              <a:sym typeface="Trebuchet MS"/>
            </a:endParaRPr>
          </a:p>
        </p:txBody>
      </p:sp>
      <p:sp>
        <p:nvSpPr>
          <p:cNvPr id="76" name="Google Shape;76;p3"/>
          <p:cNvSpPr/>
          <p:nvPr/>
        </p:nvSpPr>
        <p:spPr>
          <a:xfrm>
            <a:off x="5775083" y="3850385"/>
            <a:ext cx="1725929" cy="271424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 name="Google Shape;77;p3"/>
          <p:cNvSpPr/>
          <p:nvPr/>
        </p:nvSpPr>
        <p:spPr>
          <a:xfrm>
            <a:off x="3824363" y="3850385"/>
            <a:ext cx="1711451" cy="27142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 name="Google Shape;78;p3"/>
          <p:cNvSpPr txBox="1"/>
          <p:nvPr>
            <p:ph type="title"/>
          </p:nvPr>
        </p:nvSpPr>
        <p:spPr>
          <a:xfrm>
            <a:off x="1419745" y="685291"/>
            <a:ext cx="6880956" cy="43180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Microscopy &amp; Histology &amp; Staining</a:t>
            </a:r>
            <a:endParaRPr sz="2800">
              <a:latin typeface="Arial"/>
              <a:ea typeface="Arial"/>
              <a:cs typeface="Arial"/>
              <a:sym typeface="Arial"/>
            </a:endParaRPr>
          </a:p>
        </p:txBody>
      </p:sp>
      <p:pic>
        <p:nvPicPr>
          <p:cNvPr id="79" name="Google Shape;79;p3"/>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0"/>
          <p:cNvSpPr txBox="1"/>
          <p:nvPr/>
        </p:nvSpPr>
        <p:spPr>
          <a:xfrm>
            <a:off x="1281823" y="527590"/>
            <a:ext cx="5650656" cy="1021080"/>
          </a:xfrm>
          <a:prstGeom prst="rect">
            <a:avLst/>
          </a:prstGeom>
          <a:noFill/>
          <a:ln>
            <a:noFill/>
          </a:ln>
        </p:spPr>
        <p:txBody>
          <a:bodyPr anchorCtr="0" anchor="t" bIns="0" lIns="0" spcFirstLastPara="1" rIns="0" wrap="square" tIns="91425">
            <a:spAutoFit/>
          </a:bodyPr>
          <a:lstStyle/>
          <a:p>
            <a:pPr indent="0" lvl="0" marL="12700" marR="0" rtl="0" algn="l">
              <a:lnSpc>
                <a:spcPct val="100000"/>
              </a:lnSpc>
              <a:spcBef>
                <a:spcPts val="0"/>
              </a:spcBef>
              <a:spcAft>
                <a:spcPts val="0"/>
              </a:spcAft>
              <a:buNone/>
            </a:pPr>
            <a:r>
              <a:rPr lang="en-US" sz="2800">
                <a:solidFill>
                  <a:srgbClr val="0070C0"/>
                </a:solidFill>
                <a:latin typeface="Arial"/>
                <a:ea typeface="Arial"/>
                <a:cs typeface="Arial"/>
                <a:sym typeface="Arial"/>
              </a:rPr>
              <a:t>Paraffin sections (fixed tissue)</a:t>
            </a:r>
            <a:endParaRPr sz="2800">
              <a:latin typeface="Arial"/>
              <a:ea typeface="Arial"/>
              <a:cs typeface="Arial"/>
              <a:sym typeface="Arial"/>
            </a:endParaRPr>
          </a:p>
          <a:p>
            <a:pPr indent="0" lvl="0" marL="12700" marR="0" rtl="0" algn="l">
              <a:lnSpc>
                <a:spcPct val="100000"/>
              </a:lnSpc>
              <a:spcBef>
                <a:spcPts val="720"/>
              </a:spcBef>
              <a:spcAft>
                <a:spcPts val="0"/>
              </a:spcAft>
              <a:buNone/>
            </a:pPr>
            <a:r>
              <a:rPr b="1" lang="en-US" sz="2800">
                <a:solidFill>
                  <a:srgbClr val="0070C0"/>
                </a:solidFill>
                <a:latin typeface="Arial"/>
                <a:ea typeface="Arial"/>
                <a:cs typeface="Arial"/>
                <a:sym typeface="Arial"/>
              </a:rPr>
              <a:t>            </a:t>
            </a:r>
            <a:endParaRPr sz="2800">
              <a:latin typeface="Arial"/>
              <a:ea typeface="Arial"/>
              <a:cs typeface="Arial"/>
              <a:sym typeface="Arial"/>
            </a:endParaRPr>
          </a:p>
        </p:txBody>
      </p:sp>
      <p:sp>
        <p:nvSpPr>
          <p:cNvPr id="469" name="Google Shape;469;p30"/>
          <p:cNvSpPr txBox="1"/>
          <p:nvPr>
            <p:ph type="title"/>
          </p:nvPr>
        </p:nvSpPr>
        <p:spPr>
          <a:xfrm>
            <a:off x="2532600" y="1168098"/>
            <a:ext cx="6024737" cy="81280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                             ‐</a:t>
            </a:r>
            <a:endParaRPr/>
          </a:p>
        </p:txBody>
      </p:sp>
      <p:sp>
        <p:nvSpPr>
          <p:cNvPr id="470" name="Google Shape;470;p30"/>
          <p:cNvSpPr txBox="1"/>
          <p:nvPr/>
        </p:nvSpPr>
        <p:spPr>
          <a:xfrm>
            <a:off x="1490611" y="1995170"/>
            <a:ext cx="3738245" cy="5461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800"/>
              <a:buFont typeface="Noto Sans Symbols"/>
              <a:buChar char="⮚"/>
            </a:pPr>
            <a:r>
              <a:rPr lang="en-US" sz="1800">
                <a:latin typeface="Arial"/>
                <a:ea typeface="Arial"/>
                <a:cs typeface="Arial"/>
                <a:sym typeface="Arial"/>
              </a:rPr>
              <a:t>Preservation (autolysis, putrefaction)</a:t>
            </a:r>
            <a:endParaRPr sz="1800">
              <a:latin typeface="Arial"/>
              <a:ea typeface="Arial"/>
              <a:cs typeface="Arial"/>
              <a:sym typeface="Arial"/>
            </a:endParaRPr>
          </a:p>
        </p:txBody>
      </p:sp>
      <p:sp>
        <p:nvSpPr>
          <p:cNvPr id="471" name="Google Shape;471;p30"/>
          <p:cNvSpPr txBox="1"/>
          <p:nvPr/>
        </p:nvSpPr>
        <p:spPr>
          <a:xfrm>
            <a:off x="1490588" y="2476761"/>
            <a:ext cx="3609340" cy="5461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800"/>
              <a:buFont typeface="Noto Sans Symbols"/>
              <a:buChar char="⮚"/>
            </a:pPr>
            <a:r>
              <a:rPr lang="en-US" sz="1800">
                <a:latin typeface="Arial"/>
                <a:ea typeface="Arial"/>
                <a:cs typeface="Arial"/>
                <a:sym typeface="Arial"/>
              </a:rPr>
              <a:t>Tissue can be stored for a long time</a:t>
            </a:r>
            <a:endParaRPr sz="1800">
              <a:latin typeface="Arial"/>
              <a:ea typeface="Arial"/>
              <a:cs typeface="Arial"/>
              <a:sym typeface="Arial"/>
            </a:endParaRPr>
          </a:p>
        </p:txBody>
      </p:sp>
      <p:sp>
        <p:nvSpPr>
          <p:cNvPr id="472" name="Google Shape;472;p30"/>
          <p:cNvSpPr txBox="1"/>
          <p:nvPr/>
        </p:nvSpPr>
        <p:spPr>
          <a:xfrm>
            <a:off x="1490543" y="2958353"/>
            <a:ext cx="3512185" cy="1066800"/>
          </a:xfrm>
          <a:prstGeom prst="rect">
            <a:avLst/>
          </a:prstGeom>
          <a:noFill/>
          <a:ln>
            <a:noFill/>
          </a:ln>
        </p:spPr>
        <p:txBody>
          <a:bodyPr anchorCtr="0" anchor="t" bIns="0" lIns="0" spcFirstLastPara="1" rIns="0" wrap="square" tIns="12700">
            <a:spAutoFit/>
          </a:bodyPr>
          <a:lstStyle/>
          <a:p>
            <a:pPr indent="-286385" lvl="0" marL="298450" marR="0" rtl="0" algn="l">
              <a:lnSpc>
                <a:spcPct val="100000"/>
              </a:lnSpc>
              <a:spcBef>
                <a:spcPts val="0"/>
              </a:spcBef>
              <a:spcAft>
                <a:spcPts val="0"/>
              </a:spcAft>
              <a:buClr>
                <a:srgbClr val="0070C0"/>
              </a:buClr>
              <a:buSzPts val="1800"/>
              <a:buFont typeface="Noto Sans Symbols"/>
              <a:buChar char="⮚"/>
            </a:pPr>
            <a:r>
              <a:rPr lang="en-US" sz="1800">
                <a:latin typeface="Arial"/>
                <a:ea typeface="Arial"/>
                <a:cs typeface="Arial"/>
                <a:sym typeface="Arial"/>
              </a:rPr>
              <a:t>Inactivation of pathogens</a:t>
            </a:r>
            <a:endParaRPr sz="1800">
              <a:latin typeface="Arial"/>
              <a:ea typeface="Arial"/>
              <a:cs typeface="Arial"/>
              <a:sym typeface="Arial"/>
            </a:endParaRPr>
          </a:p>
          <a:p>
            <a:pPr indent="-286385" lvl="0" marL="298450" marR="5080" rtl="0" algn="l">
              <a:lnSpc>
                <a:spcPct val="120000"/>
              </a:lnSpc>
              <a:spcBef>
                <a:spcPts val="1200"/>
              </a:spcBef>
              <a:spcAft>
                <a:spcPts val="0"/>
              </a:spcAft>
              <a:buClr>
                <a:srgbClr val="0070C0"/>
              </a:buClr>
              <a:buSzPts val="1800"/>
              <a:buFont typeface="Noto Sans Symbols"/>
              <a:buChar char="⮚"/>
            </a:pPr>
            <a:r>
              <a:rPr lang="en-US" sz="1800">
                <a:latin typeface="Arial"/>
                <a:ea typeface="Arial"/>
                <a:cs typeface="Arial"/>
                <a:sym typeface="Arial"/>
              </a:rPr>
              <a:t>Structure stabilization, good tissue  morphology</a:t>
            </a:r>
            <a:endParaRPr sz="1800">
              <a:latin typeface="Arial"/>
              <a:ea typeface="Arial"/>
              <a:cs typeface="Arial"/>
              <a:sym typeface="Arial"/>
            </a:endParaRPr>
          </a:p>
        </p:txBody>
      </p:sp>
      <p:sp>
        <p:nvSpPr>
          <p:cNvPr id="473" name="Google Shape;473;p30"/>
          <p:cNvSpPr txBox="1"/>
          <p:nvPr/>
        </p:nvSpPr>
        <p:spPr>
          <a:xfrm>
            <a:off x="6306961" y="1764306"/>
            <a:ext cx="3195481" cy="2222501"/>
          </a:xfrm>
          <a:prstGeom prst="rect">
            <a:avLst/>
          </a:prstGeom>
          <a:noFill/>
          <a:ln>
            <a:noFill/>
          </a:ln>
        </p:spPr>
        <p:txBody>
          <a:bodyPr anchorCtr="0" anchor="t" bIns="0" lIns="0" spcFirstLastPara="1" rIns="0" wrap="square" tIns="165100">
            <a:spAutoFit/>
          </a:bodyPr>
          <a:lstStyle/>
          <a:p>
            <a:pPr indent="-286385" lvl="0" marL="298450" marR="0" rtl="0" algn="l">
              <a:lnSpc>
                <a:spcPct val="100000"/>
              </a:lnSpc>
              <a:spcBef>
                <a:spcPts val="0"/>
              </a:spcBef>
              <a:spcAft>
                <a:spcPts val="0"/>
              </a:spcAft>
              <a:buClr>
                <a:srgbClr val="0070C0"/>
              </a:buClr>
              <a:buSzPts val="1800"/>
              <a:buFont typeface="Noto Sans Symbols"/>
              <a:buChar char="⮚"/>
            </a:pPr>
            <a:r>
              <a:rPr lang="en-US" sz="1800">
                <a:latin typeface="Arial"/>
                <a:ea typeface="Arial"/>
                <a:cs typeface="Arial"/>
                <a:sym typeface="Arial"/>
              </a:rPr>
              <a:t>Can lead to antigen masking</a:t>
            </a:r>
            <a:endParaRPr sz="1800">
              <a:latin typeface="Arial"/>
              <a:ea typeface="Arial"/>
              <a:cs typeface="Arial"/>
              <a:sym typeface="Arial"/>
            </a:endParaRPr>
          </a:p>
          <a:p>
            <a:pPr indent="-285750" lvl="0" marL="298450" marR="353060" rtl="0" algn="l">
              <a:lnSpc>
                <a:spcPct val="100000"/>
              </a:lnSpc>
              <a:spcBef>
                <a:spcPts val="1200"/>
              </a:spcBef>
              <a:spcAft>
                <a:spcPts val="0"/>
              </a:spcAft>
              <a:buClr>
                <a:srgbClr val="0070C0"/>
              </a:buClr>
              <a:buSzPts val="1800"/>
              <a:buFont typeface="Noto Sans Symbols"/>
              <a:buChar char="⮚"/>
            </a:pPr>
            <a:r>
              <a:rPr lang="en-US" sz="1800">
                <a:latin typeface="Arial"/>
                <a:ea typeface="Arial"/>
                <a:cs typeface="Arial"/>
                <a:sym typeface="Arial"/>
              </a:rPr>
              <a:t>Antigen retrieval might be  necessary</a:t>
            </a:r>
            <a:endParaRPr sz="1800">
              <a:latin typeface="Arial"/>
              <a:ea typeface="Arial"/>
              <a:cs typeface="Arial"/>
              <a:sym typeface="Arial"/>
            </a:endParaRPr>
          </a:p>
          <a:p>
            <a:pPr indent="-286385" lvl="0" marL="298450" marR="0" rtl="0" algn="l">
              <a:lnSpc>
                <a:spcPct val="100000"/>
              </a:lnSpc>
              <a:spcBef>
                <a:spcPts val="1200"/>
              </a:spcBef>
              <a:spcAft>
                <a:spcPts val="0"/>
              </a:spcAft>
              <a:buClr>
                <a:srgbClr val="0070C0"/>
              </a:buClr>
              <a:buSzPts val="1800"/>
              <a:buFont typeface="Noto Sans Symbols"/>
              <a:buChar char="⮚"/>
            </a:pPr>
            <a:r>
              <a:rPr lang="en-US" sz="1800">
                <a:latin typeface="Arial"/>
                <a:ea typeface="Arial"/>
                <a:cs typeface="Arial"/>
                <a:sym typeface="Arial"/>
              </a:rPr>
              <a:t>Fixation artifacts</a:t>
            </a:r>
            <a:endParaRPr sz="1800">
              <a:latin typeface="Arial"/>
              <a:ea typeface="Arial"/>
              <a:cs typeface="Arial"/>
              <a:sym typeface="Arial"/>
            </a:endParaRPr>
          </a:p>
          <a:p>
            <a:pPr indent="-285750" lvl="0" marL="298450" marR="5080" rtl="0" algn="l">
              <a:lnSpc>
                <a:spcPct val="100000"/>
              </a:lnSpc>
              <a:spcBef>
                <a:spcPts val="1200"/>
              </a:spcBef>
              <a:spcAft>
                <a:spcPts val="0"/>
              </a:spcAft>
              <a:buClr>
                <a:srgbClr val="0070C0"/>
              </a:buClr>
              <a:buSzPts val="1800"/>
              <a:buFont typeface="Noto Sans Symbols"/>
              <a:buChar char="⮚"/>
            </a:pPr>
            <a:r>
              <a:rPr lang="en-US" sz="1800">
                <a:latin typeface="Arial"/>
                <a:ea typeface="Arial"/>
                <a:cs typeface="Arial"/>
                <a:sym typeface="Arial"/>
              </a:rPr>
              <a:t>Hydrophobic components like  lipids will be lost</a:t>
            </a:r>
            <a:endParaRPr sz="1800">
              <a:latin typeface="Arial"/>
              <a:ea typeface="Arial"/>
              <a:cs typeface="Arial"/>
              <a:sym typeface="Arial"/>
            </a:endParaRPr>
          </a:p>
        </p:txBody>
      </p:sp>
      <p:sp>
        <p:nvSpPr>
          <p:cNvPr id="474" name="Google Shape;474;p30"/>
          <p:cNvSpPr/>
          <p:nvPr/>
        </p:nvSpPr>
        <p:spPr>
          <a:xfrm>
            <a:off x="1696097" y="4158233"/>
            <a:ext cx="3084576" cy="23561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5" name="Google Shape;475;p30"/>
          <p:cNvSpPr/>
          <p:nvPr/>
        </p:nvSpPr>
        <p:spPr>
          <a:xfrm>
            <a:off x="5000129" y="4158233"/>
            <a:ext cx="3227070" cy="23561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476" name="Google Shape;476;p30"/>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1"/>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482" name="Google Shape;482;p31"/>
          <p:cNvSpPr txBox="1"/>
          <p:nvPr>
            <p:ph type="title"/>
          </p:nvPr>
        </p:nvSpPr>
        <p:spPr>
          <a:xfrm>
            <a:off x="1409493" y="190647"/>
            <a:ext cx="5579844"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Workflow Frozen Sections</a:t>
            </a:r>
            <a:endParaRPr sz="2800">
              <a:latin typeface="Arial"/>
              <a:ea typeface="Arial"/>
              <a:cs typeface="Arial"/>
              <a:sym typeface="Arial"/>
            </a:endParaRPr>
          </a:p>
        </p:txBody>
      </p:sp>
      <p:sp>
        <p:nvSpPr>
          <p:cNvPr id="483" name="Google Shape;483;p31"/>
          <p:cNvSpPr txBox="1"/>
          <p:nvPr/>
        </p:nvSpPr>
        <p:spPr>
          <a:xfrm>
            <a:off x="1313248" y="1375229"/>
            <a:ext cx="5953760" cy="1612900"/>
          </a:xfrm>
          <a:prstGeom prst="rect">
            <a:avLst/>
          </a:prstGeom>
          <a:noFill/>
          <a:ln>
            <a:noFill/>
          </a:ln>
        </p:spPr>
        <p:txBody>
          <a:bodyPr anchorCtr="0" anchor="t" bIns="0" lIns="0" spcFirstLastPara="1" rIns="0" wrap="square" tIns="12700">
            <a:spAutoFit/>
          </a:bodyPr>
          <a:lstStyle/>
          <a:p>
            <a:pPr indent="-343535" lvl="0" marL="355600" marR="462915"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put samples on wet ice, saline‐dampened gauze, freeze  within 5 ‐10 min for DNA/RNA isolation</a:t>
            </a:r>
            <a:endParaRPr sz="1800">
              <a:latin typeface="Arial"/>
              <a:ea typeface="Arial"/>
              <a:cs typeface="Arial"/>
              <a:sym typeface="Arial"/>
            </a:endParaRPr>
          </a:p>
          <a:p>
            <a:pPr indent="-343535" lvl="0" marL="35560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remove excess liquid on the outside (otherwise ice crystals!)</a:t>
            </a:r>
            <a:endParaRPr sz="1800">
              <a:latin typeface="Arial"/>
              <a:ea typeface="Arial"/>
              <a:cs typeface="Arial"/>
              <a:sym typeface="Arial"/>
            </a:endParaRPr>
          </a:p>
          <a:p>
            <a:pPr indent="-342900" lvl="0" marL="35560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tissue blocks (max. 1cm) or organs could be snap frozen in</a:t>
            </a:r>
            <a:endParaRPr sz="1800">
              <a:latin typeface="Arial"/>
              <a:ea typeface="Arial"/>
              <a:cs typeface="Arial"/>
              <a:sym typeface="Arial"/>
            </a:endParaRPr>
          </a:p>
        </p:txBody>
      </p:sp>
      <p:sp>
        <p:nvSpPr>
          <p:cNvPr id="484" name="Google Shape;484;p31"/>
          <p:cNvSpPr txBox="1"/>
          <p:nvPr/>
        </p:nvSpPr>
        <p:spPr>
          <a:xfrm>
            <a:off x="1181802" y="2988129"/>
            <a:ext cx="6085205" cy="3873500"/>
          </a:xfrm>
          <a:prstGeom prst="rect">
            <a:avLst/>
          </a:prstGeom>
          <a:noFill/>
          <a:ln>
            <a:noFill/>
          </a:ln>
        </p:spPr>
        <p:txBody>
          <a:bodyPr anchorCtr="0" anchor="t" bIns="0" lIns="0" spcFirstLastPara="1" rIns="0" wrap="square" tIns="12700">
            <a:spAutoFit/>
          </a:bodyPr>
          <a:lstStyle/>
          <a:p>
            <a:pPr indent="-343534" lvl="0" marL="875664"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Liquid N</a:t>
            </a:r>
            <a:r>
              <a:rPr baseline="-25000" lang="en-US" sz="1800">
                <a:solidFill>
                  <a:srgbClr val="252525"/>
                </a:solidFill>
                <a:latin typeface="Arial"/>
                <a:ea typeface="Arial"/>
                <a:cs typeface="Arial"/>
                <a:sym typeface="Arial"/>
              </a:rPr>
              <a:t>2 </a:t>
            </a:r>
            <a:r>
              <a:rPr lang="en-US" sz="1800">
                <a:solidFill>
                  <a:srgbClr val="252525"/>
                </a:solidFill>
                <a:latin typeface="Arial"/>
                <a:ea typeface="Arial"/>
                <a:cs typeface="Arial"/>
                <a:sym typeface="Arial"/>
              </a:rPr>
              <a:t>(vapor phase)</a:t>
            </a:r>
            <a:endParaRPr sz="1800">
              <a:latin typeface="Arial"/>
              <a:ea typeface="Arial"/>
              <a:cs typeface="Arial"/>
              <a:sym typeface="Arial"/>
            </a:endParaRPr>
          </a:p>
          <a:p>
            <a:pPr indent="-343534" lvl="0" marL="875664"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Isopentane on dry ice</a:t>
            </a:r>
            <a:endParaRPr sz="1800">
              <a:latin typeface="Arial"/>
              <a:ea typeface="Arial"/>
              <a:cs typeface="Arial"/>
              <a:sym typeface="Arial"/>
            </a:endParaRPr>
          </a:p>
          <a:p>
            <a:pPr indent="-634" lvl="0" marL="532765" marR="1841500" rtl="0" algn="l">
              <a:lnSpc>
                <a:spcPct val="100000"/>
              </a:lnSpc>
              <a:spcBef>
                <a:spcPts val="0"/>
              </a:spcBef>
              <a:spcAft>
                <a:spcPts val="0"/>
              </a:spcAft>
              <a:buNone/>
            </a:pPr>
            <a:r>
              <a:rPr lang="en-US" sz="1800">
                <a:solidFill>
                  <a:srgbClr val="252525"/>
                </a:solidFill>
                <a:latin typeface="Arial"/>
                <a:ea typeface="Arial"/>
                <a:cs typeface="Arial"/>
                <a:sym typeface="Arial"/>
              </a:rPr>
              <a:t>place the sample in an ice‐cold cryo‐vial  storage ‐80°C or liquid nitrogen</a:t>
            </a:r>
            <a:endParaRPr sz="1800">
              <a:latin typeface="Arial"/>
              <a:ea typeface="Arial"/>
              <a:cs typeface="Arial"/>
              <a:sym typeface="Arial"/>
            </a:endParaRPr>
          </a:p>
          <a:p>
            <a:pPr indent="-342900" lvl="0" marL="418465" marR="142875"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mounting in cryo embedding medium (OCT, optimal cutting  temperature), wrap the cryomold in foil and cool down  before storage</a:t>
            </a:r>
            <a:endParaRPr sz="1800">
              <a:latin typeface="Arial"/>
              <a:ea typeface="Arial"/>
              <a:cs typeface="Arial"/>
              <a:sym typeface="Arial"/>
            </a:endParaRPr>
          </a:p>
          <a:p>
            <a:pPr indent="-342900" lvl="0" marL="418465" marR="8128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E.g. PFA fixation, 3 x 10 min PBS wash, 15% sucrose/PBS at  4°C until is sinks, 30% sucrose/PBS at 4°C until samples sinks</a:t>
            </a:r>
            <a:endParaRPr sz="1800">
              <a:latin typeface="Arial"/>
              <a:ea typeface="Arial"/>
              <a:cs typeface="Arial"/>
              <a:sym typeface="Arial"/>
            </a:endParaRPr>
          </a:p>
          <a:p>
            <a:pPr indent="-343535" lvl="0" marL="41846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Sectioning</a:t>
            </a:r>
            <a:endParaRPr sz="1800">
              <a:latin typeface="Arial"/>
              <a:ea typeface="Arial"/>
              <a:cs typeface="Arial"/>
              <a:sym typeface="Arial"/>
            </a:endParaRPr>
          </a:p>
          <a:p>
            <a:pPr indent="-343535" lvl="0" marL="418465"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Staining or fixation + staining</a:t>
            </a:r>
            <a:endParaRPr sz="1800">
              <a:latin typeface="Arial"/>
              <a:ea typeface="Arial"/>
              <a:cs typeface="Arial"/>
              <a:sym typeface="Arial"/>
            </a:endParaRPr>
          </a:p>
          <a:p>
            <a:pPr indent="-342265" lvl="0" marL="417830" marR="1014094"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Mounting in H</a:t>
            </a:r>
            <a:r>
              <a:rPr baseline="-25000" lang="en-US" sz="1800">
                <a:solidFill>
                  <a:srgbClr val="252525"/>
                </a:solidFill>
                <a:latin typeface="Arial"/>
                <a:ea typeface="Arial"/>
                <a:cs typeface="Arial"/>
                <a:sym typeface="Arial"/>
              </a:rPr>
              <a:t>2</a:t>
            </a:r>
            <a:r>
              <a:rPr lang="en-US" sz="1800">
                <a:solidFill>
                  <a:srgbClr val="252525"/>
                </a:solidFill>
                <a:latin typeface="Arial"/>
                <a:ea typeface="Arial"/>
                <a:cs typeface="Arial"/>
                <a:sym typeface="Arial"/>
              </a:rPr>
              <a:t>O based medium or dehydrate and  proceed like for paraffin sections</a:t>
            </a:r>
            <a:endParaRPr sz="1800">
              <a:latin typeface="Arial"/>
              <a:ea typeface="Arial"/>
              <a:cs typeface="Arial"/>
              <a:sym typeface="Arial"/>
            </a:endParaRPr>
          </a:p>
        </p:txBody>
      </p:sp>
      <p:sp>
        <p:nvSpPr>
          <p:cNvPr id="485" name="Google Shape;485;p31"/>
          <p:cNvSpPr/>
          <p:nvPr/>
        </p:nvSpPr>
        <p:spPr>
          <a:xfrm>
            <a:off x="7383665" y="3966209"/>
            <a:ext cx="2232659" cy="26616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6" name="Google Shape;486;p31"/>
          <p:cNvSpPr/>
          <p:nvPr/>
        </p:nvSpPr>
        <p:spPr>
          <a:xfrm>
            <a:off x="5749375" y="6928231"/>
            <a:ext cx="114300" cy="1365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7" name="Google Shape;487;p31"/>
          <p:cNvSpPr/>
          <p:nvPr/>
        </p:nvSpPr>
        <p:spPr>
          <a:xfrm>
            <a:off x="6730469" y="6928231"/>
            <a:ext cx="114300" cy="1365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488" name="Google Shape;488;p31"/>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2"/>
          <p:cNvSpPr txBox="1"/>
          <p:nvPr>
            <p:ph type="title"/>
          </p:nvPr>
        </p:nvSpPr>
        <p:spPr>
          <a:xfrm>
            <a:off x="1281823" y="606043"/>
            <a:ext cx="688723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View inside the cryotome working space</a:t>
            </a:r>
            <a:endParaRPr sz="2800">
              <a:latin typeface="Arial"/>
              <a:ea typeface="Arial"/>
              <a:cs typeface="Arial"/>
              <a:sym typeface="Arial"/>
            </a:endParaRPr>
          </a:p>
        </p:txBody>
      </p:sp>
      <p:sp>
        <p:nvSpPr>
          <p:cNvPr id="494" name="Google Shape;494;p32"/>
          <p:cNvSpPr/>
          <p:nvPr/>
        </p:nvSpPr>
        <p:spPr>
          <a:xfrm>
            <a:off x="1273949" y="2698241"/>
            <a:ext cx="3783329" cy="28079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5" name="Google Shape;495;p32"/>
          <p:cNvSpPr/>
          <p:nvPr/>
        </p:nvSpPr>
        <p:spPr>
          <a:xfrm>
            <a:off x="5419229" y="2698241"/>
            <a:ext cx="3850385" cy="280797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6" name="Google Shape;496;p32"/>
          <p:cNvSpPr txBox="1"/>
          <p:nvPr/>
        </p:nvSpPr>
        <p:spPr>
          <a:xfrm>
            <a:off x="2473579" y="2093468"/>
            <a:ext cx="1239520"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solidFill>
                  <a:srgbClr val="0070C0"/>
                </a:solidFill>
                <a:latin typeface="Arial"/>
                <a:ea typeface="Arial"/>
                <a:cs typeface="Arial"/>
                <a:sym typeface="Arial"/>
              </a:rPr>
              <a:t>Use a brush</a:t>
            </a:r>
            <a:endParaRPr sz="2000">
              <a:latin typeface="Arial"/>
              <a:ea typeface="Arial"/>
              <a:cs typeface="Arial"/>
              <a:sym typeface="Arial"/>
            </a:endParaRPr>
          </a:p>
        </p:txBody>
      </p:sp>
      <p:sp>
        <p:nvSpPr>
          <p:cNvPr id="497" name="Google Shape;497;p32"/>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498" name="Google Shape;498;p32"/>
          <p:cNvSpPr txBox="1"/>
          <p:nvPr/>
        </p:nvSpPr>
        <p:spPr>
          <a:xfrm>
            <a:off x="6074006" y="1995166"/>
            <a:ext cx="2539365"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solidFill>
                  <a:srgbClr val="0070C0"/>
                </a:solidFill>
                <a:latin typeface="Arial"/>
                <a:ea typeface="Arial"/>
                <a:cs typeface="Arial"/>
                <a:sym typeface="Arial"/>
              </a:rPr>
              <a:t>Using the Anti‐Roll‐Plate</a:t>
            </a:r>
            <a:endParaRPr sz="2000">
              <a:latin typeface="Arial"/>
              <a:ea typeface="Arial"/>
              <a:cs typeface="Arial"/>
              <a:sym typeface="Arial"/>
            </a:endParaRPr>
          </a:p>
        </p:txBody>
      </p:sp>
      <p:pic>
        <p:nvPicPr>
          <p:cNvPr id="499" name="Google Shape;499;p32"/>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3"/>
          <p:cNvSpPr txBox="1"/>
          <p:nvPr/>
        </p:nvSpPr>
        <p:spPr>
          <a:xfrm>
            <a:off x="6422949" y="2449028"/>
            <a:ext cx="3277870" cy="3042920"/>
          </a:xfrm>
          <a:prstGeom prst="rect">
            <a:avLst/>
          </a:prstGeom>
          <a:noFill/>
          <a:ln>
            <a:noFill/>
          </a:ln>
        </p:spPr>
        <p:txBody>
          <a:bodyPr anchorCtr="0" anchor="t" bIns="0" lIns="0" spcFirstLastPara="1" rIns="0" wrap="square" tIns="12700">
            <a:spAutoFit/>
          </a:bodyPr>
          <a:lstStyle/>
          <a:p>
            <a:pPr indent="-285750" lvl="0" marL="298450" marR="5080" rtl="0" algn="l">
              <a:lnSpc>
                <a:spcPct val="120000"/>
              </a:lnSpc>
              <a:spcBef>
                <a:spcPts val="0"/>
              </a:spcBef>
              <a:spcAft>
                <a:spcPts val="0"/>
              </a:spcAft>
              <a:buClr>
                <a:srgbClr val="0070C0"/>
              </a:buClr>
              <a:buSzPts val="2000"/>
              <a:buFont typeface="Noto Sans Symbols"/>
              <a:buChar char="⮚"/>
            </a:pPr>
            <a:r>
              <a:rPr lang="en-US" sz="2000">
                <a:latin typeface="Arial"/>
                <a:ea typeface="Arial"/>
                <a:cs typeface="Arial"/>
                <a:sym typeface="Arial"/>
              </a:rPr>
              <a:t>Poor morphology (compared  to paraffin)</a:t>
            </a:r>
            <a:endParaRPr sz="2000">
              <a:latin typeface="Arial"/>
              <a:ea typeface="Arial"/>
              <a:cs typeface="Arial"/>
              <a:sym typeface="Arial"/>
            </a:endParaRPr>
          </a:p>
          <a:p>
            <a:pPr indent="-286385" lvl="0" marL="298450" marR="0" rtl="0" algn="l">
              <a:lnSpc>
                <a:spcPct val="100000"/>
              </a:lnSpc>
              <a:spcBef>
                <a:spcPts val="1680"/>
              </a:spcBef>
              <a:spcAft>
                <a:spcPts val="0"/>
              </a:spcAft>
              <a:buClr>
                <a:srgbClr val="0070C0"/>
              </a:buClr>
              <a:buSzPts val="2000"/>
              <a:buFont typeface="Noto Sans Symbols"/>
              <a:buChar char="⮚"/>
            </a:pPr>
            <a:r>
              <a:rPr lang="en-US" sz="2000">
                <a:latin typeface="Arial"/>
                <a:ea typeface="Arial"/>
                <a:cs typeface="Arial"/>
                <a:sym typeface="Arial"/>
              </a:rPr>
              <a:t>Freezing artifacts</a:t>
            </a:r>
            <a:endParaRPr sz="2000">
              <a:latin typeface="Arial"/>
              <a:ea typeface="Arial"/>
              <a:cs typeface="Arial"/>
              <a:sym typeface="Arial"/>
            </a:endParaRPr>
          </a:p>
          <a:p>
            <a:pPr indent="-285750" lvl="0" marL="297815" marR="434975" rtl="0" algn="l">
              <a:lnSpc>
                <a:spcPct val="120000"/>
              </a:lnSpc>
              <a:spcBef>
                <a:spcPts val="1200"/>
              </a:spcBef>
              <a:spcAft>
                <a:spcPts val="0"/>
              </a:spcAft>
              <a:buClr>
                <a:srgbClr val="0070C0"/>
              </a:buClr>
              <a:buSzPts val="2000"/>
              <a:buFont typeface="Noto Sans Symbols"/>
              <a:buChar char="⮚"/>
            </a:pPr>
            <a:r>
              <a:rPr lang="en-US" sz="2000">
                <a:latin typeface="Arial"/>
                <a:ea typeface="Arial"/>
                <a:cs typeface="Arial"/>
                <a:sym typeface="Arial"/>
              </a:rPr>
              <a:t>Presence of endogenous  enzymes</a:t>
            </a:r>
            <a:endParaRPr sz="2000">
              <a:latin typeface="Arial"/>
              <a:ea typeface="Arial"/>
              <a:cs typeface="Arial"/>
              <a:sym typeface="Arial"/>
            </a:endParaRPr>
          </a:p>
          <a:p>
            <a:pPr indent="-285750" lvl="0" marL="297815" marR="736600" rtl="0" algn="l">
              <a:lnSpc>
                <a:spcPct val="120000"/>
              </a:lnSpc>
              <a:spcBef>
                <a:spcPts val="1200"/>
              </a:spcBef>
              <a:spcAft>
                <a:spcPts val="0"/>
              </a:spcAft>
              <a:buClr>
                <a:srgbClr val="0070C0"/>
              </a:buClr>
              <a:buSzPts val="2000"/>
              <a:buFont typeface="Noto Sans Symbols"/>
              <a:buChar char="⮚"/>
            </a:pPr>
            <a:r>
              <a:rPr lang="en-US" sz="2000">
                <a:latin typeface="Arial"/>
                <a:ea typeface="Arial"/>
                <a:cs typeface="Arial"/>
                <a:sym typeface="Arial"/>
              </a:rPr>
              <a:t>Fresh tissue: prone to  degradation</a:t>
            </a:r>
            <a:endParaRPr sz="2000">
              <a:latin typeface="Arial"/>
              <a:ea typeface="Arial"/>
              <a:cs typeface="Arial"/>
              <a:sym typeface="Arial"/>
            </a:endParaRPr>
          </a:p>
        </p:txBody>
      </p:sp>
      <p:sp>
        <p:nvSpPr>
          <p:cNvPr id="505" name="Google Shape;505;p3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506" name="Google Shape;506;p33"/>
          <p:cNvSpPr txBox="1"/>
          <p:nvPr/>
        </p:nvSpPr>
        <p:spPr>
          <a:xfrm>
            <a:off x="1337193" y="2510205"/>
            <a:ext cx="3806825" cy="2616200"/>
          </a:xfrm>
          <a:prstGeom prst="rect">
            <a:avLst/>
          </a:prstGeom>
          <a:noFill/>
          <a:ln>
            <a:noFill/>
          </a:ln>
        </p:spPr>
        <p:txBody>
          <a:bodyPr anchorCtr="0" anchor="t" bIns="0" lIns="0" spcFirstLastPara="1" rIns="0" wrap="square" tIns="12050">
            <a:spAutoFit/>
          </a:bodyPr>
          <a:lstStyle/>
          <a:p>
            <a:pPr indent="-286385" lvl="0" marL="298450" marR="0" rtl="0" algn="l">
              <a:lnSpc>
                <a:spcPct val="100000"/>
              </a:lnSpc>
              <a:spcBef>
                <a:spcPts val="0"/>
              </a:spcBef>
              <a:spcAft>
                <a:spcPts val="0"/>
              </a:spcAft>
              <a:buClr>
                <a:srgbClr val="0070C0"/>
              </a:buClr>
              <a:buSzPts val="2000"/>
              <a:buFont typeface="Noto Sans Symbols"/>
              <a:buChar char="⮚"/>
            </a:pPr>
            <a:r>
              <a:rPr lang="en-US" sz="2000">
                <a:latin typeface="Arial"/>
                <a:ea typeface="Arial"/>
                <a:cs typeface="Arial"/>
                <a:sym typeface="Arial"/>
              </a:rPr>
              <a:t>Fastest of all methods</a:t>
            </a:r>
            <a:endParaRPr sz="2000">
              <a:latin typeface="Arial"/>
              <a:ea typeface="Arial"/>
              <a:cs typeface="Arial"/>
              <a:sym typeface="Arial"/>
            </a:endParaRPr>
          </a:p>
          <a:p>
            <a:pPr indent="-286385" lvl="0" marL="298450" marR="0" rtl="0" algn="l">
              <a:lnSpc>
                <a:spcPct val="100000"/>
              </a:lnSpc>
              <a:spcBef>
                <a:spcPts val="1680"/>
              </a:spcBef>
              <a:spcAft>
                <a:spcPts val="0"/>
              </a:spcAft>
              <a:buClr>
                <a:srgbClr val="0070C0"/>
              </a:buClr>
              <a:buSzPts val="2000"/>
              <a:buFont typeface="Noto Sans Symbols"/>
              <a:buChar char="⮚"/>
            </a:pPr>
            <a:r>
              <a:rPr lang="en-US" sz="2000">
                <a:latin typeface="Arial"/>
                <a:ea typeface="Arial"/>
                <a:cs typeface="Arial"/>
                <a:sym typeface="Arial"/>
              </a:rPr>
              <a:t>In general best for IHC</a:t>
            </a:r>
            <a:endParaRPr sz="2000">
              <a:latin typeface="Arial"/>
              <a:ea typeface="Arial"/>
              <a:cs typeface="Arial"/>
              <a:sym typeface="Arial"/>
            </a:endParaRPr>
          </a:p>
          <a:p>
            <a:pPr indent="-285750" lvl="0" marL="298450" marR="579120" rtl="0" algn="l">
              <a:lnSpc>
                <a:spcPct val="120000"/>
              </a:lnSpc>
              <a:spcBef>
                <a:spcPts val="1200"/>
              </a:spcBef>
              <a:spcAft>
                <a:spcPts val="0"/>
              </a:spcAft>
              <a:buClr>
                <a:srgbClr val="0070C0"/>
              </a:buClr>
              <a:buSzPts val="2000"/>
              <a:buFont typeface="Noto Sans Symbols"/>
              <a:buChar char="⮚"/>
            </a:pPr>
            <a:r>
              <a:rPr lang="en-US" sz="2000">
                <a:latin typeface="Arial"/>
                <a:ea typeface="Arial"/>
                <a:cs typeface="Arial"/>
                <a:sym typeface="Arial"/>
              </a:rPr>
              <a:t>Preservation of hydrophobic  substances and antigens</a:t>
            </a:r>
            <a:endParaRPr sz="2000">
              <a:latin typeface="Arial"/>
              <a:ea typeface="Arial"/>
              <a:cs typeface="Arial"/>
              <a:sym typeface="Arial"/>
            </a:endParaRPr>
          </a:p>
          <a:p>
            <a:pPr indent="-285750" lvl="0" marL="297815" marR="5080" rtl="0" algn="l">
              <a:lnSpc>
                <a:spcPct val="120000"/>
              </a:lnSpc>
              <a:spcBef>
                <a:spcPts val="1200"/>
              </a:spcBef>
              <a:spcAft>
                <a:spcPts val="0"/>
              </a:spcAft>
              <a:buClr>
                <a:srgbClr val="0070C0"/>
              </a:buClr>
              <a:buSzPts val="2000"/>
              <a:buFont typeface="Noto Sans Symbols"/>
              <a:buChar char="⮚"/>
            </a:pPr>
            <a:r>
              <a:rPr lang="en-US" sz="2000">
                <a:latin typeface="Arial"/>
                <a:ea typeface="Arial"/>
                <a:cs typeface="Arial"/>
                <a:sym typeface="Arial"/>
              </a:rPr>
              <a:t>Presence of endogenous enzymes  (enzyme assays)</a:t>
            </a:r>
            <a:endParaRPr sz="2000">
              <a:latin typeface="Arial"/>
              <a:ea typeface="Arial"/>
              <a:cs typeface="Arial"/>
              <a:sym typeface="Arial"/>
            </a:endParaRPr>
          </a:p>
        </p:txBody>
      </p:sp>
      <p:sp>
        <p:nvSpPr>
          <p:cNvPr id="507" name="Google Shape;507;p33"/>
          <p:cNvSpPr txBox="1"/>
          <p:nvPr>
            <p:ph type="title"/>
          </p:nvPr>
        </p:nvSpPr>
        <p:spPr>
          <a:xfrm>
            <a:off x="1337193" y="190647"/>
            <a:ext cx="644065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Frozen sections (fresh or frozen)</a:t>
            </a:r>
            <a:endParaRPr sz="2800">
              <a:latin typeface="Arial"/>
              <a:ea typeface="Arial"/>
              <a:cs typeface="Arial"/>
              <a:sym typeface="Arial"/>
            </a:endParaRPr>
          </a:p>
        </p:txBody>
      </p:sp>
      <p:sp>
        <p:nvSpPr>
          <p:cNvPr id="508" name="Google Shape;508;p33"/>
          <p:cNvSpPr txBox="1"/>
          <p:nvPr/>
        </p:nvSpPr>
        <p:spPr>
          <a:xfrm>
            <a:off x="2761614" y="1255268"/>
            <a:ext cx="304165" cy="6959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4400">
                <a:solidFill>
                  <a:srgbClr val="0070C0"/>
                </a:solidFill>
                <a:latin typeface="Trebuchet MS"/>
                <a:ea typeface="Trebuchet MS"/>
                <a:cs typeface="Trebuchet MS"/>
                <a:sym typeface="Trebuchet MS"/>
              </a:rPr>
              <a:t>+</a:t>
            </a:r>
            <a:endParaRPr sz="4400">
              <a:latin typeface="Trebuchet MS"/>
              <a:ea typeface="Trebuchet MS"/>
              <a:cs typeface="Trebuchet MS"/>
              <a:sym typeface="Trebuchet MS"/>
            </a:endParaRPr>
          </a:p>
        </p:txBody>
      </p:sp>
      <p:sp>
        <p:nvSpPr>
          <p:cNvPr id="509" name="Google Shape;509;p33"/>
          <p:cNvSpPr txBox="1"/>
          <p:nvPr/>
        </p:nvSpPr>
        <p:spPr>
          <a:xfrm>
            <a:off x="6905356" y="1239293"/>
            <a:ext cx="196850" cy="6959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4400">
                <a:solidFill>
                  <a:srgbClr val="0070C0"/>
                </a:solidFill>
                <a:latin typeface="Trebuchet MS"/>
                <a:ea typeface="Trebuchet MS"/>
                <a:cs typeface="Trebuchet MS"/>
                <a:sym typeface="Trebuchet MS"/>
              </a:rPr>
              <a:t>‐</a:t>
            </a:r>
            <a:endParaRPr sz="4400">
              <a:latin typeface="Trebuchet MS"/>
              <a:ea typeface="Trebuchet MS"/>
              <a:cs typeface="Trebuchet MS"/>
              <a:sym typeface="Trebuchet MS"/>
            </a:endParaRPr>
          </a:p>
        </p:txBody>
      </p:sp>
      <p:pic>
        <p:nvPicPr>
          <p:cNvPr id="510" name="Google Shape;510;p33"/>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4"/>
          <p:cNvSpPr txBox="1"/>
          <p:nvPr>
            <p:ph type="title"/>
          </p:nvPr>
        </p:nvSpPr>
        <p:spPr>
          <a:xfrm>
            <a:off x="1247527" y="398344"/>
            <a:ext cx="191285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Vibratome</a:t>
            </a:r>
            <a:endParaRPr sz="2800">
              <a:latin typeface="Arial"/>
              <a:ea typeface="Arial"/>
              <a:cs typeface="Arial"/>
              <a:sym typeface="Arial"/>
            </a:endParaRPr>
          </a:p>
        </p:txBody>
      </p:sp>
      <p:sp>
        <p:nvSpPr>
          <p:cNvPr id="516" name="Google Shape;516;p34"/>
          <p:cNvSpPr txBox="1"/>
          <p:nvPr/>
        </p:nvSpPr>
        <p:spPr>
          <a:xfrm>
            <a:off x="1211691" y="2616954"/>
            <a:ext cx="4363720" cy="3060700"/>
          </a:xfrm>
          <a:prstGeom prst="rect">
            <a:avLst/>
          </a:prstGeom>
          <a:noFill/>
          <a:ln>
            <a:noFill/>
          </a:ln>
        </p:spPr>
        <p:txBody>
          <a:bodyPr anchorCtr="0" anchor="t" bIns="0" lIns="0" spcFirstLastPara="1" rIns="0" wrap="square" tIns="165100">
            <a:spAutoFit/>
          </a:bodyPr>
          <a:lstStyle/>
          <a:p>
            <a:pPr indent="-343535" lvl="0" marL="355600" marR="0" rtl="0" algn="l">
              <a:lnSpc>
                <a:spcPct val="100000"/>
              </a:lnSpc>
              <a:spcBef>
                <a:spcPts val="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No dehydration</a:t>
            </a:r>
            <a:endParaRPr sz="1800">
              <a:latin typeface="Arial"/>
              <a:ea typeface="Arial"/>
              <a:cs typeface="Arial"/>
              <a:sym typeface="Arial"/>
            </a:endParaRPr>
          </a:p>
          <a:p>
            <a:pPr indent="-343535" lvl="0" marL="355600" marR="0" rtl="0" algn="l">
              <a:lnSpc>
                <a:spcPct val="100000"/>
              </a:lnSpc>
              <a:spcBef>
                <a:spcPts val="120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No Paraffin embedding</a:t>
            </a:r>
            <a:endParaRPr sz="1800">
              <a:latin typeface="Arial"/>
              <a:ea typeface="Arial"/>
              <a:cs typeface="Arial"/>
              <a:sym typeface="Arial"/>
            </a:endParaRPr>
          </a:p>
          <a:p>
            <a:pPr indent="-343535" lvl="0" marL="355600" marR="0" rtl="0" algn="l">
              <a:lnSpc>
                <a:spcPct val="100000"/>
              </a:lnSpc>
              <a:spcBef>
                <a:spcPts val="120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No high temperatures, no harsh chemicals</a:t>
            </a:r>
            <a:endParaRPr sz="1800">
              <a:latin typeface="Arial"/>
              <a:ea typeface="Arial"/>
              <a:cs typeface="Arial"/>
              <a:sym typeface="Arial"/>
            </a:endParaRPr>
          </a:p>
          <a:p>
            <a:pPr indent="-342900" lvl="0" marL="355600" marR="0" rtl="0" algn="l">
              <a:lnSpc>
                <a:spcPct val="100000"/>
              </a:lnSpc>
              <a:spcBef>
                <a:spcPts val="120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Use of ordinary razor blades</a:t>
            </a:r>
            <a:endParaRPr sz="1800">
              <a:latin typeface="Arial"/>
              <a:ea typeface="Arial"/>
              <a:cs typeface="Arial"/>
              <a:sym typeface="Arial"/>
            </a:endParaRPr>
          </a:p>
          <a:p>
            <a:pPr indent="-342900" lvl="0" marL="355600" marR="0" rtl="0" algn="l">
              <a:lnSpc>
                <a:spcPct val="100000"/>
              </a:lnSpc>
              <a:spcBef>
                <a:spcPts val="120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No paraffin or freezing artifacts</a:t>
            </a:r>
            <a:endParaRPr sz="1800">
              <a:latin typeface="Arial"/>
              <a:ea typeface="Arial"/>
              <a:cs typeface="Arial"/>
              <a:sym typeface="Arial"/>
            </a:endParaRPr>
          </a:p>
          <a:p>
            <a:pPr indent="-342900" lvl="0" marL="354965" marR="5080" rtl="0" algn="l">
              <a:lnSpc>
                <a:spcPct val="100000"/>
              </a:lnSpc>
              <a:spcBef>
                <a:spcPts val="1200"/>
              </a:spcBef>
              <a:spcAft>
                <a:spcPts val="0"/>
              </a:spcAft>
              <a:buClr>
                <a:srgbClr val="0070C0"/>
              </a:buClr>
              <a:buSzPts val="1800"/>
              <a:buFont typeface="Noto Sans Symbols"/>
              <a:buChar char="⮚"/>
            </a:pPr>
            <a:r>
              <a:rPr lang="en-US" sz="1800">
                <a:solidFill>
                  <a:srgbClr val="252525"/>
                </a:solidFill>
                <a:latin typeface="Arial"/>
                <a:ea typeface="Arial"/>
                <a:cs typeface="Arial"/>
                <a:sym typeface="Arial"/>
              </a:rPr>
              <a:t>Short time between tissue preparation and  observation</a:t>
            </a:r>
            <a:endParaRPr sz="1800">
              <a:latin typeface="Arial"/>
              <a:ea typeface="Arial"/>
              <a:cs typeface="Arial"/>
              <a:sym typeface="Arial"/>
            </a:endParaRPr>
          </a:p>
        </p:txBody>
      </p:sp>
      <p:sp>
        <p:nvSpPr>
          <p:cNvPr id="517" name="Google Shape;517;p34"/>
          <p:cNvSpPr txBox="1"/>
          <p:nvPr/>
        </p:nvSpPr>
        <p:spPr>
          <a:xfrm>
            <a:off x="1211691" y="6030752"/>
            <a:ext cx="4302125" cy="546100"/>
          </a:xfrm>
          <a:prstGeom prst="rect">
            <a:avLst/>
          </a:prstGeom>
          <a:noFill/>
          <a:ln>
            <a:noFill/>
          </a:ln>
        </p:spPr>
        <p:txBody>
          <a:bodyPr anchorCtr="0" anchor="t" bIns="0" lIns="0" spcFirstLastPara="1" rIns="0" wrap="square" tIns="12700">
            <a:spAutoFit/>
          </a:bodyPr>
          <a:lstStyle/>
          <a:p>
            <a:pPr indent="-635" lvl="0" marL="12700" marR="5080" rtl="0" algn="l">
              <a:lnSpc>
                <a:spcPct val="100000"/>
              </a:lnSpc>
              <a:spcBef>
                <a:spcPts val="0"/>
              </a:spcBef>
              <a:spcAft>
                <a:spcPts val="0"/>
              </a:spcAft>
              <a:buNone/>
            </a:pPr>
            <a:r>
              <a:rPr lang="en-US" sz="1800">
                <a:solidFill>
                  <a:srgbClr val="252525"/>
                </a:solidFill>
                <a:latin typeface="Arial"/>
                <a:ea typeface="Arial"/>
                <a:cs typeface="Arial"/>
                <a:sym typeface="Arial"/>
              </a:rPr>
              <a:t>No ribbons, thicker sections: maybe longer AB  incubation time</a:t>
            </a:r>
            <a:endParaRPr sz="1800">
              <a:latin typeface="Arial"/>
              <a:ea typeface="Arial"/>
              <a:cs typeface="Arial"/>
              <a:sym typeface="Arial"/>
            </a:endParaRPr>
          </a:p>
        </p:txBody>
      </p:sp>
      <p:sp>
        <p:nvSpPr>
          <p:cNvPr id="518" name="Google Shape;518;p34"/>
          <p:cNvSpPr/>
          <p:nvPr/>
        </p:nvSpPr>
        <p:spPr>
          <a:xfrm>
            <a:off x="7267841" y="3418332"/>
            <a:ext cx="2399538" cy="28620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19" name="Google Shape;519;p34"/>
          <p:cNvSpPr/>
          <p:nvPr/>
        </p:nvSpPr>
        <p:spPr>
          <a:xfrm>
            <a:off x="5455805" y="1529333"/>
            <a:ext cx="4211955" cy="1413510"/>
          </a:xfrm>
          <a:custGeom>
            <a:rect b="b" l="l" r="r" t="t"/>
            <a:pathLst>
              <a:path extrusionOk="0" h="1413510" w="4211955">
                <a:moveTo>
                  <a:pt x="4211574" y="1178052"/>
                </a:moveTo>
                <a:lnTo>
                  <a:pt x="4211574" y="235458"/>
                </a:lnTo>
                <a:lnTo>
                  <a:pt x="4206801" y="187929"/>
                </a:lnTo>
                <a:lnTo>
                  <a:pt x="4193107" y="143696"/>
                </a:lnTo>
                <a:lnTo>
                  <a:pt x="4171430" y="103695"/>
                </a:lnTo>
                <a:lnTo>
                  <a:pt x="4142708" y="68865"/>
                </a:lnTo>
                <a:lnTo>
                  <a:pt x="4107878" y="40143"/>
                </a:lnTo>
                <a:lnTo>
                  <a:pt x="4067877" y="18466"/>
                </a:lnTo>
                <a:lnTo>
                  <a:pt x="4023644" y="4772"/>
                </a:lnTo>
                <a:lnTo>
                  <a:pt x="3976116" y="0"/>
                </a:lnTo>
                <a:lnTo>
                  <a:pt x="235458" y="0"/>
                </a:lnTo>
                <a:lnTo>
                  <a:pt x="187929" y="4772"/>
                </a:lnTo>
                <a:lnTo>
                  <a:pt x="143696" y="18466"/>
                </a:lnTo>
                <a:lnTo>
                  <a:pt x="103695" y="40143"/>
                </a:lnTo>
                <a:lnTo>
                  <a:pt x="68865" y="68865"/>
                </a:lnTo>
                <a:lnTo>
                  <a:pt x="40143" y="103695"/>
                </a:lnTo>
                <a:lnTo>
                  <a:pt x="18466" y="143696"/>
                </a:lnTo>
                <a:lnTo>
                  <a:pt x="4772" y="187929"/>
                </a:lnTo>
                <a:lnTo>
                  <a:pt x="0" y="235458"/>
                </a:lnTo>
                <a:lnTo>
                  <a:pt x="0" y="1178052"/>
                </a:lnTo>
                <a:lnTo>
                  <a:pt x="4772" y="1225580"/>
                </a:lnTo>
                <a:lnTo>
                  <a:pt x="18466" y="1269813"/>
                </a:lnTo>
                <a:lnTo>
                  <a:pt x="40143" y="1309814"/>
                </a:lnTo>
                <a:lnTo>
                  <a:pt x="68865" y="1344644"/>
                </a:lnTo>
                <a:lnTo>
                  <a:pt x="103695" y="1373366"/>
                </a:lnTo>
                <a:lnTo>
                  <a:pt x="143696" y="1395043"/>
                </a:lnTo>
                <a:lnTo>
                  <a:pt x="187929" y="1408737"/>
                </a:lnTo>
                <a:lnTo>
                  <a:pt x="235458" y="1413510"/>
                </a:lnTo>
                <a:lnTo>
                  <a:pt x="3976116" y="1413510"/>
                </a:lnTo>
                <a:lnTo>
                  <a:pt x="4023644" y="1408737"/>
                </a:lnTo>
                <a:lnTo>
                  <a:pt x="4067877" y="1395043"/>
                </a:lnTo>
                <a:lnTo>
                  <a:pt x="4107878" y="1373366"/>
                </a:lnTo>
                <a:lnTo>
                  <a:pt x="4142708" y="1344644"/>
                </a:lnTo>
                <a:lnTo>
                  <a:pt x="4171430" y="1309814"/>
                </a:lnTo>
                <a:lnTo>
                  <a:pt x="4193107" y="1269813"/>
                </a:lnTo>
                <a:lnTo>
                  <a:pt x="4206801" y="1225580"/>
                </a:lnTo>
                <a:lnTo>
                  <a:pt x="4211574" y="117805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0" name="Google Shape;520;p34"/>
          <p:cNvSpPr txBox="1"/>
          <p:nvPr/>
        </p:nvSpPr>
        <p:spPr>
          <a:xfrm>
            <a:off x="5603090" y="1754378"/>
            <a:ext cx="3662679" cy="1087119"/>
          </a:xfrm>
          <a:prstGeom prst="rect">
            <a:avLst/>
          </a:prstGeom>
          <a:noFill/>
          <a:ln>
            <a:noFill/>
          </a:ln>
        </p:spPr>
        <p:txBody>
          <a:bodyPr anchorCtr="0" anchor="t" bIns="0" lIns="0" spcFirstLastPara="1" rIns="0" wrap="square" tIns="149850">
            <a:spAutoFit/>
          </a:bodyPr>
          <a:lstStyle/>
          <a:p>
            <a:pPr indent="-182880" lvl="0" marL="194945" marR="0" rtl="0" algn="l">
              <a:lnSpc>
                <a:spcPct val="100000"/>
              </a:lnSpc>
              <a:spcBef>
                <a:spcPts val="0"/>
              </a:spcBef>
              <a:spcAft>
                <a:spcPts val="0"/>
              </a:spcAft>
              <a:buClr>
                <a:srgbClr val="FFFFFF"/>
              </a:buClr>
              <a:buSzPts val="1700"/>
              <a:buFont typeface="Noto Sans Symbols"/>
              <a:buChar char="⮚"/>
            </a:pPr>
            <a:r>
              <a:rPr lang="en-US" sz="1800">
                <a:solidFill>
                  <a:srgbClr val="FFFFFF"/>
                </a:solidFill>
                <a:latin typeface="Arial"/>
                <a:ea typeface="Arial"/>
                <a:cs typeface="Arial"/>
                <a:sym typeface="Arial"/>
              </a:rPr>
              <a:t>10 ‐ 30 µm (fixed) used for soft tissue</a:t>
            </a:r>
            <a:endParaRPr sz="1800">
              <a:latin typeface="Arial"/>
              <a:ea typeface="Arial"/>
              <a:cs typeface="Arial"/>
              <a:sym typeface="Arial"/>
            </a:endParaRPr>
          </a:p>
          <a:p>
            <a:pPr indent="-234315" lvl="0" marL="246379" marR="0" rtl="0" algn="l">
              <a:lnSpc>
                <a:spcPct val="100000"/>
              </a:lnSpc>
              <a:spcBef>
                <a:spcPts val="1080"/>
              </a:spcBef>
              <a:spcAft>
                <a:spcPts val="0"/>
              </a:spcAft>
              <a:buClr>
                <a:srgbClr val="FFFFFF"/>
              </a:buClr>
              <a:buSzPts val="1700"/>
              <a:buFont typeface="Noto Sans Symbols"/>
              <a:buChar char="⮚"/>
            </a:pPr>
            <a:r>
              <a:rPr lang="en-US" sz="1800">
                <a:solidFill>
                  <a:srgbClr val="FFFFFF"/>
                </a:solidFill>
                <a:latin typeface="Arial"/>
                <a:ea typeface="Arial"/>
                <a:cs typeface="Arial"/>
                <a:sym typeface="Arial"/>
              </a:rPr>
              <a:t>100 ‐ 300 µm (living)</a:t>
            </a:r>
            <a:endParaRPr sz="1800">
              <a:latin typeface="Arial"/>
              <a:ea typeface="Arial"/>
              <a:cs typeface="Arial"/>
              <a:sym typeface="Arial"/>
            </a:endParaRPr>
          </a:p>
        </p:txBody>
      </p:sp>
      <p:sp>
        <p:nvSpPr>
          <p:cNvPr id="521" name="Google Shape;521;p3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522" name="Google Shape;522;p34"/>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5"/>
          <p:cNvSpPr txBox="1"/>
          <p:nvPr>
            <p:ph type="title"/>
          </p:nvPr>
        </p:nvSpPr>
        <p:spPr>
          <a:xfrm>
            <a:off x="1422792" y="400558"/>
            <a:ext cx="463880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Sectioning (Inclination)</a:t>
            </a:r>
            <a:endParaRPr sz="2800">
              <a:latin typeface="Arial"/>
              <a:ea typeface="Arial"/>
              <a:cs typeface="Arial"/>
              <a:sym typeface="Arial"/>
            </a:endParaRPr>
          </a:p>
        </p:txBody>
      </p:sp>
      <p:sp>
        <p:nvSpPr>
          <p:cNvPr id="528" name="Google Shape;528;p35"/>
          <p:cNvSpPr txBox="1"/>
          <p:nvPr/>
        </p:nvSpPr>
        <p:spPr>
          <a:xfrm>
            <a:off x="1321447" y="6249416"/>
            <a:ext cx="5146040" cy="673734"/>
          </a:xfrm>
          <a:prstGeom prst="rect">
            <a:avLst/>
          </a:prstGeom>
          <a:noFill/>
          <a:ln>
            <a:noFill/>
          </a:ln>
        </p:spPr>
        <p:txBody>
          <a:bodyPr anchorCtr="0" anchor="t" bIns="0" lIns="0" spcFirstLastPara="1" rIns="0" wrap="square" tIns="12700">
            <a:spAutoFit/>
          </a:bodyPr>
          <a:lstStyle/>
          <a:p>
            <a:pPr indent="0" lvl="0" marL="37211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Inclination: angle of the knife in relation to the block surface.</a:t>
            </a:r>
            <a:endParaRPr sz="1200">
              <a:latin typeface="Trebuchet MS"/>
              <a:ea typeface="Trebuchet MS"/>
              <a:cs typeface="Trebuchet MS"/>
              <a:sym typeface="Trebuchet MS"/>
            </a:endParaRPr>
          </a:p>
          <a:p>
            <a:pPr indent="0" lvl="0" marL="0" marR="0" rtl="0" algn="l">
              <a:lnSpc>
                <a:spcPct val="100000"/>
              </a:lnSpc>
              <a:spcBef>
                <a:spcPts val="5"/>
              </a:spcBef>
              <a:spcAft>
                <a:spcPts val="0"/>
              </a:spcAft>
              <a:buNone/>
            </a:pPr>
            <a:r>
              <a:t/>
            </a:r>
            <a:endParaRPr sz="12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lang="en-US" sz="1000">
                <a:latin typeface="Arial"/>
                <a:ea typeface="Arial"/>
                <a:cs typeface="Arial"/>
                <a:sym typeface="Arial"/>
              </a:rPr>
              <a:t>Von Rainer Ziel - Eigenes Werk (Originaltext: selbst erstellt),Gemeinfrei, https://commons.wikimedia.org/w/index.php?curid=10316264</a:t>
            </a:r>
            <a:endParaRPr sz="1000">
              <a:latin typeface="Arial"/>
              <a:ea typeface="Arial"/>
              <a:cs typeface="Arial"/>
              <a:sym typeface="Arial"/>
            </a:endParaRPr>
          </a:p>
        </p:txBody>
      </p:sp>
      <p:grpSp>
        <p:nvGrpSpPr>
          <p:cNvPr id="529" name="Google Shape;529;p35"/>
          <p:cNvGrpSpPr/>
          <p:nvPr/>
        </p:nvGrpSpPr>
        <p:grpSpPr>
          <a:xfrm>
            <a:off x="2207399" y="1768601"/>
            <a:ext cx="6320790" cy="3946398"/>
            <a:chOff x="2207399" y="1768601"/>
            <a:chExt cx="6320790" cy="3946398"/>
          </a:xfrm>
        </p:grpSpPr>
        <p:sp>
          <p:nvSpPr>
            <p:cNvPr id="530" name="Google Shape;530;p35"/>
            <p:cNvSpPr/>
            <p:nvPr/>
          </p:nvSpPr>
          <p:spPr>
            <a:xfrm>
              <a:off x="2207399" y="1863089"/>
              <a:ext cx="6320790" cy="385191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1" name="Google Shape;531;p35"/>
            <p:cNvSpPr/>
            <p:nvPr/>
          </p:nvSpPr>
          <p:spPr>
            <a:xfrm>
              <a:off x="2736227" y="1768601"/>
              <a:ext cx="2302510" cy="478155"/>
            </a:xfrm>
            <a:custGeom>
              <a:rect b="b" l="l" r="r" t="t"/>
              <a:pathLst>
                <a:path extrusionOk="0" h="478155" w="2302510">
                  <a:moveTo>
                    <a:pt x="2302002" y="477773"/>
                  </a:moveTo>
                  <a:lnTo>
                    <a:pt x="2302002" y="0"/>
                  </a:lnTo>
                  <a:lnTo>
                    <a:pt x="0" y="0"/>
                  </a:lnTo>
                  <a:lnTo>
                    <a:pt x="0" y="477774"/>
                  </a:lnTo>
                  <a:lnTo>
                    <a:pt x="2302002" y="477773"/>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32" name="Google Shape;532;p35"/>
          <p:cNvSpPr txBox="1"/>
          <p:nvPr/>
        </p:nvSpPr>
        <p:spPr>
          <a:xfrm>
            <a:off x="2814954" y="1785619"/>
            <a:ext cx="1751330" cy="6216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latin typeface="Arial"/>
                <a:ea typeface="Arial"/>
                <a:cs typeface="Arial"/>
                <a:sym typeface="Arial"/>
              </a:rPr>
              <a:t>Cutting direction</a:t>
            </a:r>
            <a:endParaRPr sz="2000">
              <a:latin typeface="Arial"/>
              <a:ea typeface="Arial"/>
              <a:cs typeface="Arial"/>
              <a:sym typeface="Arial"/>
            </a:endParaRPr>
          </a:p>
        </p:txBody>
      </p:sp>
      <p:sp>
        <p:nvSpPr>
          <p:cNvPr id="533" name="Google Shape;533;p35"/>
          <p:cNvSpPr txBox="1"/>
          <p:nvPr/>
        </p:nvSpPr>
        <p:spPr>
          <a:xfrm>
            <a:off x="3972953" y="2699766"/>
            <a:ext cx="1137920" cy="334010"/>
          </a:xfrm>
          <a:prstGeom prst="rect">
            <a:avLst/>
          </a:prstGeom>
          <a:solidFill>
            <a:srgbClr val="FFFFFF"/>
          </a:solidFill>
          <a:ln>
            <a:noFill/>
          </a:ln>
        </p:spPr>
        <p:txBody>
          <a:bodyPr anchorCtr="0" anchor="t" bIns="0" lIns="0" spcFirstLastPara="1" rIns="0" wrap="square" tIns="29200">
            <a:spAutoFit/>
          </a:bodyPr>
          <a:lstStyle/>
          <a:p>
            <a:pPr indent="0" lvl="0" marL="90170" marR="0" rtl="0" algn="l">
              <a:lnSpc>
                <a:spcPct val="100000"/>
              </a:lnSpc>
              <a:spcBef>
                <a:spcPts val="0"/>
              </a:spcBef>
              <a:spcAft>
                <a:spcPts val="0"/>
              </a:spcAft>
              <a:buNone/>
            </a:pPr>
            <a:r>
              <a:rPr lang="en-US" sz="2000">
                <a:latin typeface="Arial"/>
                <a:ea typeface="Arial"/>
                <a:cs typeface="Arial"/>
                <a:sym typeface="Arial"/>
              </a:rPr>
              <a:t>Sample</a:t>
            </a:r>
            <a:endParaRPr sz="2000">
              <a:latin typeface="Arial"/>
              <a:ea typeface="Arial"/>
              <a:cs typeface="Arial"/>
              <a:sym typeface="Arial"/>
            </a:endParaRPr>
          </a:p>
        </p:txBody>
      </p:sp>
      <p:sp>
        <p:nvSpPr>
          <p:cNvPr id="534" name="Google Shape;534;p35"/>
          <p:cNvSpPr/>
          <p:nvPr/>
        </p:nvSpPr>
        <p:spPr>
          <a:xfrm>
            <a:off x="3092843" y="5006340"/>
            <a:ext cx="1945639" cy="708025"/>
          </a:xfrm>
          <a:custGeom>
            <a:rect b="b" l="l" r="r" t="t"/>
            <a:pathLst>
              <a:path extrusionOk="0" h="708025" w="1945639">
                <a:moveTo>
                  <a:pt x="1945385" y="707898"/>
                </a:moveTo>
                <a:lnTo>
                  <a:pt x="1945385" y="0"/>
                </a:lnTo>
                <a:lnTo>
                  <a:pt x="0" y="0"/>
                </a:lnTo>
                <a:lnTo>
                  <a:pt x="0" y="707898"/>
                </a:lnTo>
                <a:lnTo>
                  <a:pt x="1945385" y="70789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5" name="Google Shape;535;p35"/>
          <p:cNvSpPr txBox="1"/>
          <p:nvPr/>
        </p:nvSpPr>
        <p:spPr>
          <a:xfrm>
            <a:off x="3092843" y="5189982"/>
            <a:ext cx="1945639" cy="457201"/>
          </a:xfrm>
          <a:prstGeom prst="rect">
            <a:avLst/>
          </a:prstGeom>
          <a:solidFill>
            <a:srgbClr val="FFFFFF"/>
          </a:solidFill>
          <a:ln>
            <a:noFill/>
          </a:ln>
        </p:spPr>
        <p:txBody>
          <a:bodyPr anchorCtr="0" anchor="t" bIns="0" lIns="0" spcFirstLastPara="1" rIns="0" wrap="square" tIns="0">
            <a:spAutoFit/>
          </a:bodyPr>
          <a:lstStyle/>
          <a:p>
            <a:pPr indent="0" lvl="0" marL="90805" marR="0" rtl="0" algn="l">
              <a:lnSpc>
                <a:spcPct val="58999"/>
              </a:lnSpc>
              <a:spcBef>
                <a:spcPts val="0"/>
              </a:spcBef>
              <a:spcAft>
                <a:spcPts val="0"/>
              </a:spcAft>
              <a:buNone/>
            </a:pPr>
            <a:r>
              <a:rPr lang="en-US" sz="2000">
                <a:latin typeface="Arial"/>
                <a:ea typeface="Arial"/>
                <a:cs typeface="Arial"/>
                <a:sym typeface="Arial"/>
              </a:rPr>
              <a:t>Free angle</a:t>
            </a:r>
            <a:endParaRPr sz="2000">
              <a:latin typeface="Arial"/>
              <a:ea typeface="Arial"/>
              <a:cs typeface="Arial"/>
              <a:sym typeface="Arial"/>
            </a:endParaRPr>
          </a:p>
          <a:p>
            <a:pPr indent="0" lvl="0" marL="90805" marR="0" rtl="0" algn="l">
              <a:lnSpc>
                <a:spcPct val="100000"/>
              </a:lnSpc>
              <a:spcBef>
                <a:spcPts val="0"/>
              </a:spcBef>
              <a:spcAft>
                <a:spcPts val="0"/>
              </a:spcAft>
              <a:buNone/>
            </a:pPr>
            <a:r>
              <a:rPr lang="en-US" sz="2000">
                <a:latin typeface="Arial"/>
                <a:ea typeface="Arial"/>
                <a:cs typeface="Arial"/>
                <a:sym typeface="Arial"/>
              </a:rPr>
              <a:t>Inclination (5°)</a:t>
            </a:r>
            <a:endParaRPr sz="2000">
              <a:latin typeface="Arial"/>
              <a:ea typeface="Arial"/>
              <a:cs typeface="Arial"/>
              <a:sym typeface="Arial"/>
            </a:endParaRPr>
          </a:p>
        </p:txBody>
      </p:sp>
      <p:sp>
        <p:nvSpPr>
          <p:cNvPr id="536" name="Google Shape;536;p35"/>
          <p:cNvSpPr/>
          <p:nvPr/>
        </p:nvSpPr>
        <p:spPr>
          <a:xfrm>
            <a:off x="4660277" y="4482084"/>
            <a:ext cx="2022475" cy="708025"/>
          </a:xfrm>
          <a:custGeom>
            <a:rect b="b" l="l" r="r" t="t"/>
            <a:pathLst>
              <a:path extrusionOk="0" h="708025" w="2022475">
                <a:moveTo>
                  <a:pt x="2022348" y="707898"/>
                </a:moveTo>
                <a:lnTo>
                  <a:pt x="2022348" y="0"/>
                </a:lnTo>
                <a:lnTo>
                  <a:pt x="0" y="0"/>
                </a:lnTo>
                <a:lnTo>
                  <a:pt x="0" y="707898"/>
                </a:lnTo>
                <a:lnTo>
                  <a:pt x="2022348" y="70789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7" name="Google Shape;537;p35"/>
          <p:cNvSpPr txBox="1"/>
          <p:nvPr/>
        </p:nvSpPr>
        <p:spPr>
          <a:xfrm>
            <a:off x="4660277" y="4482084"/>
            <a:ext cx="2022475" cy="524510"/>
          </a:xfrm>
          <a:prstGeom prst="rect">
            <a:avLst/>
          </a:prstGeom>
          <a:solidFill>
            <a:srgbClr val="FFFFFF"/>
          </a:solidFill>
          <a:ln>
            <a:noFill/>
          </a:ln>
        </p:spPr>
        <p:txBody>
          <a:bodyPr anchorCtr="0" anchor="t" bIns="0" lIns="0" spcFirstLastPara="1" rIns="0" wrap="square" tIns="29200">
            <a:spAutoFit/>
          </a:bodyPr>
          <a:lstStyle/>
          <a:p>
            <a:pPr indent="0" lvl="0" marL="90170" marR="0" rtl="0" algn="l">
              <a:lnSpc>
                <a:spcPct val="100000"/>
              </a:lnSpc>
              <a:spcBef>
                <a:spcPts val="0"/>
              </a:spcBef>
              <a:spcAft>
                <a:spcPts val="0"/>
              </a:spcAft>
              <a:buNone/>
            </a:pPr>
            <a:r>
              <a:rPr lang="en-US" sz="2000">
                <a:latin typeface="Arial"/>
                <a:ea typeface="Arial"/>
                <a:cs typeface="Arial"/>
                <a:sym typeface="Arial"/>
              </a:rPr>
              <a:t>Inclination</a:t>
            </a:r>
            <a:endParaRPr sz="2000">
              <a:latin typeface="Arial"/>
              <a:ea typeface="Arial"/>
              <a:cs typeface="Arial"/>
              <a:sym typeface="Arial"/>
            </a:endParaRPr>
          </a:p>
          <a:p>
            <a:pPr indent="0" lvl="0" marL="90170" marR="0" rtl="0" algn="l">
              <a:lnSpc>
                <a:spcPct val="74000"/>
              </a:lnSpc>
              <a:spcBef>
                <a:spcPts val="20"/>
              </a:spcBef>
              <a:spcAft>
                <a:spcPts val="0"/>
              </a:spcAft>
              <a:buNone/>
            </a:pPr>
            <a:r>
              <a:rPr lang="en-US" sz="2000">
                <a:latin typeface="Arial"/>
                <a:ea typeface="Arial"/>
                <a:cs typeface="Arial"/>
                <a:sym typeface="Arial"/>
              </a:rPr>
              <a:t>too flat (</a:t>
            </a:r>
            <a:r>
              <a:rPr lang="en-US" sz="2000">
                <a:latin typeface="Noto Sans Symbols"/>
                <a:ea typeface="Noto Sans Symbols"/>
                <a:cs typeface="Noto Sans Symbols"/>
                <a:sym typeface="Noto Sans Symbols"/>
              </a:rPr>
              <a:t>β</a:t>
            </a:r>
            <a:r>
              <a:rPr lang="en-US" sz="2000">
                <a:latin typeface="Times New Roman"/>
                <a:ea typeface="Times New Roman"/>
                <a:cs typeface="Times New Roman"/>
                <a:sym typeface="Times New Roman"/>
              </a:rPr>
              <a:t> </a:t>
            </a:r>
            <a:r>
              <a:rPr lang="en-US" sz="2000">
                <a:latin typeface="Arial"/>
                <a:ea typeface="Arial"/>
                <a:cs typeface="Arial"/>
                <a:sym typeface="Arial"/>
              </a:rPr>
              <a:t>&lt; 5°)</a:t>
            </a:r>
            <a:endParaRPr sz="2000">
              <a:latin typeface="Arial"/>
              <a:ea typeface="Arial"/>
              <a:cs typeface="Arial"/>
              <a:sym typeface="Arial"/>
            </a:endParaRPr>
          </a:p>
        </p:txBody>
      </p:sp>
      <p:sp>
        <p:nvSpPr>
          <p:cNvPr id="538" name="Google Shape;538;p35"/>
          <p:cNvSpPr/>
          <p:nvPr/>
        </p:nvSpPr>
        <p:spPr>
          <a:xfrm>
            <a:off x="6682613" y="4471415"/>
            <a:ext cx="1978660" cy="708025"/>
          </a:xfrm>
          <a:custGeom>
            <a:rect b="b" l="l" r="r" t="t"/>
            <a:pathLst>
              <a:path extrusionOk="0" h="708025" w="1978659">
                <a:moveTo>
                  <a:pt x="1978152" y="707898"/>
                </a:moveTo>
                <a:lnTo>
                  <a:pt x="1978152" y="0"/>
                </a:lnTo>
                <a:lnTo>
                  <a:pt x="0" y="0"/>
                </a:lnTo>
                <a:lnTo>
                  <a:pt x="0" y="707898"/>
                </a:lnTo>
                <a:lnTo>
                  <a:pt x="1978152" y="707898"/>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39" name="Google Shape;539;p35"/>
          <p:cNvSpPr txBox="1"/>
          <p:nvPr/>
        </p:nvSpPr>
        <p:spPr>
          <a:xfrm>
            <a:off x="6760591" y="4488433"/>
            <a:ext cx="1807845" cy="92900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latin typeface="Arial"/>
                <a:ea typeface="Arial"/>
                <a:cs typeface="Arial"/>
                <a:sym typeface="Arial"/>
              </a:rPr>
              <a:t>Inclination</a:t>
            </a:r>
            <a:endParaRPr sz="2000">
              <a:latin typeface="Arial"/>
              <a:ea typeface="Arial"/>
              <a:cs typeface="Arial"/>
              <a:sym typeface="Arial"/>
            </a:endParaRPr>
          </a:p>
          <a:p>
            <a:pPr indent="0" lvl="0" marL="12700" marR="0" rtl="0" algn="l">
              <a:lnSpc>
                <a:spcPct val="100000"/>
              </a:lnSpc>
              <a:spcBef>
                <a:spcPts val="20"/>
              </a:spcBef>
              <a:spcAft>
                <a:spcPts val="0"/>
              </a:spcAft>
              <a:buNone/>
            </a:pPr>
            <a:r>
              <a:rPr lang="en-US" sz="2000">
                <a:latin typeface="Arial"/>
                <a:ea typeface="Arial"/>
                <a:cs typeface="Arial"/>
                <a:sym typeface="Arial"/>
              </a:rPr>
              <a:t>too steep (</a:t>
            </a:r>
            <a:r>
              <a:rPr lang="en-US" sz="2000">
                <a:latin typeface="Noto Sans Symbols"/>
                <a:ea typeface="Noto Sans Symbols"/>
                <a:cs typeface="Noto Sans Symbols"/>
                <a:sym typeface="Noto Sans Symbols"/>
              </a:rPr>
              <a:t>β</a:t>
            </a:r>
            <a:r>
              <a:rPr lang="en-US" sz="2000">
                <a:latin typeface="Times New Roman"/>
                <a:ea typeface="Times New Roman"/>
                <a:cs typeface="Times New Roman"/>
                <a:sym typeface="Times New Roman"/>
              </a:rPr>
              <a:t> </a:t>
            </a:r>
            <a:r>
              <a:rPr lang="en-US" sz="2000">
                <a:latin typeface="Arial"/>
                <a:ea typeface="Arial"/>
                <a:cs typeface="Arial"/>
                <a:sym typeface="Arial"/>
              </a:rPr>
              <a:t>&gt; 5°)</a:t>
            </a:r>
            <a:endParaRPr sz="2000">
              <a:latin typeface="Arial"/>
              <a:ea typeface="Arial"/>
              <a:cs typeface="Arial"/>
              <a:sym typeface="Arial"/>
            </a:endParaRPr>
          </a:p>
        </p:txBody>
      </p:sp>
      <p:sp>
        <p:nvSpPr>
          <p:cNvPr id="540" name="Google Shape;540;p3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541" name="Google Shape;541;p35"/>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6"/>
          <p:cNvSpPr txBox="1"/>
          <p:nvPr>
            <p:ph type="title"/>
          </p:nvPr>
        </p:nvSpPr>
        <p:spPr>
          <a:xfrm>
            <a:off x="1247527" y="461844"/>
            <a:ext cx="7374912" cy="36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latin typeface="Arial"/>
                <a:ea typeface="Arial"/>
                <a:cs typeface="Arial"/>
                <a:sym typeface="Arial"/>
              </a:rPr>
              <a:t>Beautiful „ribbon“ cutted with the microtome</a:t>
            </a:r>
            <a:endParaRPr sz="2400">
              <a:latin typeface="Arial"/>
              <a:ea typeface="Arial"/>
              <a:cs typeface="Arial"/>
              <a:sym typeface="Arial"/>
            </a:endParaRPr>
          </a:p>
        </p:txBody>
      </p:sp>
      <p:sp>
        <p:nvSpPr>
          <p:cNvPr id="547" name="Google Shape;547;p36"/>
          <p:cNvSpPr/>
          <p:nvPr/>
        </p:nvSpPr>
        <p:spPr>
          <a:xfrm>
            <a:off x="1211465" y="1546097"/>
            <a:ext cx="6869430" cy="511225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8" name="Google Shape;548;p3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549" name="Google Shape;549;p36"/>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7"/>
          <p:cNvSpPr txBox="1"/>
          <p:nvPr>
            <p:ph type="title"/>
          </p:nvPr>
        </p:nvSpPr>
        <p:spPr>
          <a:xfrm>
            <a:off x="1249052" y="398344"/>
            <a:ext cx="6481358"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The relevance of knife angle and quality</a:t>
            </a:r>
            <a:endParaRPr sz="2800">
              <a:latin typeface="Arial"/>
              <a:ea typeface="Arial"/>
              <a:cs typeface="Arial"/>
              <a:sym typeface="Arial"/>
            </a:endParaRPr>
          </a:p>
        </p:txBody>
      </p:sp>
      <p:sp>
        <p:nvSpPr>
          <p:cNvPr id="555" name="Google Shape;555;p37"/>
          <p:cNvSpPr txBox="1"/>
          <p:nvPr/>
        </p:nvSpPr>
        <p:spPr>
          <a:xfrm>
            <a:off x="1249052" y="6608318"/>
            <a:ext cx="5900420" cy="393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latin typeface="Arial"/>
                <a:ea typeface="Arial"/>
                <a:cs typeface="Arial"/>
                <a:sym typeface="Arial"/>
              </a:rPr>
              <a:t>101 steps to better histology. Geoffrey Rolls et al.. Copyright © 2016 by Leica Biosystems Melbourne Pty Ltd, Melbourne, Australia</a:t>
            </a:r>
            <a:endParaRPr sz="1200">
              <a:latin typeface="Arial"/>
              <a:ea typeface="Arial"/>
              <a:cs typeface="Arial"/>
              <a:sym typeface="Arial"/>
            </a:endParaRPr>
          </a:p>
        </p:txBody>
      </p:sp>
      <p:sp>
        <p:nvSpPr>
          <p:cNvPr id="556" name="Google Shape;556;p37"/>
          <p:cNvSpPr txBox="1"/>
          <p:nvPr/>
        </p:nvSpPr>
        <p:spPr>
          <a:xfrm>
            <a:off x="1073029" y="2239009"/>
            <a:ext cx="2289810" cy="723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latin typeface="Arial"/>
                <a:ea typeface="Arial"/>
                <a:cs typeface="Arial"/>
                <a:sym typeface="Arial"/>
              </a:rPr>
              <a:t>Inclination too flat</a:t>
            </a:r>
            <a:endParaRPr sz="2400">
              <a:latin typeface="Arial"/>
              <a:ea typeface="Arial"/>
              <a:cs typeface="Arial"/>
              <a:sym typeface="Arial"/>
            </a:endParaRPr>
          </a:p>
        </p:txBody>
      </p:sp>
      <p:grpSp>
        <p:nvGrpSpPr>
          <p:cNvPr id="557" name="Google Shape;557;p37"/>
          <p:cNvGrpSpPr/>
          <p:nvPr/>
        </p:nvGrpSpPr>
        <p:grpSpPr>
          <a:xfrm>
            <a:off x="992009" y="2226564"/>
            <a:ext cx="8710422" cy="3423666"/>
            <a:chOff x="992009" y="2226564"/>
            <a:chExt cx="8710422" cy="3423666"/>
          </a:xfrm>
        </p:grpSpPr>
        <p:sp>
          <p:nvSpPr>
            <p:cNvPr id="558" name="Google Shape;558;p37"/>
            <p:cNvSpPr/>
            <p:nvPr/>
          </p:nvSpPr>
          <p:spPr>
            <a:xfrm>
              <a:off x="992009" y="2626614"/>
              <a:ext cx="4548378" cy="30236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59" name="Google Shape;559;p37"/>
            <p:cNvSpPr/>
            <p:nvPr/>
          </p:nvSpPr>
          <p:spPr>
            <a:xfrm>
              <a:off x="5654687" y="2626614"/>
              <a:ext cx="4047744" cy="302361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0" name="Google Shape;560;p37"/>
            <p:cNvSpPr/>
            <p:nvPr/>
          </p:nvSpPr>
          <p:spPr>
            <a:xfrm>
              <a:off x="5567057" y="2226564"/>
              <a:ext cx="3984625" cy="462280"/>
            </a:xfrm>
            <a:custGeom>
              <a:rect b="b" l="l" r="r" t="t"/>
              <a:pathLst>
                <a:path extrusionOk="0" h="462280" w="3984625">
                  <a:moveTo>
                    <a:pt x="3984498" y="461772"/>
                  </a:moveTo>
                  <a:lnTo>
                    <a:pt x="3984498" y="0"/>
                  </a:lnTo>
                  <a:lnTo>
                    <a:pt x="0" y="0"/>
                  </a:lnTo>
                  <a:lnTo>
                    <a:pt x="0" y="461772"/>
                  </a:lnTo>
                  <a:lnTo>
                    <a:pt x="3984498" y="46177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61" name="Google Shape;561;p37"/>
          <p:cNvSpPr txBox="1"/>
          <p:nvPr/>
        </p:nvSpPr>
        <p:spPr>
          <a:xfrm>
            <a:off x="5652209" y="2239008"/>
            <a:ext cx="2994526" cy="36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latin typeface="Arial"/>
                <a:ea typeface="Arial"/>
                <a:cs typeface="Arial"/>
                <a:sym typeface="Arial"/>
              </a:rPr>
              <a:t>Poor knife quality</a:t>
            </a:r>
            <a:endParaRPr sz="2400">
              <a:latin typeface="Arial"/>
              <a:ea typeface="Arial"/>
              <a:cs typeface="Arial"/>
              <a:sym typeface="Arial"/>
            </a:endParaRPr>
          </a:p>
        </p:txBody>
      </p:sp>
      <p:sp>
        <p:nvSpPr>
          <p:cNvPr id="562" name="Google Shape;562;p3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563" name="Google Shape;563;p37"/>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8"/>
          <p:cNvSpPr txBox="1"/>
          <p:nvPr>
            <p:ph type="title"/>
          </p:nvPr>
        </p:nvSpPr>
        <p:spPr>
          <a:xfrm>
            <a:off x="1281823" y="606043"/>
            <a:ext cx="279475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Histology</a:t>
            </a:r>
            <a:endParaRPr sz="2800">
              <a:latin typeface="Arial"/>
              <a:ea typeface="Arial"/>
              <a:cs typeface="Arial"/>
              <a:sym typeface="Arial"/>
            </a:endParaRPr>
          </a:p>
        </p:txBody>
      </p:sp>
      <p:sp>
        <p:nvSpPr>
          <p:cNvPr id="569" name="Google Shape;569;p38"/>
          <p:cNvSpPr/>
          <p:nvPr/>
        </p:nvSpPr>
        <p:spPr>
          <a:xfrm>
            <a:off x="4622939" y="4361688"/>
            <a:ext cx="996950" cy="365760"/>
          </a:xfrm>
          <a:custGeom>
            <a:rect b="b" l="l" r="r" t="t"/>
            <a:pathLst>
              <a:path extrusionOk="0" h="365760" w="996950">
                <a:moveTo>
                  <a:pt x="996696" y="363474"/>
                </a:moveTo>
                <a:lnTo>
                  <a:pt x="996696" y="2286"/>
                </a:lnTo>
                <a:lnTo>
                  <a:pt x="994410" y="0"/>
                </a:lnTo>
                <a:lnTo>
                  <a:pt x="2285" y="0"/>
                </a:lnTo>
                <a:lnTo>
                  <a:pt x="0" y="2286"/>
                </a:lnTo>
                <a:lnTo>
                  <a:pt x="0" y="363474"/>
                </a:lnTo>
                <a:lnTo>
                  <a:pt x="2286" y="365760"/>
                </a:lnTo>
                <a:lnTo>
                  <a:pt x="4572" y="365760"/>
                </a:lnTo>
                <a:lnTo>
                  <a:pt x="4572" y="9906"/>
                </a:lnTo>
                <a:lnTo>
                  <a:pt x="9906" y="4572"/>
                </a:lnTo>
                <a:lnTo>
                  <a:pt x="9906" y="9906"/>
                </a:lnTo>
                <a:lnTo>
                  <a:pt x="986790" y="9906"/>
                </a:lnTo>
                <a:lnTo>
                  <a:pt x="986790" y="4572"/>
                </a:lnTo>
                <a:lnTo>
                  <a:pt x="992124" y="9906"/>
                </a:lnTo>
                <a:lnTo>
                  <a:pt x="992124" y="365760"/>
                </a:lnTo>
                <a:lnTo>
                  <a:pt x="994410" y="365760"/>
                </a:lnTo>
                <a:lnTo>
                  <a:pt x="996696" y="363474"/>
                </a:lnTo>
                <a:close/>
              </a:path>
              <a:path extrusionOk="0" h="365760" w="996950">
                <a:moveTo>
                  <a:pt x="9906" y="9906"/>
                </a:moveTo>
                <a:lnTo>
                  <a:pt x="9906" y="4572"/>
                </a:lnTo>
                <a:lnTo>
                  <a:pt x="4572" y="9906"/>
                </a:lnTo>
                <a:lnTo>
                  <a:pt x="9906" y="9906"/>
                </a:lnTo>
                <a:close/>
              </a:path>
              <a:path extrusionOk="0" h="365760" w="996950">
                <a:moveTo>
                  <a:pt x="9906" y="355854"/>
                </a:moveTo>
                <a:lnTo>
                  <a:pt x="9906" y="9906"/>
                </a:lnTo>
                <a:lnTo>
                  <a:pt x="4572" y="9906"/>
                </a:lnTo>
                <a:lnTo>
                  <a:pt x="4572" y="355854"/>
                </a:lnTo>
                <a:lnTo>
                  <a:pt x="9906" y="355854"/>
                </a:lnTo>
                <a:close/>
              </a:path>
              <a:path extrusionOk="0" h="365760" w="996950">
                <a:moveTo>
                  <a:pt x="992124" y="355854"/>
                </a:moveTo>
                <a:lnTo>
                  <a:pt x="4572" y="355854"/>
                </a:lnTo>
                <a:lnTo>
                  <a:pt x="9906" y="360426"/>
                </a:lnTo>
                <a:lnTo>
                  <a:pt x="9906" y="365760"/>
                </a:lnTo>
                <a:lnTo>
                  <a:pt x="986790" y="365760"/>
                </a:lnTo>
                <a:lnTo>
                  <a:pt x="986790" y="360426"/>
                </a:lnTo>
                <a:lnTo>
                  <a:pt x="992124" y="355854"/>
                </a:lnTo>
                <a:close/>
              </a:path>
              <a:path extrusionOk="0" h="365760" w="996950">
                <a:moveTo>
                  <a:pt x="9906" y="365760"/>
                </a:moveTo>
                <a:lnTo>
                  <a:pt x="9906" y="360426"/>
                </a:lnTo>
                <a:lnTo>
                  <a:pt x="4572" y="355854"/>
                </a:lnTo>
                <a:lnTo>
                  <a:pt x="4572" y="365760"/>
                </a:lnTo>
                <a:lnTo>
                  <a:pt x="9906" y="365760"/>
                </a:lnTo>
                <a:close/>
              </a:path>
              <a:path extrusionOk="0" h="365760" w="996950">
                <a:moveTo>
                  <a:pt x="992124" y="9906"/>
                </a:moveTo>
                <a:lnTo>
                  <a:pt x="986790" y="4572"/>
                </a:lnTo>
                <a:lnTo>
                  <a:pt x="986790" y="9906"/>
                </a:lnTo>
                <a:lnTo>
                  <a:pt x="992124" y="9906"/>
                </a:lnTo>
                <a:close/>
              </a:path>
              <a:path extrusionOk="0" h="365760" w="996950">
                <a:moveTo>
                  <a:pt x="992124" y="355854"/>
                </a:moveTo>
                <a:lnTo>
                  <a:pt x="992124" y="9906"/>
                </a:lnTo>
                <a:lnTo>
                  <a:pt x="986790" y="9906"/>
                </a:lnTo>
                <a:lnTo>
                  <a:pt x="986790" y="355854"/>
                </a:lnTo>
                <a:lnTo>
                  <a:pt x="992124" y="355854"/>
                </a:lnTo>
                <a:close/>
              </a:path>
              <a:path extrusionOk="0" h="365760" w="996950">
                <a:moveTo>
                  <a:pt x="992124" y="365760"/>
                </a:moveTo>
                <a:lnTo>
                  <a:pt x="992124" y="355854"/>
                </a:lnTo>
                <a:lnTo>
                  <a:pt x="986790" y="360426"/>
                </a:lnTo>
                <a:lnTo>
                  <a:pt x="986790" y="365760"/>
                </a:lnTo>
                <a:lnTo>
                  <a:pt x="992124" y="365760"/>
                </a:lnTo>
                <a:close/>
              </a:path>
            </a:pathLst>
          </a:custGeom>
          <a:solidFill>
            <a:srgbClr val="FF646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0" name="Google Shape;570;p38"/>
          <p:cNvSpPr txBox="1"/>
          <p:nvPr/>
        </p:nvSpPr>
        <p:spPr>
          <a:xfrm>
            <a:off x="4557648" y="6172453"/>
            <a:ext cx="111633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Microscopy</a:t>
            </a:r>
            <a:endParaRPr sz="1800">
              <a:latin typeface="Trebuchet MS"/>
              <a:ea typeface="Trebuchet MS"/>
              <a:cs typeface="Trebuchet MS"/>
              <a:sym typeface="Trebuchet MS"/>
            </a:endParaRPr>
          </a:p>
        </p:txBody>
      </p:sp>
      <p:sp>
        <p:nvSpPr>
          <p:cNvPr id="571" name="Google Shape;571;p38"/>
          <p:cNvSpPr/>
          <p:nvPr/>
        </p:nvSpPr>
        <p:spPr>
          <a:xfrm>
            <a:off x="5032895" y="2061972"/>
            <a:ext cx="219710" cy="422275"/>
          </a:xfrm>
          <a:custGeom>
            <a:rect b="b" l="l" r="r" t="t"/>
            <a:pathLst>
              <a:path extrusionOk="0" h="422275" w="219710">
                <a:moveTo>
                  <a:pt x="219455" y="313182"/>
                </a:moveTo>
                <a:lnTo>
                  <a:pt x="164591" y="313182"/>
                </a:lnTo>
                <a:lnTo>
                  <a:pt x="164591" y="0"/>
                </a:lnTo>
                <a:lnTo>
                  <a:pt x="54863" y="0"/>
                </a:lnTo>
                <a:lnTo>
                  <a:pt x="54863" y="313182"/>
                </a:lnTo>
                <a:lnTo>
                  <a:pt x="0" y="313182"/>
                </a:lnTo>
                <a:lnTo>
                  <a:pt x="109727" y="422148"/>
                </a:lnTo>
                <a:lnTo>
                  <a:pt x="219455" y="31318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2" name="Google Shape;572;p38"/>
          <p:cNvSpPr/>
          <p:nvPr/>
        </p:nvSpPr>
        <p:spPr>
          <a:xfrm>
            <a:off x="6066929" y="4259579"/>
            <a:ext cx="3499865" cy="22524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3" name="Google Shape;573;p38"/>
          <p:cNvSpPr txBox="1"/>
          <p:nvPr/>
        </p:nvSpPr>
        <p:spPr>
          <a:xfrm>
            <a:off x="3140321" y="1636267"/>
            <a:ext cx="3967479" cy="2938145"/>
          </a:xfrm>
          <a:prstGeom prst="rect">
            <a:avLst/>
          </a:prstGeom>
          <a:noFill/>
          <a:ln>
            <a:noFill/>
          </a:ln>
        </p:spPr>
        <p:txBody>
          <a:bodyPr anchorCtr="0" anchor="t" bIns="0" lIns="0" spcFirstLastPara="1" rIns="0" wrap="square" tIns="12700">
            <a:spAutoFit/>
          </a:bodyPr>
          <a:lstStyle/>
          <a:p>
            <a:pPr indent="0" lvl="0" marL="12065" marR="0" rtl="0" algn="ctr">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Tissue (from organ preparation/biopsy)</a:t>
            </a:r>
            <a:endParaRPr sz="1800">
              <a:latin typeface="Trebuchet MS"/>
              <a:ea typeface="Trebuchet MS"/>
              <a:cs typeface="Trebuchet MS"/>
              <a:sym typeface="Trebuchet MS"/>
            </a:endParaRPr>
          </a:p>
          <a:p>
            <a:pPr indent="0" lvl="0" marL="12700" marR="5080" rtl="0" algn="ctr">
              <a:lnSpc>
                <a:spcPct val="330600"/>
              </a:lnSpc>
              <a:spcBef>
                <a:spcPts val="5"/>
              </a:spcBef>
              <a:spcAft>
                <a:spcPts val="0"/>
              </a:spcAft>
              <a:buNone/>
            </a:pPr>
            <a:r>
              <a:rPr b="1" lang="en-US" sz="1800">
                <a:solidFill>
                  <a:srgbClr val="0070C0"/>
                </a:solidFill>
                <a:latin typeface="Trebuchet MS"/>
                <a:ea typeface="Trebuchet MS"/>
                <a:cs typeface="Trebuchet MS"/>
                <a:sym typeface="Trebuchet MS"/>
              </a:rPr>
              <a:t>Fixation/snap freezing/fixing and freezing  Sectioning</a:t>
            </a:r>
            <a:endParaRPr sz="1800">
              <a:latin typeface="Trebuchet MS"/>
              <a:ea typeface="Trebuchet MS"/>
              <a:cs typeface="Trebuchet MS"/>
              <a:sym typeface="Trebuchet MS"/>
            </a:endParaRPr>
          </a:p>
          <a:p>
            <a:pPr indent="-73025" lvl="0" marL="1530985" marR="1496060" rtl="0" algn="ctr">
              <a:lnSpc>
                <a:spcPct val="297500"/>
              </a:lnSpc>
              <a:spcBef>
                <a:spcPts val="930"/>
              </a:spcBef>
              <a:spcAft>
                <a:spcPts val="0"/>
              </a:spcAft>
              <a:buNone/>
            </a:pPr>
            <a:r>
              <a:rPr b="1" lang="en-US" sz="1800">
                <a:solidFill>
                  <a:srgbClr val="0070C0"/>
                </a:solidFill>
                <a:latin typeface="Trebuchet MS"/>
                <a:ea typeface="Trebuchet MS"/>
                <a:cs typeface="Trebuchet MS"/>
                <a:sym typeface="Trebuchet MS"/>
              </a:rPr>
              <a:t>Staining  Mounting</a:t>
            </a:r>
            <a:endParaRPr sz="1800">
              <a:latin typeface="Trebuchet MS"/>
              <a:ea typeface="Trebuchet MS"/>
              <a:cs typeface="Trebuchet MS"/>
              <a:sym typeface="Trebuchet MS"/>
            </a:endParaRPr>
          </a:p>
        </p:txBody>
      </p:sp>
      <p:sp>
        <p:nvSpPr>
          <p:cNvPr id="574" name="Google Shape;574;p38"/>
          <p:cNvSpPr/>
          <p:nvPr/>
        </p:nvSpPr>
        <p:spPr>
          <a:xfrm>
            <a:off x="5011559" y="2969514"/>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5" name="Google Shape;575;p38"/>
          <p:cNvSpPr/>
          <p:nvPr/>
        </p:nvSpPr>
        <p:spPr>
          <a:xfrm>
            <a:off x="5011559" y="3918203"/>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6" name="Google Shape;576;p38"/>
          <p:cNvSpPr/>
          <p:nvPr/>
        </p:nvSpPr>
        <p:spPr>
          <a:xfrm>
            <a:off x="5011559" y="4795265"/>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7" name="Google Shape;577;p38"/>
          <p:cNvSpPr/>
          <p:nvPr/>
        </p:nvSpPr>
        <p:spPr>
          <a:xfrm>
            <a:off x="5011559" y="5696711"/>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578" name="Google Shape;578;p38"/>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9"/>
          <p:cNvSpPr txBox="1"/>
          <p:nvPr>
            <p:ph type="title"/>
          </p:nvPr>
        </p:nvSpPr>
        <p:spPr>
          <a:xfrm>
            <a:off x="1281823" y="449071"/>
            <a:ext cx="732302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sp>
        <p:nvSpPr>
          <p:cNvPr id="584" name="Google Shape;584;p39"/>
          <p:cNvSpPr/>
          <p:nvPr/>
        </p:nvSpPr>
        <p:spPr>
          <a:xfrm>
            <a:off x="1177175" y="1478280"/>
            <a:ext cx="2603500" cy="1031875"/>
          </a:xfrm>
          <a:custGeom>
            <a:rect b="b" l="l" r="r" t="t"/>
            <a:pathLst>
              <a:path extrusionOk="0" h="1031875" w="2603500">
                <a:moveTo>
                  <a:pt x="2602992" y="859535"/>
                </a:moveTo>
                <a:lnTo>
                  <a:pt x="2602992" y="172211"/>
                </a:lnTo>
                <a:lnTo>
                  <a:pt x="2596850" y="126382"/>
                </a:lnTo>
                <a:lnTo>
                  <a:pt x="2579511" y="85231"/>
                </a:lnTo>
                <a:lnTo>
                  <a:pt x="2552604" y="50387"/>
                </a:lnTo>
                <a:lnTo>
                  <a:pt x="2517760" y="23480"/>
                </a:lnTo>
                <a:lnTo>
                  <a:pt x="2476609" y="6141"/>
                </a:lnTo>
                <a:lnTo>
                  <a:pt x="2430780" y="0"/>
                </a:lnTo>
                <a:lnTo>
                  <a:pt x="172212" y="0"/>
                </a:lnTo>
                <a:lnTo>
                  <a:pt x="126382" y="6141"/>
                </a:lnTo>
                <a:lnTo>
                  <a:pt x="85231" y="23480"/>
                </a:lnTo>
                <a:lnTo>
                  <a:pt x="50387" y="50387"/>
                </a:lnTo>
                <a:lnTo>
                  <a:pt x="23480" y="85231"/>
                </a:lnTo>
                <a:lnTo>
                  <a:pt x="6141" y="126382"/>
                </a:lnTo>
                <a:lnTo>
                  <a:pt x="0" y="172212"/>
                </a:lnTo>
                <a:lnTo>
                  <a:pt x="0" y="859536"/>
                </a:lnTo>
                <a:lnTo>
                  <a:pt x="6141" y="905365"/>
                </a:lnTo>
                <a:lnTo>
                  <a:pt x="23480" y="946516"/>
                </a:lnTo>
                <a:lnTo>
                  <a:pt x="50387" y="981360"/>
                </a:lnTo>
                <a:lnTo>
                  <a:pt x="85231" y="1008267"/>
                </a:lnTo>
                <a:lnTo>
                  <a:pt x="126382" y="1025606"/>
                </a:lnTo>
                <a:lnTo>
                  <a:pt x="172212" y="1031748"/>
                </a:lnTo>
                <a:lnTo>
                  <a:pt x="2430780" y="1031747"/>
                </a:lnTo>
                <a:lnTo>
                  <a:pt x="2476609" y="1025606"/>
                </a:lnTo>
                <a:lnTo>
                  <a:pt x="2517760" y="1008267"/>
                </a:lnTo>
                <a:lnTo>
                  <a:pt x="2552604" y="981360"/>
                </a:lnTo>
                <a:lnTo>
                  <a:pt x="2579511" y="946516"/>
                </a:lnTo>
                <a:lnTo>
                  <a:pt x="2596850" y="905365"/>
                </a:lnTo>
                <a:lnTo>
                  <a:pt x="2602992" y="859535"/>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5" name="Google Shape;585;p39"/>
          <p:cNvSpPr txBox="1"/>
          <p:nvPr/>
        </p:nvSpPr>
        <p:spPr>
          <a:xfrm>
            <a:off x="1306207" y="1692655"/>
            <a:ext cx="1866264" cy="812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1.</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Histological staining</a:t>
            </a:r>
            <a:endParaRPr sz="1800">
              <a:latin typeface="Arial"/>
              <a:ea typeface="Arial"/>
              <a:cs typeface="Arial"/>
              <a:sym typeface="Arial"/>
            </a:endParaRPr>
          </a:p>
        </p:txBody>
      </p:sp>
      <p:sp>
        <p:nvSpPr>
          <p:cNvPr id="586" name="Google Shape;586;p39"/>
          <p:cNvSpPr/>
          <p:nvPr/>
        </p:nvSpPr>
        <p:spPr>
          <a:xfrm>
            <a:off x="3930281" y="1500377"/>
            <a:ext cx="2480310" cy="1016635"/>
          </a:xfrm>
          <a:custGeom>
            <a:rect b="b" l="l" r="r" t="t"/>
            <a:pathLst>
              <a:path extrusionOk="0" h="1016635" w="2480310">
                <a:moveTo>
                  <a:pt x="2480310" y="847343"/>
                </a:moveTo>
                <a:lnTo>
                  <a:pt x="2480310" y="169163"/>
                </a:lnTo>
                <a:lnTo>
                  <a:pt x="2474288" y="124089"/>
                </a:lnTo>
                <a:lnTo>
                  <a:pt x="2457280" y="83650"/>
                </a:lnTo>
                <a:lnTo>
                  <a:pt x="2430875" y="49434"/>
                </a:lnTo>
                <a:lnTo>
                  <a:pt x="2396659" y="23029"/>
                </a:lnTo>
                <a:lnTo>
                  <a:pt x="2356220" y="6021"/>
                </a:lnTo>
                <a:lnTo>
                  <a:pt x="2311146" y="0"/>
                </a:lnTo>
                <a:lnTo>
                  <a:pt x="169926" y="0"/>
                </a:lnTo>
                <a:lnTo>
                  <a:pt x="124795" y="6021"/>
                </a:lnTo>
                <a:lnTo>
                  <a:pt x="84215" y="23029"/>
                </a:lnTo>
                <a:lnTo>
                  <a:pt x="49815" y="49434"/>
                </a:lnTo>
                <a:lnTo>
                  <a:pt x="23226" y="83650"/>
                </a:lnTo>
                <a:lnTo>
                  <a:pt x="6078" y="124089"/>
                </a:lnTo>
                <a:lnTo>
                  <a:pt x="0" y="169163"/>
                </a:lnTo>
                <a:lnTo>
                  <a:pt x="0" y="847344"/>
                </a:lnTo>
                <a:lnTo>
                  <a:pt x="6078" y="892153"/>
                </a:lnTo>
                <a:lnTo>
                  <a:pt x="23226" y="932518"/>
                </a:lnTo>
                <a:lnTo>
                  <a:pt x="49815" y="966787"/>
                </a:lnTo>
                <a:lnTo>
                  <a:pt x="84215" y="993309"/>
                </a:lnTo>
                <a:lnTo>
                  <a:pt x="124795" y="1010433"/>
                </a:lnTo>
                <a:lnTo>
                  <a:pt x="169926" y="1016507"/>
                </a:lnTo>
                <a:lnTo>
                  <a:pt x="2311146" y="1016507"/>
                </a:lnTo>
                <a:lnTo>
                  <a:pt x="2356220" y="1010433"/>
                </a:lnTo>
                <a:lnTo>
                  <a:pt x="2396659" y="993309"/>
                </a:lnTo>
                <a:lnTo>
                  <a:pt x="2430875" y="966787"/>
                </a:lnTo>
                <a:lnTo>
                  <a:pt x="2457280" y="932518"/>
                </a:lnTo>
                <a:lnTo>
                  <a:pt x="2474288" y="892153"/>
                </a:lnTo>
                <a:lnTo>
                  <a:pt x="2480310" y="847343"/>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7" name="Google Shape;587;p39"/>
          <p:cNvSpPr txBox="1"/>
          <p:nvPr/>
        </p:nvSpPr>
        <p:spPr>
          <a:xfrm>
            <a:off x="4058539" y="1569211"/>
            <a:ext cx="2058035" cy="812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2.</a:t>
            </a:r>
            <a:endParaRPr sz="1800">
              <a:latin typeface="Arial"/>
              <a:ea typeface="Arial"/>
              <a:cs typeface="Arial"/>
              <a:sym typeface="Arial"/>
            </a:endParaRPr>
          </a:p>
          <a:p>
            <a:pPr indent="0" lvl="0" marL="12700" marR="5080" rtl="0" algn="l">
              <a:lnSpc>
                <a:spcPct val="100000"/>
              </a:lnSpc>
              <a:spcBef>
                <a:spcPts val="0"/>
              </a:spcBef>
              <a:spcAft>
                <a:spcPts val="0"/>
              </a:spcAft>
              <a:buNone/>
            </a:pPr>
            <a:r>
              <a:rPr lang="en-US" sz="1800">
                <a:solidFill>
                  <a:srgbClr val="FFFFFF"/>
                </a:solidFill>
                <a:latin typeface="Arial"/>
                <a:ea typeface="Arial"/>
                <a:cs typeface="Arial"/>
                <a:sym typeface="Arial"/>
              </a:rPr>
              <a:t>Immunhistochemistry  (IHC‐P, IHC‐F)</a:t>
            </a:r>
            <a:endParaRPr sz="1800">
              <a:latin typeface="Arial"/>
              <a:ea typeface="Arial"/>
              <a:cs typeface="Arial"/>
              <a:sym typeface="Arial"/>
            </a:endParaRPr>
          </a:p>
        </p:txBody>
      </p:sp>
      <p:sp>
        <p:nvSpPr>
          <p:cNvPr id="588" name="Google Shape;588;p39"/>
          <p:cNvSpPr/>
          <p:nvPr/>
        </p:nvSpPr>
        <p:spPr>
          <a:xfrm>
            <a:off x="6636905" y="1502663"/>
            <a:ext cx="2345055" cy="1007744"/>
          </a:xfrm>
          <a:custGeom>
            <a:rect b="b" l="l" r="r" t="t"/>
            <a:pathLst>
              <a:path extrusionOk="0" h="1007744" w="2345054">
                <a:moveTo>
                  <a:pt x="2344674" y="838961"/>
                </a:moveTo>
                <a:lnTo>
                  <a:pt x="2344674" y="167639"/>
                </a:lnTo>
                <a:lnTo>
                  <a:pt x="2338659" y="122943"/>
                </a:lnTo>
                <a:lnTo>
                  <a:pt x="2321701" y="82860"/>
                </a:lnTo>
                <a:lnTo>
                  <a:pt x="2295429" y="48958"/>
                </a:lnTo>
                <a:lnTo>
                  <a:pt x="2261474" y="22803"/>
                </a:lnTo>
                <a:lnTo>
                  <a:pt x="2221466" y="5961"/>
                </a:lnTo>
                <a:lnTo>
                  <a:pt x="2177034" y="0"/>
                </a:lnTo>
                <a:lnTo>
                  <a:pt x="168402" y="0"/>
                </a:lnTo>
                <a:lnTo>
                  <a:pt x="123648" y="5961"/>
                </a:lnTo>
                <a:lnTo>
                  <a:pt x="83424" y="22803"/>
                </a:lnTo>
                <a:lnTo>
                  <a:pt x="49339" y="48958"/>
                </a:lnTo>
                <a:lnTo>
                  <a:pt x="23001" y="82860"/>
                </a:lnTo>
                <a:lnTo>
                  <a:pt x="6018" y="122943"/>
                </a:lnTo>
                <a:lnTo>
                  <a:pt x="0" y="167639"/>
                </a:lnTo>
                <a:lnTo>
                  <a:pt x="0" y="838961"/>
                </a:lnTo>
                <a:lnTo>
                  <a:pt x="6018" y="883715"/>
                </a:lnTo>
                <a:lnTo>
                  <a:pt x="23001" y="923939"/>
                </a:lnTo>
                <a:lnTo>
                  <a:pt x="49339" y="958024"/>
                </a:lnTo>
                <a:lnTo>
                  <a:pt x="83424" y="984362"/>
                </a:lnTo>
                <a:lnTo>
                  <a:pt x="123648" y="1001345"/>
                </a:lnTo>
                <a:lnTo>
                  <a:pt x="168402" y="1007363"/>
                </a:lnTo>
                <a:lnTo>
                  <a:pt x="2177034" y="1007363"/>
                </a:lnTo>
                <a:lnTo>
                  <a:pt x="2221466" y="1001345"/>
                </a:lnTo>
                <a:lnTo>
                  <a:pt x="2261474" y="984362"/>
                </a:lnTo>
                <a:lnTo>
                  <a:pt x="2295429" y="958024"/>
                </a:lnTo>
                <a:lnTo>
                  <a:pt x="2321701" y="923939"/>
                </a:lnTo>
                <a:lnTo>
                  <a:pt x="2338659" y="883715"/>
                </a:lnTo>
                <a:lnTo>
                  <a:pt x="2344674" y="838961"/>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9" name="Google Shape;589;p39"/>
          <p:cNvSpPr txBox="1"/>
          <p:nvPr/>
        </p:nvSpPr>
        <p:spPr>
          <a:xfrm>
            <a:off x="6764401" y="1566926"/>
            <a:ext cx="1995170" cy="81280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3.</a:t>
            </a:r>
            <a:endParaRPr sz="1800">
              <a:latin typeface="Arial"/>
              <a:ea typeface="Arial"/>
              <a:cs typeface="Arial"/>
              <a:sym typeface="Arial"/>
            </a:endParaRPr>
          </a:p>
          <a:p>
            <a:pPr indent="0" lvl="0" marL="12700" marR="5080" rtl="0" algn="l">
              <a:lnSpc>
                <a:spcPct val="100000"/>
              </a:lnSpc>
              <a:spcBef>
                <a:spcPts val="0"/>
              </a:spcBef>
              <a:spcAft>
                <a:spcPts val="0"/>
              </a:spcAft>
              <a:buNone/>
            </a:pPr>
            <a:r>
              <a:rPr lang="en-US" sz="1800">
                <a:solidFill>
                  <a:srgbClr val="FFFFFF"/>
                </a:solidFill>
                <a:latin typeface="Arial"/>
                <a:ea typeface="Arial"/>
                <a:cs typeface="Arial"/>
                <a:sym typeface="Arial"/>
              </a:rPr>
              <a:t>Immunofluorescence  (IF)</a:t>
            </a:r>
            <a:endParaRPr sz="1800">
              <a:latin typeface="Arial"/>
              <a:ea typeface="Arial"/>
              <a:cs typeface="Arial"/>
              <a:sym typeface="Arial"/>
            </a:endParaRPr>
          </a:p>
        </p:txBody>
      </p:sp>
      <p:grpSp>
        <p:nvGrpSpPr>
          <p:cNvPr id="590" name="Google Shape;590;p39"/>
          <p:cNvGrpSpPr/>
          <p:nvPr/>
        </p:nvGrpSpPr>
        <p:grpSpPr>
          <a:xfrm>
            <a:off x="3732161" y="6172200"/>
            <a:ext cx="3084195" cy="490994"/>
            <a:chOff x="3732161" y="6172200"/>
            <a:chExt cx="3084195" cy="490994"/>
          </a:xfrm>
        </p:grpSpPr>
        <p:sp>
          <p:nvSpPr>
            <p:cNvPr id="591" name="Google Shape;591;p39"/>
            <p:cNvSpPr/>
            <p:nvPr/>
          </p:nvSpPr>
          <p:spPr>
            <a:xfrm>
              <a:off x="3732161" y="6592074"/>
              <a:ext cx="3084195" cy="71120"/>
            </a:xfrm>
            <a:custGeom>
              <a:rect b="b" l="l" r="r" t="t"/>
              <a:pathLst>
                <a:path extrusionOk="0" h="71120" w="3084195">
                  <a:moveTo>
                    <a:pt x="3083814" y="6096"/>
                  </a:moveTo>
                  <a:lnTo>
                    <a:pt x="3077718" y="0"/>
                  </a:lnTo>
                  <a:lnTo>
                    <a:pt x="5334" y="0"/>
                  </a:lnTo>
                  <a:lnTo>
                    <a:pt x="0" y="6096"/>
                  </a:lnTo>
                  <a:lnTo>
                    <a:pt x="0" y="65532"/>
                  </a:lnTo>
                  <a:lnTo>
                    <a:pt x="5334" y="70866"/>
                  </a:lnTo>
                  <a:lnTo>
                    <a:pt x="12192" y="70866"/>
                  </a:lnTo>
                  <a:lnTo>
                    <a:pt x="25146" y="70866"/>
                  </a:lnTo>
                  <a:lnTo>
                    <a:pt x="3057906" y="70866"/>
                  </a:lnTo>
                  <a:lnTo>
                    <a:pt x="3070860" y="70866"/>
                  </a:lnTo>
                  <a:lnTo>
                    <a:pt x="3077718" y="70866"/>
                  </a:lnTo>
                  <a:lnTo>
                    <a:pt x="3083814" y="65532"/>
                  </a:lnTo>
                  <a:lnTo>
                    <a:pt x="3083814" y="609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2" name="Google Shape;592;p39"/>
            <p:cNvSpPr/>
            <p:nvPr/>
          </p:nvSpPr>
          <p:spPr>
            <a:xfrm>
              <a:off x="3888371" y="6172200"/>
              <a:ext cx="2738628" cy="4213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93" name="Google Shape;593;p39"/>
          <p:cNvSpPr txBox="1"/>
          <p:nvPr/>
        </p:nvSpPr>
        <p:spPr>
          <a:xfrm>
            <a:off x="1281823" y="2651251"/>
            <a:ext cx="7901305" cy="41732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000">
                <a:latin typeface="Trebuchet MS"/>
                <a:ea typeface="Trebuchet MS"/>
                <a:cs typeface="Trebuchet MS"/>
                <a:sym typeface="Trebuchet MS"/>
              </a:rPr>
              <a:t>Pretreatment paraffin slices</a:t>
            </a:r>
            <a:endParaRPr sz="2000">
              <a:latin typeface="Trebuchet MS"/>
              <a:ea typeface="Trebuchet MS"/>
              <a:cs typeface="Trebuchet MS"/>
              <a:sym typeface="Trebuchet MS"/>
            </a:endParaRPr>
          </a:p>
          <a:p>
            <a:pPr indent="-285750" lvl="0" marL="298450" marR="0" rtl="0" algn="l">
              <a:lnSpc>
                <a:spcPct val="100000"/>
              </a:lnSpc>
              <a:spcBef>
                <a:spcPts val="15"/>
              </a:spcBef>
              <a:spcAft>
                <a:spcPts val="0"/>
              </a:spcAft>
              <a:buSzPts val="1800"/>
              <a:buFont typeface="Arial"/>
              <a:buChar char="‐"/>
            </a:pPr>
            <a:r>
              <a:rPr lang="en-US" sz="1800">
                <a:latin typeface="Arial"/>
                <a:ea typeface="Arial"/>
                <a:cs typeface="Arial"/>
                <a:sym typeface="Arial"/>
              </a:rPr>
              <a:t>classical staining, dry for 20 min at 60°C</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enzyme or antigen detection: dry for several hours or over night at max. 40°C</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deparaffinization: xylene or replacement, xylene 1:1 100% ethanol, 5‐10 min each</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	rehydrate 100%, 100%, 96%, 90%, 80%, 70%, 50% ethanol; 2‐5 min each</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Stop at correct alcohol concentration (like staining solution)</a:t>
            </a:r>
            <a:endParaRPr sz="1800">
              <a:latin typeface="Arial"/>
              <a:ea typeface="Arial"/>
              <a:cs typeface="Arial"/>
              <a:sym typeface="Arial"/>
            </a:endParaRPr>
          </a:p>
          <a:p>
            <a:pPr indent="-286385"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antigen retreaval (HIER, heat in citrate buffer pH6 for 20 min, or enzymatic)</a:t>
            </a:r>
            <a:endParaRPr sz="1800">
              <a:latin typeface="Arial"/>
              <a:ea typeface="Arial"/>
              <a:cs typeface="Arial"/>
              <a:sym typeface="Arial"/>
            </a:endParaRPr>
          </a:p>
          <a:p>
            <a:pPr indent="0" lvl="0" marL="0" marR="0" rtl="0" algn="l">
              <a:lnSpc>
                <a:spcPct val="100000"/>
              </a:lnSpc>
              <a:spcBef>
                <a:spcPts val="35"/>
              </a:spcBef>
              <a:spcAft>
                <a:spcPts val="0"/>
              </a:spcAft>
              <a:buSzPts val="2350"/>
              <a:buFont typeface="Arial"/>
              <a:buNone/>
            </a:pPr>
            <a:r>
              <a:t/>
            </a:r>
            <a:endParaRPr sz="2350">
              <a:latin typeface="Arial"/>
              <a:ea typeface="Arial"/>
              <a:cs typeface="Arial"/>
              <a:sym typeface="Arial"/>
            </a:endParaRPr>
          </a:p>
          <a:p>
            <a:pPr indent="0" lvl="0" marL="12700" marR="0" rtl="0" algn="l">
              <a:lnSpc>
                <a:spcPct val="100000"/>
              </a:lnSpc>
              <a:spcBef>
                <a:spcPts val="0"/>
              </a:spcBef>
              <a:spcAft>
                <a:spcPts val="0"/>
              </a:spcAft>
              <a:buNone/>
            </a:pPr>
            <a:r>
              <a:rPr b="1" lang="en-US" sz="2000">
                <a:latin typeface="Trebuchet MS"/>
                <a:ea typeface="Trebuchet MS"/>
                <a:cs typeface="Trebuchet MS"/>
                <a:sym typeface="Trebuchet MS"/>
              </a:rPr>
              <a:t>Pretreatment of cryoslices</a:t>
            </a:r>
            <a:endParaRPr sz="2000">
              <a:latin typeface="Trebuchet MS"/>
              <a:ea typeface="Trebuchet MS"/>
              <a:cs typeface="Trebuchet MS"/>
              <a:sym typeface="Trebuchet MS"/>
            </a:endParaRPr>
          </a:p>
          <a:p>
            <a:pPr indent="-342900" lvl="0" marL="355600" marR="0" rtl="0" algn="l">
              <a:lnSpc>
                <a:spcPct val="100000"/>
              </a:lnSpc>
              <a:spcBef>
                <a:spcPts val="15"/>
              </a:spcBef>
              <a:spcAft>
                <a:spcPts val="0"/>
              </a:spcAft>
              <a:buSzPts val="1800"/>
              <a:buFont typeface="Arial"/>
              <a:buChar char="‐"/>
            </a:pPr>
            <a:r>
              <a:rPr lang="en-US" sz="1800">
                <a:latin typeface="Arial"/>
                <a:ea typeface="Arial"/>
                <a:cs typeface="Arial"/>
                <a:sym typeface="Arial"/>
              </a:rPr>
              <a:t>dry at 60°C or 40°C, depending on the staining method</a:t>
            </a:r>
            <a:endParaRPr sz="1800">
              <a:latin typeface="Arial"/>
              <a:ea typeface="Arial"/>
              <a:cs typeface="Arial"/>
              <a:sym typeface="Arial"/>
            </a:endParaRPr>
          </a:p>
          <a:p>
            <a:pPr indent="-342900" lvl="0" marL="355600" marR="0" rtl="0" algn="l">
              <a:lnSpc>
                <a:spcPct val="100000"/>
              </a:lnSpc>
              <a:spcBef>
                <a:spcPts val="0"/>
              </a:spcBef>
              <a:spcAft>
                <a:spcPts val="0"/>
              </a:spcAft>
              <a:buSzPts val="1800"/>
              <a:buFont typeface="Arial"/>
              <a:buChar char="‐"/>
            </a:pPr>
            <a:r>
              <a:rPr lang="en-US" sz="1800">
                <a:latin typeface="Arial"/>
                <a:ea typeface="Arial"/>
                <a:cs typeface="Arial"/>
                <a:sym typeface="Arial"/>
              </a:rPr>
              <a:t>alternatively, 4% PFA for 10 minutes</a:t>
            </a:r>
            <a:endParaRPr sz="1800">
              <a:latin typeface="Arial"/>
              <a:ea typeface="Arial"/>
              <a:cs typeface="Arial"/>
              <a:sym typeface="Arial"/>
            </a:endParaRPr>
          </a:p>
          <a:p>
            <a:pPr indent="-342900" lvl="0" marL="355600" marR="0" rtl="0" algn="l">
              <a:lnSpc>
                <a:spcPct val="100000"/>
              </a:lnSpc>
              <a:spcBef>
                <a:spcPts val="0"/>
              </a:spcBef>
              <a:spcAft>
                <a:spcPts val="0"/>
              </a:spcAft>
              <a:buSzPts val="1800"/>
              <a:buFont typeface="Arial"/>
              <a:buChar char="‐"/>
            </a:pPr>
            <a:r>
              <a:rPr lang="en-US" sz="1800">
                <a:latin typeface="Arial"/>
                <a:ea typeface="Arial"/>
                <a:cs typeface="Arial"/>
                <a:sym typeface="Arial"/>
              </a:rPr>
              <a:t>if staining in alcoholic solution, dehydreation with increasing alcohol solution</a:t>
            </a:r>
            <a:endParaRPr sz="1800">
              <a:latin typeface="Arial"/>
              <a:ea typeface="Arial"/>
              <a:cs typeface="Arial"/>
              <a:sym typeface="Arial"/>
            </a:endParaRPr>
          </a:p>
        </p:txBody>
      </p:sp>
      <p:sp>
        <p:nvSpPr>
          <p:cNvPr id="594" name="Google Shape;594;p39"/>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595" name="Google Shape;595;p39"/>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4"/>
          <p:cNvGrpSpPr/>
          <p:nvPr/>
        </p:nvGrpSpPr>
        <p:grpSpPr>
          <a:xfrm>
            <a:off x="8087995" y="1921943"/>
            <a:ext cx="2605277" cy="5318760"/>
            <a:chOff x="7022477" y="1475231"/>
            <a:chExt cx="2605277" cy="5318760"/>
          </a:xfrm>
        </p:grpSpPr>
        <p:sp>
          <p:nvSpPr>
            <p:cNvPr id="85" name="Google Shape;85;p4"/>
            <p:cNvSpPr/>
            <p:nvPr/>
          </p:nvSpPr>
          <p:spPr>
            <a:xfrm>
              <a:off x="7022477" y="1475231"/>
              <a:ext cx="2605277" cy="385343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 name="Google Shape;86;p4"/>
            <p:cNvSpPr/>
            <p:nvPr/>
          </p:nvSpPr>
          <p:spPr>
            <a:xfrm>
              <a:off x="7030097" y="4417314"/>
              <a:ext cx="2597657" cy="237667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87" name="Google Shape;87;p4"/>
          <p:cNvSpPr txBox="1"/>
          <p:nvPr/>
        </p:nvSpPr>
        <p:spPr>
          <a:xfrm>
            <a:off x="1548772" y="1456942"/>
            <a:ext cx="6464595" cy="5206365"/>
          </a:xfrm>
          <a:prstGeom prst="rect">
            <a:avLst/>
          </a:prstGeom>
          <a:noFill/>
          <a:ln>
            <a:noFill/>
          </a:ln>
        </p:spPr>
        <p:txBody>
          <a:bodyPr anchorCtr="0" anchor="t" bIns="0" lIns="0" spcFirstLastPara="1" rIns="0" wrap="square" tIns="12700">
            <a:spAutoFit/>
          </a:bodyPr>
          <a:lstStyle/>
          <a:p>
            <a:pPr indent="-571500" lvl="0" marL="584200" marR="3375659" rtl="0" algn="l">
              <a:lnSpc>
                <a:spcPct val="130000"/>
              </a:lnSpc>
              <a:spcBef>
                <a:spcPts val="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Antonie van Leeuwenhoek (1632‐1723),  (microscopy, dyes)</a:t>
            </a:r>
            <a:endParaRPr sz="2000">
              <a:latin typeface="Arial"/>
              <a:ea typeface="Arial"/>
              <a:cs typeface="Arial"/>
              <a:sym typeface="Arial"/>
            </a:endParaRPr>
          </a:p>
          <a:p>
            <a:pPr indent="-571500" lvl="0" marL="584200" marR="3027045" rtl="0" algn="l">
              <a:lnSpc>
                <a:spcPct val="130000"/>
              </a:lnSpc>
              <a:spcBef>
                <a:spcPts val="120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Marcello Malpighi (1628‐1694): Malpighian  tubules, Malpighian corpuscles…</a:t>
            </a:r>
            <a:endParaRPr sz="2000">
              <a:latin typeface="Arial"/>
              <a:ea typeface="Arial"/>
              <a:cs typeface="Arial"/>
              <a:sym typeface="Arial"/>
            </a:endParaRPr>
          </a:p>
          <a:p>
            <a:pPr indent="-572135" lvl="0" marL="584200" marR="0" rtl="0" algn="l">
              <a:lnSpc>
                <a:spcPct val="100000"/>
              </a:lnSpc>
              <a:spcBef>
                <a:spcPts val="1320"/>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Robert Hooke (1635‐1703): </a:t>
            </a:r>
            <a:r>
              <a:rPr i="1" lang="en-US" sz="2000">
                <a:solidFill>
                  <a:srgbClr val="0070C0"/>
                </a:solidFill>
                <a:latin typeface="Arial"/>
                <a:ea typeface="Arial"/>
                <a:cs typeface="Arial"/>
                <a:sym typeface="Arial"/>
              </a:rPr>
              <a:t>Micrographia</a:t>
            </a:r>
            <a:endParaRPr sz="2000">
              <a:latin typeface="Arial"/>
              <a:ea typeface="Arial"/>
              <a:cs typeface="Arial"/>
              <a:sym typeface="Arial"/>
            </a:endParaRPr>
          </a:p>
          <a:p>
            <a:pPr indent="-571500" lvl="0" marL="584200" marR="3049905" rtl="0" algn="l">
              <a:lnSpc>
                <a:spcPct val="96000"/>
              </a:lnSpc>
              <a:spcBef>
                <a:spcPts val="885"/>
              </a:spcBef>
              <a:spcAft>
                <a:spcPts val="0"/>
              </a:spcAft>
              <a:buClr>
                <a:srgbClr val="0070C0"/>
              </a:buClr>
              <a:buSzPts val="2000"/>
              <a:buFont typeface="Noto Sans Symbols"/>
              <a:buChar char="⮚"/>
            </a:pPr>
            <a:r>
              <a:rPr lang="en-US" sz="2000">
                <a:solidFill>
                  <a:srgbClr val="0070C0"/>
                </a:solidFill>
                <a:latin typeface="Arial"/>
                <a:ea typeface="Arial"/>
                <a:cs typeface="Arial"/>
                <a:sym typeface="Arial"/>
              </a:rPr>
              <a:t>1832: Matthias Schleiden and Theodor  Schwann: Cell theory „All plant and animal  tissues are composed of cells.“</a:t>
            </a:r>
            <a:endParaRPr sz="2000">
              <a:latin typeface="Arial"/>
              <a:ea typeface="Arial"/>
              <a:cs typeface="Arial"/>
              <a:sym typeface="Arial"/>
            </a:endParaRPr>
          </a:p>
          <a:p>
            <a:pPr indent="-571500" lvl="0" marL="584200" marR="3691254" rtl="0" algn="l">
              <a:lnSpc>
                <a:spcPct val="130000"/>
              </a:lnSpc>
              <a:spcBef>
                <a:spcPts val="1635"/>
              </a:spcBef>
              <a:spcAft>
                <a:spcPts val="0"/>
              </a:spcAft>
              <a:buClr>
                <a:srgbClr val="0070C0"/>
              </a:buClr>
              <a:buSzPts val="2000"/>
              <a:buFont typeface="Noto Sans Symbols"/>
              <a:buChar char="⮚"/>
            </a:pPr>
            <a:r>
              <a:rPr b="1" lang="en-US" sz="2000">
                <a:solidFill>
                  <a:srgbClr val="0070C0"/>
                </a:solidFill>
                <a:latin typeface="Trebuchet MS"/>
                <a:ea typeface="Trebuchet MS"/>
                <a:cs typeface="Trebuchet MS"/>
                <a:sym typeface="Trebuchet MS"/>
              </a:rPr>
              <a:t>Joseph von Gerlach (1820‐1896):  carmine/gelatin mixture for staining</a:t>
            </a:r>
            <a:endParaRPr sz="2000">
              <a:latin typeface="Trebuchet MS"/>
              <a:ea typeface="Trebuchet MS"/>
              <a:cs typeface="Trebuchet MS"/>
              <a:sym typeface="Trebuchet MS"/>
            </a:endParaRPr>
          </a:p>
          <a:p>
            <a:pPr indent="-571500" lvl="0" marL="583565" marR="2804795" rtl="0" algn="l">
              <a:lnSpc>
                <a:spcPct val="130000"/>
              </a:lnSpc>
              <a:spcBef>
                <a:spcPts val="0"/>
              </a:spcBef>
              <a:spcAft>
                <a:spcPts val="0"/>
              </a:spcAft>
              <a:buClr>
                <a:srgbClr val="0070C0"/>
              </a:buClr>
              <a:buSzPts val="2000"/>
              <a:buFont typeface="Noto Sans Symbols"/>
              <a:buChar char="⮚"/>
            </a:pPr>
            <a:r>
              <a:rPr b="1" lang="en-US" sz="2000">
                <a:solidFill>
                  <a:srgbClr val="0070C0"/>
                </a:solidFill>
                <a:latin typeface="Trebuchet MS"/>
                <a:ea typeface="Trebuchet MS"/>
                <a:cs typeface="Trebuchet MS"/>
                <a:sym typeface="Trebuchet MS"/>
              </a:rPr>
              <a:t>natural stainings: saffron, carmine/cochineal  (E120), hematoxylin</a:t>
            </a:r>
            <a:endParaRPr sz="2000">
              <a:latin typeface="Trebuchet MS"/>
              <a:ea typeface="Trebuchet MS"/>
              <a:cs typeface="Trebuchet MS"/>
              <a:sym typeface="Trebuchet MS"/>
            </a:endParaRPr>
          </a:p>
          <a:p>
            <a:pPr indent="0" lvl="0" marL="0" marR="5080" rtl="0" algn="r">
              <a:lnSpc>
                <a:spcPct val="100000"/>
              </a:lnSpc>
              <a:spcBef>
                <a:spcPts val="555"/>
              </a:spcBef>
              <a:spcAft>
                <a:spcPts val="0"/>
              </a:spcAft>
              <a:buNone/>
            </a:pPr>
            <a:r>
              <a:rPr lang="en-US" sz="2000">
                <a:solidFill>
                  <a:srgbClr val="FFFFFF"/>
                </a:solidFill>
                <a:latin typeface="Arial"/>
                <a:ea typeface="Arial"/>
                <a:cs typeface="Arial"/>
                <a:sym typeface="Arial"/>
              </a:rPr>
              <a:t>Cochineal </a:t>
            </a:r>
            <a:r>
              <a:rPr i="1" lang="en-US" sz="2100">
                <a:solidFill>
                  <a:srgbClr val="FFFFFF"/>
                </a:solidFill>
                <a:latin typeface="Arial"/>
                <a:ea typeface="Arial"/>
                <a:cs typeface="Arial"/>
                <a:sym typeface="Arial"/>
              </a:rPr>
              <a:t>(Dactylopius coccus)</a:t>
            </a:r>
            <a:endParaRPr sz="2100">
              <a:latin typeface="Arial"/>
              <a:ea typeface="Arial"/>
              <a:cs typeface="Arial"/>
              <a:sym typeface="Arial"/>
            </a:endParaRPr>
          </a:p>
        </p:txBody>
      </p:sp>
      <p:sp>
        <p:nvSpPr>
          <p:cNvPr id="88" name="Google Shape;88;p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89" name="Google Shape;89;p4"/>
          <p:cNvSpPr txBox="1"/>
          <p:nvPr>
            <p:ph idx="11" type="ftr"/>
          </p:nvPr>
        </p:nvSpPr>
        <p:spPr>
          <a:xfrm>
            <a:off x="8138293" y="6935793"/>
            <a:ext cx="1405254"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Microscopy Core Facility</a:t>
            </a:r>
            <a:endParaRPr/>
          </a:p>
        </p:txBody>
      </p:sp>
      <p:sp>
        <p:nvSpPr>
          <p:cNvPr id="90" name="Google Shape;90;p4"/>
          <p:cNvSpPr txBox="1"/>
          <p:nvPr>
            <p:ph type="title"/>
          </p:nvPr>
        </p:nvSpPr>
        <p:spPr>
          <a:xfrm>
            <a:off x="1281823" y="683767"/>
            <a:ext cx="679290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Microscopy &amp; Histology &amp; Staining</a:t>
            </a:r>
            <a:endParaRPr sz="2800">
              <a:latin typeface="Arial"/>
              <a:ea typeface="Arial"/>
              <a:cs typeface="Arial"/>
              <a:sym typeface="Arial"/>
            </a:endParaRPr>
          </a:p>
        </p:txBody>
      </p:sp>
      <p:pic>
        <p:nvPicPr>
          <p:cNvPr id="91" name="Google Shape;91;p4"/>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0"/>
          <p:cNvSpPr/>
          <p:nvPr/>
        </p:nvSpPr>
        <p:spPr>
          <a:xfrm>
            <a:off x="1249565" y="3741420"/>
            <a:ext cx="8000238" cy="270128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1" name="Google Shape;601;p40"/>
          <p:cNvSpPr/>
          <p:nvPr/>
        </p:nvSpPr>
        <p:spPr>
          <a:xfrm>
            <a:off x="4267085" y="1831848"/>
            <a:ext cx="2180590" cy="864235"/>
          </a:xfrm>
          <a:custGeom>
            <a:rect b="b" l="l" r="r" t="t"/>
            <a:pathLst>
              <a:path extrusionOk="0" h="864235" w="2180590">
                <a:moveTo>
                  <a:pt x="2180082" y="720090"/>
                </a:moveTo>
                <a:lnTo>
                  <a:pt x="2180082" y="144018"/>
                </a:lnTo>
                <a:lnTo>
                  <a:pt x="2172711" y="98316"/>
                </a:lnTo>
                <a:lnTo>
                  <a:pt x="2152211" y="58759"/>
                </a:lnTo>
                <a:lnTo>
                  <a:pt x="2120993" y="27651"/>
                </a:lnTo>
                <a:lnTo>
                  <a:pt x="2081473" y="7296"/>
                </a:lnTo>
                <a:lnTo>
                  <a:pt x="2036064" y="0"/>
                </a:lnTo>
                <a:lnTo>
                  <a:pt x="144018" y="0"/>
                </a:lnTo>
                <a:lnTo>
                  <a:pt x="98608" y="7296"/>
                </a:lnTo>
                <a:lnTo>
                  <a:pt x="59088" y="27651"/>
                </a:lnTo>
                <a:lnTo>
                  <a:pt x="27870" y="58759"/>
                </a:lnTo>
                <a:lnTo>
                  <a:pt x="7370" y="98316"/>
                </a:lnTo>
                <a:lnTo>
                  <a:pt x="0" y="144018"/>
                </a:lnTo>
                <a:lnTo>
                  <a:pt x="0" y="720090"/>
                </a:lnTo>
                <a:lnTo>
                  <a:pt x="7370" y="765499"/>
                </a:lnTo>
                <a:lnTo>
                  <a:pt x="27870" y="805019"/>
                </a:lnTo>
                <a:lnTo>
                  <a:pt x="59088" y="836237"/>
                </a:lnTo>
                <a:lnTo>
                  <a:pt x="98608" y="856737"/>
                </a:lnTo>
                <a:lnTo>
                  <a:pt x="144018" y="864108"/>
                </a:lnTo>
                <a:lnTo>
                  <a:pt x="2036064" y="864108"/>
                </a:lnTo>
                <a:lnTo>
                  <a:pt x="2081473" y="856737"/>
                </a:lnTo>
                <a:lnTo>
                  <a:pt x="2120993" y="836237"/>
                </a:lnTo>
                <a:lnTo>
                  <a:pt x="2152211" y="805019"/>
                </a:lnTo>
                <a:lnTo>
                  <a:pt x="2172711" y="765499"/>
                </a:lnTo>
                <a:lnTo>
                  <a:pt x="2180082" y="720090"/>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2" name="Google Shape;602;p40"/>
          <p:cNvSpPr txBox="1"/>
          <p:nvPr/>
        </p:nvSpPr>
        <p:spPr>
          <a:xfrm>
            <a:off x="4387722" y="1871725"/>
            <a:ext cx="1764664" cy="75755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FFFFFF"/>
                </a:solidFill>
                <a:latin typeface="Arial"/>
                <a:ea typeface="Arial"/>
                <a:cs typeface="Arial"/>
                <a:sym typeface="Arial"/>
              </a:rPr>
              <a:t>dye (chromophore)  interact with  cells/tissue/organells</a:t>
            </a:r>
            <a:endParaRPr sz="1600">
              <a:latin typeface="Arial"/>
              <a:ea typeface="Arial"/>
              <a:cs typeface="Arial"/>
              <a:sym typeface="Arial"/>
            </a:endParaRPr>
          </a:p>
        </p:txBody>
      </p:sp>
      <p:sp>
        <p:nvSpPr>
          <p:cNvPr id="603" name="Google Shape;603;p40"/>
          <p:cNvSpPr/>
          <p:nvPr/>
        </p:nvSpPr>
        <p:spPr>
          <a:xfrm>
            <a:off x="6868553" y="1831848"/>
            <a:ext cx="2160270" cy="864235"/>
          </a:xfrm>
          <a:custGeom>
            <a:rect b="b" l="l" r="r" t="t"/>
            <a:pathLst>
              <a:path extrusionOk="0" h="864235" w="2160270">
                <a:moveTo>
                  <a:pt x="2160270" y="720090"/>
                </a:moveTo>
                <a:lnTo>
                  <a:pt x="2160270" y="144018"/>
                </a:lnTo>
                <a:lnTo>
                  <a:pt x="2152899" y="98316"/>
                </a:lnTo>
                <a:lnTo>
                  <a:pt x="2132399" y="58759"/>
                </a:lnTo>
                <a:lnTo>
                  <a:pt x="2101181" y="27651"/>
                </a:lnTo>
                <a:lnTo>
                  <a:pt x="2061661" y="7296"/>
                </a:lnTo>
                <a:lnTo>
                  <a:pt x="2016252" y="0"/>
                </a:lnTo>
                <a:lnTo>
                  <a:pt x="144018" y="0"/>
                </a:lnTo>
                <a:lnTo>
                  <a:pt x="98608" y="7296"/>
                </a:lnTo>
                <a:lnTo>
                  <a:pt x="59088" y="27651"/>
                </a:lnTo>
                <a:lnTo>
                  <a:pt x="27870" y="58759"/>
                </a:lnTo>
                <a:lnTo>
                  <a:pt x="7370" y="98316"/>
                </a:lnTo>
                <a:lnTo>
                  <a:pt x="0" y="144018"/>
                </a:lnTo>
                <a:lnTo>
                  <a:pt x="0" y="720090"/>
                </a:lnTo>
                <a:lnTo>
                  <a:pt x="7370" y="765499"/>
                </a:lnTo>
                <a:lnTo>
                  <a:pt x="27870" y="805019"/>
                </a:lnTo>
                <a:lnTo>
                  <a:pt x="59088" y="836237"/>
                </a:lnTo>
                <a:lnTo>
                  <a:pt x="98608" y="856737"/>
                </a:lnTo>
                <a:lnTo>
                  <a:pt x="144018" y="864108"/>
                </a:lnTo>
                <a:lnTo>
                  <a:pt x="2016252" y="864108"/>
                </a:lnTo>
                <a:lnTo>
                  <a:pt x="2061661" y="856737"/>
                </a:lnTo>
                <a:lnTo>
                  <a:pt x="2101181" y="836237"/>
                </a:lnTo>
                <a:lnTo>
                  <a:pt x="2132399" y="805019"/>
                </a:lnTo>
                <a:lnTo>
                  <a:pt x="2152899" y="765499"/>
                </a:lnTo>
                <a:lnTo>
                  <a:pt x="2160270" y="720090"/>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4" name="Google Shape;604;p40"/>
          <p:cNvSpPr txBox="1"/>
          <p:nvPr/>
        </p:nvSpPr>
        <p:spPr>
          <a:xfrm>
            <a:off x="6989191" y="1871725"/>
            <a:ext cx="1522095" cy="977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FFFFFF"/>
                </a:solidFill>
                <a:latin typeface="Arial"/>
                <a:ea typeface="Arial"/>
                <a:cs typeface="Arial"/>
                <a:sym typeface="Arial"/>
              </a:rPr>
              <a:t>Light‐Microscope  (transmitted light)  color camera</a:t>
            </a:r>
            <a:endParaRPr sz="1600">
              <a:latin typeface="Arial"/>
              <a:ea typeface="Arial"/>
              <a:cs typeface="Arial"/>
              <a:sym typeface="Arial"/>
            </a:endParaRPr>
          </a:p>
        </p:txBody>
      </p:sp>
      <p:sp>
        <p:nvSpPr>
          <p:cNvPr id="605" name="Google Shape;605;p40"/>
          <p:cNvSpPr/>
          <p:nvPr/>
        </p:nvSpPr>
        <p:spPr>
          <a:xfrm>
            <a:off x="1406537" y="1834133"/>
            <a:ext cx="2284730" cy="864235"/>
          </a:xfrm>
          <a:custGeom>
            <a:rect b="b" l="l" r="r" t="t"/>
            <a:pathLst>
              <a:path extrusionOk="0" h="864235" w="2284729">
                <a:moveTo>
                  <a:pt x="2284476" y="720090"/>
                </a:moveTo>
                <a:lnTo>
                  <a:pt x="2284476" y="144018"/>
                </a:lnTo>
                <a:lnTo>
                  <a:pt x="2277105" y="98608"/>
                </a:lnTo>
                <a:lnTo>
                  <a:pt x="2256605" y="59088"/>
                </a:lnTo>
                <a:lnTo>
                  <a:pt x="2225387" y="27870"/>
                </a:lnTo>
                <a:lnTo>
                  <a:pt x="2185867" y="7370"/>
                </a:lnTo>
                <a:lnTo>
                  <a:pt x="2140458" y="0"/>
                </a:lnTo>
                <a:lnTo>
                  <a:pt x="144018" y="0"/>
                </a:lnTo>
                <a:lnTo>
                  <a:pt x="98608" y="7370"/>
                </a:lnTo>
                <a:lnTo>
                  <a:pt x="59088" y="27870"/>
                </a:lnTo>
                <a:lnTo>
                  <a:pt x="27870" y="59088"/>
                </a:lnTo>
                <a:lnTo>
                  <a:pt x="7370" y="98608"/>
                </a:lnTo>
                <a:lnTo>
                  <a:pt x="0" y="144018"/>
                </a:lnTo>
                <a:lnTo>
                  <a:pt x="0" y="720090"/>
                </a:lnTo>
                <a:lnTo>
                  <a:pt x="7370" y="765499"/>
                </a:lnTo>
                <a:lnTo>
                  <a:pt x="27870" y="805019"/>
                </a:lnTo>
                <a:lnTo>
                  <a:pt x="59088" y="836237"/>
                </a:lnTo>
                <a:lnTo>
                  <a:pt x="98608" y="856737"/>
                </a:lnTo>
                <a:lnTo>
                  <a:pt x="144018" y="864108"/>
                </a:lnTo>
                <a:lnTo>
                  <a:pt x="2140458" y="864108"/>
                </a:lnTo>
                <a:lnTo>
                  <a:pt x="2185867" y="856737"/>
                </a:lnTo>
                <a:lnTo>
                  <a:pt x="2225387" y="836237"/>
                </a:lnTo>
                <a:lnTo>
                  <a:pt x="2256605" y="805019"/>
                </a:lnTo>
                <a:lnTo>
                  <a:pt x="2277105" y="765499"/>
                </a:lnTo>
                <a:lnTo>
                  <a:pt x="2284476"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6" name="Google Shape;606;p40"/>
          <p:cNvSpPr txBox="1"/>
          <p:nvPr/>
        </p:nvSpPr>
        <p:spPr>
          <a:xfrm>
            <a:off x="1527175" y="1964690"/>
            <a:ext cx="1316990" cy="812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solidFill>
                  <a:srgbClr val="FFFFFF"/>
                </a:solidFill>
                <a:latin typeface="Arial"/>
                <a:ea typeface="Arial"/>
                <a:cs typeface="Arial"/>
                <a:sym typeface="Arial"/>
              </a:rPr>
              <a:t>1. Histological  staining</a:t>
            </a:r>
            <a:endParaRPr sz="1800">
              <a:latin typeface="Arial"/>
              <a:ea typeface="Arial"/>
              <a:cs typeface="Arial"/>
              <a:sym typeface="Arial"/>
            </a:endParaRPr>
          </a:p>
        </p:txBody>
      </p:sp>
      <p:sp>
        <p:nvSpPr>
          <p:cNvPr id="607" name="Google Shape;607;p40"/>
          <p:cNvSpPr txBox="1"/>
          <p:nvPr/>
        </p:nvSpPr>
        <p:spPr>
          <a:xfrm>
            <a:off x="5709023" y="5764776"/>
            <a:ext cx="3425825" cy="8127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HES staining</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Hematoxylin eosin saffron staining on mouse skin</a:t>
            </a:r>
            <a:endParaRPr sz="1800">
              <a:latin typeface="Arial"/>
              <a:ea typeface="Arial"/>
              <a:cs typeface="Arial"/>
              <a:sym typeface="Arial"/>
            </a:endParaRPr>
          </a:p>
        </p:txBody>
      </p:sp>
      <p:sp>
        <p:nvSpPr>
          <p:cNvPr id="608" name="Google Shape;608;p40"/>
          <p:cNvSpPr txBox="1"/>
          <p:nvPr>
            <p:ph type="title"/>
          </p:nvPr>
        </p:nvSpPr>
        <p:spPr>
          <a:xfrm>
            <a:off x="1281823" y="606043"/>
            <a:ext cx="543720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1. Histological staining</a:t>
            </a:r>
            <a:endParaRPr sz="2800">
              <a:latin typeface="Arial"/>
              <a:ea typeface="Arial"/>
              <a:cs typeface="Arial"/>
              <a:sym typeface="Arial"/>
            </a:endParaRPr>
          </a:p>
        </p:txBody>
      </p:sp>
      <p:sp>
        <p:nvSpPr>
          <p:cNvPr id="609" name="Google Shape;609;p40"/>
          <p:cNvSpPr txBox="1"/>
          <p:nvPr/>
        </p:nvSpPr>
        <p:spPr>
          <a:xfrm>
            <a:off x="1485277" y="3162554"/>
            <a:ext cx="491426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Uniform therory of histological dye staining does not excist.</a:t>
            </a:r>
            <a:endParaRPr sz="1600">
              <a:latin typeface="Arial"/>
              <a:ea typeface="Arial"/>
              <a:cs typeface="Arial"/>
              <a:sym typeface="Arial"/>
            </a:endParaRPr>
          </a:p>
        </p:txBody>
      </p:sp>
      <p:sp>
        <p:nvSpPr>
          <p:cNvPr id="610" name="Google Shape;610;p40"/>
          <p:cNvSpPr/>
          <p:nvPr/>
        </p:nvSpPr>
        <p:spPr>
          <a:xfrm>
            <a:off x="3831983" y="2228088"/>
            <a:ext cx="363220" cy="76200"/>
          </a:xfrm>
          <a:custGeom>
            <a:rect b="b" l="l" r="r" t="t"/>
            <a:pathLst>
              <a:path extrusionOk="0" h="76200" w="363220">
                <a:moveTo>
                  <a:pt x="302514" y="39623"/>
                </a:moveTo>
                <a:lnTo>
                  <a:pt x="302514" y="36575"/>
                </a:lnTo>
                <a:lnTo>
                  <a:pt x="300990" y="35051"/>
                </a:lnTo>
                <a:lnTo>
                  <a:pt x="1524" y="35051"/>
                </a:lnTo>
                <a:lnTo>
                  <a:pt x="0" y="36575"/>
                </a:lnTo>
                <a:lnTo>
                  <a:pt x="0" y="39623"/>
                </a:lnTo>
                <a:lnTo>
                  <a:pt x="1524" y="41147"/>
                </a:lnTo>
                <a:lnTo>
                  <a:pt x="300990" y="41147"/>
                </a:lnTo>
                <a:lnTo>
                  <a:pt x="302514" y="39623"/>
                </a:lnTo>
                <a:close/>
              </a:path>
              <a:path extrusionOk="0" h="76200" w="363220">
                <a:moveTo>
                  <a:pt x="362712" y="38099"/>
                </a:moveTo>
                <a:lnTo>
                  <a:pt x="286512" y="0"/>
                </a:lnTo>
                <a:lnTo>
                  <a:pt x="286512" y="35051"/>
                </a:lnTo>
                <a:lnTo>
                  <a:pt x="300990" y="35051"/>
                </a:lnTo>
                <a:lnTo>
                  <a:pt x="302514" y="36575"/>
                </a:lnTo>
                <a:lnTo>
                  <a:pt x="302514" y="68198"/>
                </a:lnTo>
                <a:lnTo>
                  <a:pt x="362712" y="38099"/>
                </a:lnTo>
                <a:close/>
              </a:path>
              <a:path extrusionOk="0" h="76200" w="363220">
                <a:moveTo>
                  <a:pt x="302514" y="68198"/>
                </a:moveTo>
                <a:lnTo>
                  <a:pt x="302514" y="39623"/>
                </a:lnTo>
                <a:lnTo>
                  <a:pt x="300990" y="41147"/>
                </a:lnTo>
                <a:lnTo>
                  <a:pt x="286512" y="41147"/>
                </a:lnTo>
                <a:lnTo>
                  <a:pt x="286512" y="76199"/>
                </a:lnTo>
                <a:lnTo>
                  <a:pt x="302514" y="68198"/>
                </a:lnTo>
                <a:close/>
              </a:path>
            </a:pathLst>
          </a:custGeom>
          <a:solidFill>
            <a:srgbClr val="00206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1" name="Google Shape;611;p40"/>
          <p:cNvSpPr/>
          <p:nvPr/>
        </p:nvSpPr>
        <p:spPr>
          <a:xfrm>
            <a:off x="6515748" y="2225801"/>
            <a:ext cx="300355" cy="76200"/>
          </a:xfrm>
          <a:custGeom>
            <a:rect b="b" l="l" r="r" t="t"/>
            <a:pathLst>
              <a:path extrusionOk="0" h="76200" w="300354">
                <a:moveTo>
                  <a:pt x="224440" y="41270"/>
                </a:moveTo>
                <a:lnTo>
                  <a:pt x="224379" y="35175"/>
                </a:lnTo>
                <a:lnTo>
                  <a:pt x="3048" y="37338"/>
                </a:lnTo>
                <a:lnTo>
                  <a:pt x="1524" y="37338"/>
                </a:lnTo>
                <a:lnTo>
                  <a:pt x="0" y="38862"/>
                </a:lnTo>
                <a:lnTo>
                  <a:pt x="0" y="41910"/>
                </a:lnTo>
                <a:lnTo>
                  <a:pt x="1524" y="43434"/>
                </a:lnTo>
                <a:lnTo>
                  <a:pt x="3048" y="43434"/>
                </a:lnTo>
                <a:lnTo>
                  <a:pt x="224440" y="41270"/>
                </a:lnTo>
                <a:close/>
              </a:path>
              <a:path extrusionOk="0" h="76200" w="300354">
                <a:moveTo>
                  <a:pt x="300228" y="38100"/>
                </a:moveTo>
                <a:lnTo>
                  <a:pt x="224028" y="0"/>
                </a:lnTo>
                <a:lnTo>
                  <a:pt x="224379" y="35175"/>
                </a:lnTo>
                <a:lnTo>
                  <a:pt x="238506" y="35052"/>
                </a:lnTo>
                <a:lnTo>
                  <a:pt x="240030" y="36576"/>
                </a:lnTo>
                <a:lnTo>
                  <a:pt x="240030" y="68503"/>
                </a:lnTo>
                <a:lnTo>
                  <a:pt x="300228" y="38100"/>
                </a:lnTo>
                <a:close/>
              </a:path>
              <a:path extrusionOk="0" h="76200" w="300354">
                <a:moveTo>
                  <a:pt x="240030" y="40386"/>
                </a:moveTo>
                <a:lnTo>
                  <a:pt x="240030" y="36576"/>
                </a:lnTo>
                <a:lnTo>
                  <a:pt x="238506" y="35052"/>
                </a:lnTo>
                <a:lnTo>
                  <a:pt x="224379" y="35175"/>
                </a:lnTo>
                <a:lnTo>
                  <a:pt x="224440" y="41270"/>
                </a:lnTo>
                <a:lnTo>
                  <a:pt x="238506" y="41148"/>
                </a:lnTo>
                <a:lnTo>
                  <a:pt x="240030" y="40386"/>
                </a:lnTo>
                <a:close/>
              </a:path>
              <a:path extrusionOk="0" h="76200" w="300354">
                <a:moveTo>
                  <a:pt x="240030" y="68503"/>
                </a:moveTo>
                <a:lnTo>
                  <a:pt x="240030" y="40386"/>
                </a:lnTo>
                <a:lnTo>
                  <a:pt x="238506" y="41148"/>
                </a:lnTo>
                <a:lnTo>
                  <a:pt x="224440" y="41270"/>
                </a:lnTo>
                <a:lnTo>
                  <a:pt x="224790" y="76200"/>
                </a:lnTo>
                <a:lnTo>
                  <a:pt x="240030" y="68503"/>
                </a:lnTo>
                <a:close/>
              </a:path>
            </a:pathLst>
          </a:custGeom>
          <a:solidFill>
            <a:srgbClr val="00206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2" name="Google Shape;612;p40"/>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613" name="Google Shape;613;p40"/>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1"/>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619" name="Google Shape;619;p41"/>
          <p:cNvSpPr txBox="1"/>
          <p:nvPr>
            <p:ph type="title"/>
          </p:nvPr>
        </p:nvSpPr>
        <p:spPr>
          <a:xfrm>
            <a:off x="1290967" y="570991"/>
            <a:ext cx="7144379" cy="43180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Dye (chromophore + </a:t>
            </a:r>
            <a:r>
              <a:rPr b="0" lang="en-US" sz="2800">
                <a:solidFill>
                  <a:srgbClr val="00B050"/>
                </a:solidFill>
                <a:latin typeface="Arial"/>
                <a:ea typeface="Arial"/>
                <a:cs typeface="Arial"/>
                <a:sym typeface="Arial"/>
              </a:rPr>
              <a:t>auxochrome</a:t>
            </a:r>
            <a:r>
              <a:rPr b="0" lang="en-US" sz="2800">
                <a:latin typeface="Arial"/>
                <a:ea typeface="Arial"/>
                <a:cs typeface="Arial"/>
                <a:sym typeface="Arial"/>
              </a:rPr>
              <a:t>)</a:t>
            </a:r>
            <a:endParaRPr sz="2800">
              <a:latin typeface="Arial"/>
              <a:ea typeface="Arial"/>
              <a:cs typeface="Arial"/>
              <a:sym typeface="Arial"/>
            </a:endParaRPr>
          </a:p>
        </p:txBody>
      </p:sp>
      <p:sp>
        <p:nvSpPr>
          <p:cNvPr id="620" name="Google Shape;620;p41"/>
          <p:cNvSpPr/>
          <p:nvPr/>
        </p:nvSpPr>
        <p:spPr>
          <a:xfrm>
            <a:off x="1530697" y="2209372"/>
            <a:ext cx="4772118" cy="174997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1" name="Google Shape;621;p41"/>
          <p:cNvSpPr/>
          <p:nvPr/>
        </p:nvSpPr>
        <p:spPr>
          <a:xfrm>
            <a:off x="7421003" y="2201417"/>
            <a:ext cx="1377315" cy="1609725"/>
          </a:xfrm>
          <a:custGeom>
            <a:rect b="b" l="l" r="r" t="t"/>
            <a:pathLst>
              <a:path extrusionOk="0" h="1609725" w="1377315">
                <a:moveTo>
                  <a:pt x="1376934" y="1379982"/>
                </a:moveTo>
                <a:lnTo>
                  <a:pt x="1376934" y="229361"/>
                </a:lnTo>
                <a:lnTo>
                  <a:pt x="1372266" y="183189"/>
                </a:lnTo>
                <a:lnTo>
                  <a:pt x="1358884" y="140160"/>
                </a:lnTo>
                <a:lnTo>
                  <a:pt x="1337714" y="101203"/>
                </a:lnTo>
                <a:lnTo>
                  <a:pt x="1309687" y="67246"/>
                </a:lnTo>
                <a:lnTo>
                  <a:pt x="1275730" y="39219"/>
                </a:lnTo>
                <a:lnTo>
                  <a:pt x="1236773" y="18049"/>
                </a:lnTo>
                <a:lnTo>
                  <a:pt x="1193744" y="4667"/>
                </a:lnTo>
                <a:lnTo>
                  <a:pt x="1147572" y="0"/>
                </a:lnTo>
                <a:lnTo>
                  <a:pt x="229361" y="0"/>
                </a:lnTo>
                <a:lnTo>
                  <a:pt x="182970" y="4667"/>
                </a:lnTo>
                <a:lnTo>
                  <a:pt x="139838" y="18049"/>
                </a:lnTo>
                <a:lnTo>
                  <a:pt x="100868" y="39219"/>
                </a:lnTo>
                <a:lnTo>
                  <a:pt x="66960" y="67246"/>
                </a:lnTo>
                <a:lnTo>
                  <a:pt x="39018" y="101203"/>
                </a:lnTo>
                <a:lnTo>
                  <a:pt x="17942" y="140160"/>
                </a:lnTo>
                <a:lnTo>
                  <a:pt x="4635" y="183189"/>
                </a:lnTo>
                <a:lnTo>
                  <a:pt x="0" y="229362"/>
                </a:lnTo>
                <a:lnTo>
                  <a:pt x="0" y="1379982"/>
                </a:lnTo>
                <a:lnTo>
                  <a:pt x="4635" y="1426154"/>
                </a:lnTo>
                <a:lnTo>
                  <a:pt x="17942" y="1469183"/>
                </a:lnTo>
                <a:lnTo>
                  <a:pt x="39018" y="1508140"/>
                </a:lnTo>
                <a:lnTo>
                  <a:pt x="66960" y="1542097"/>
                </a:lnTo>
                <a:lnTo>
                  <a:pt x="100868" y="1570124"/>
                </a:lnTo>
                <a:lnTo>
                  <a:pt x="139838" y="1591294"/>
                </a:lnTo>
                <a:lnTo>
                  <a:pt x="182970" y="1604676"/>
                </a:lnTo>
                <a:lnTo>
                  <a:pt x="229362" y="1609344"/>
                </a:lnTo>
                <a:lnTo>
                  <a:pt x="1147572" y="1609344"/>
                </a:lnTo>
                <a:lnTo>
                  <a:pt x="1193744" y="1604676"/>
                </a:lnTo>
                <a:lnTo>
                  <a:pt x="1236773" y="1591294"/>
                </a:lnTo>
                <a:lnTo>
                  <a:pt x="1275730" y="1570124"/>
                </a:lnTo>
                <a:lnTo>
                  <a:pt x="1309687" y="1542097"/>
                </a:lnTo>
                <a:lnTo>
                  <a:pt x="1337714" y="1508140"/>
                </a:lnTo>
                <a:lnTo>
                  <a:pt x="1358884" y="1469183"/>
                </a:lnTo>
                <a:lnTo>
                  <a:pt x="1372266" y="1426154"/>
                </a:lnTo>
                <a:lnTo>
                  <a:pt x="1376934" y="1379982"/>
                </a:lnTo>
                <a:close/>
              </a:path>
            </a:pathLst>
          </a:custGeom>
          <a:solidFill>
            <a:srgbClr val="D4EB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2" name="Google Shape;622;p41"/>
          <p:cNvSpPr txBox="1"/>
          <p:nvPr/>
        </p:nvSpPr>
        <p:spPr>
          <a:xfrm>
            <a:off x="1269123" y="1608836"/>
            <a:ext cx="7364730" cy="2482850"/>
          </a:xfrm>
          <a:prstGeom prst="rect">
            <a:avLst/>
          </a:prstGeom>
          <a:noFill/>
          <a:ln>
            <a:noFill/>
          </a:ln>
        </p:spPr>
        <p:txBody>
          <a:bodyPr anchorCtr="0" anchor="t" bIns="0" lIns="0" spcFirstLastPara="1" rIns="0" wrap="square" tIns="12700">
            <a:spAutoFit/>
          </a:bodyPr>
          <a:lstStyle/>
          <a:p>
            <a:pPr indent="0" lvl="0" marL="25400" marR="0" rtl="0" algn="l">
              <a:lnSpc>
                <a:spcPct val="100000"/>
              </a:lnSpc>
              <a:spcBef>
                <a:spcPts val="0"/>
              </a:spcBef>
              <a:spcAft>
                <a:spcPts val="0"/>
              </a:spcAft>
              <a:buNone/>
            </a:pPr>
            <a:r>
              <a:rPr lang="en-US" sz="1600">
                <a:solidFill>
                  <a:srgbClr val="0070C0"/>
                </a:solidFill>
                <a:latin typeface="Arial"/>
                <a:ea typeface="Arial"/>
                <a:cs typeface="Arial"/>
                <a:sym typeface="Arial"/>
              </a:rPr>
              <a:t>chromophores: </a:t>
            </a:r>
            <a:r>
              <a:rPr lang="en-US" sz="1600">
                <a:latin typeface="Arial"/>
                <a:ea typeface="Arial"/>
                <a:cs typeface="Arial"/>
                <a:sym typeface="Arial"/>
              </a:rPr>
              <a:t>chemical groups responsible for the color of the dye</a:t>
            </a:r>
            <a:endParaRPr sz="1600">
              <a:latin typeface="Arial"/>
              <a:ea typeface="Arial"/>
              <a:cs typeface="Arial"/>
              <a:sym typeface="Arial"/>
            </a:endParaRPr>
          </a:p>
          <a:p>
            <a:pPr indent="0" lvl="0" marL="0" marR="0" rtl="0" algn="l">
              <a:lnSpc>
                <a:spcPct val="100000"/>
              </a:lnSpc>
              <a:spcBef>
                <a:spcPts val="0"/>
              </a:spcBef>
              <a:spcAft>
                <a:spcPts val="0"/>
              </a:spcAft>
              <a:buNone/>
            </a:pPr>
            <a:r>
              <a:t/>
            </a:r>
            <a:endParaRPr sz="1600">
              <a:latin typeface="Arial"/>
              <a:ea typeface="Arial"/>
              <a:cs typeface="Arial"/>
              <a:sym typeface="Arial"/>
            </a:endParaRPr>
          </a:p>
          <a:p>
            <a:pPr indent="0" lvl="0" marL="0" marR="0" rtl="0" algn="l">
              <a:lnSpc>
                <a:spcPct val="100000"/>
              </a:lnSpc>
              <a:spcBef>
                <a:spcPts val="50"/>
              </a:spcBef>
              <a:spcAft>
                <a:spcPts val="0"/>
              </a:spcAft>
              <a:buNone/>
            </a:pPr>
            <a:r>
              <a:t/>
            </a:r>
            <a:endParaRPr sz="2200">
              <a:latin typeface="Arial"/>
              <a:ea typeface="Arial"/>
              <a:cs typeface="Arial"/>
              <a:sym typeface="Arial"/>
            </a:endParaRPr>
          </a:p>
          <a:p>
            <a:pPr indent="0" lvl="0" marL="6309360" marR="43180" rtl="0" algn="l">
              <a:lnSpc>
                <a:spcPct val="100000"/>
              </a:lnSpc>
              <a:spcBef>
                <a:spcPts val="0"/>
              </a:spcBef>
              <a:spcAft>
                <a:spcPts val="0"/>
              </a:spcAft>
              <a:buNone/>
            </a:pPr>
            <a:r>
              <a:rPr lang="en-US" sz="1400">
                <a:latin typeface="Arial"/>
                <a:ea typeface="Arial"/>
                <a:cs typeface="Arial"/>
                <a:sym typeface="Arial"/>
              </a:rPr>
              <a:t>C=C ethylene,  C=O carbonyl,  C=N carbimin  N=N azo,  N=O nitroso,  NO</a:t>
            </a:r>
            <a:r>
              <a:rPr baseline="-25000" lang="en-US" sz="1350">
                <a:latin typeface="Arial"/>
                <a:ea typeface="Arial"/>
                <a:cs typeface="Arial"/>
                <a:sym typeface="Arial"/>
              </a:rPr>
              <a:t>2 </a:t>
            </a:r>
            <a:r>
              <a:rPr lang="en-US" sz="1400">
                <a:latin typeface="Arial"/>
                <a:ea typeface="Arial"/>
                <a:cs typeface="Arial"/>
                <a:sym typeface="Arial"/>
              </a:rPr>
              <a:t>nitro</a:t>
            </a:r>
            <a:endParaRPr sz="1400">
              <a:latin typeface="Arial"/>
              <a:ea typeface="Arial"/>
              <a:cs typeface="Arial"/>
              <a:sym typeface="Arial"/>
            </a:endParaRPr>
          </a:p>
        </p:txBody>
      </p:sp>
      <p:sp>
        <p:nvSpPr>
          <p:cNvPr id="623" name="Google Shape;623;p41"/>
          <p:cNvSpPr/>
          <p:nvPr/>
        </p:nvSpPr>
        <p:spPr>
          <a:xfrm>
            <a:off x="1982867" y="5209413"/>
            <a:ext cx="2631386" cy="114414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4" name="Google Shape;624;p41"/>
          <p:cNvSpPr txBox="1"/>
          <p:nvPr/>
        </p:nvSpPr>
        <p:spPr>
          <a:xfrm>
            <a:off x="1825117" y="6572504"/>
            <a:ext cx="1084580" cy="2387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phenol (white)</a:t>
            </a:r>
            <a:endParaRPr sz="1400">
              <a:latin typeface="Arial"/>
              <a:ea typeface="Arial"/>
              <a:cs typeface="Arial"/>
              <a:sym typeface="Arial"/>
            </a:endParaRPr>
          </a:p>
        </p:txBody>
      </p:sp>
      <p:sp>
        <p:nvSpPr>
          <p:cNvPr id="625" name="Google Shape;625;p41"/>
          <p:cNvSpPr txBox="1"/>
          <p:nvPr/>
        </p:nvSpPr>
        <p:spPr>
          <a:xfrm>
            <a:off x="3506175" y="6572504"/>
            <a:ext cx="1362710" cy="4184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latin typeface="Arial"/>
                <a:ea typeface="Arial"/>
                <a:cs typeface="Arial"/>
                <a:sym typeface="Arial"/>
              </a:rPr>
              <a:t>picric acid (yellow)</a:t>
            </a:r>
            <a:endParaRPr sz="1400">
              <a:latin typeface="Arial"/>
              <a:ea typeface="Arial"/>
              <a:cs typeface="Arial"/>
              <a:sym typeface="Arial"/>
            </a:endParaRPr>
          </a:p>
        </p:txBody>
      </p:sp>
      <p:sp>
        <p:nvSpPr>
          <p:cNvPr id="626" name="Google Shape;626;p41"/>
          <p:cNvSpPr/>
          <p:nvPr/>
        </p:nvSpPr>
        <p:spPr>
          <a:xfrm>
            <a:off x="5707265" y="5465064"/>
            <a:ext cx="1450975" cy="936625"/>
          </a:xfrm>
          <a:custGeom>
            <a:rect b="b" l="l" r="r" t="t"/>
            <a:pathLst>
              <a:path extrusionOk="0" h="936625" w="1450975">
                <a:moveTo>
                  <a:pt x="1450848" y="780288"/>
                </a:moveTo>
                <a:lnTo>
                  <a:pt x="1450848" y="155448"/>
                </a:lnTo>
                <a:lnTo>
                  <a:pt x="1442868" y="106216"/>
                </a:lnTo>
                <a:lnTo>
                  <a:pt x="1420660" y="63532"/>
                </a:lnTo>
                <a:lnTo>
                  <a:pt x="1386821" y="29919"/>
                </a:lnTo>
                <a:lnTo>
                  <a:pt x="1343948" y="7900"/>
                </a:lnTo>
                <a:lnTo>
                  <a:pt x="1294638" y="0"/>
                </a:lnTo>
                <a:lnTo>
                  <a:pt x="156210" y="0"/>
                </a:lnTo>
                <a:lnTo>
                  <a:pt x="106899" y="7900"/>
                </a:lnTo>
                <a:lnTo>
                  <a:pt x="64026" y="29919"/>
                </a:lnTo>
                <a:lnTo>
                  <a:pt x="30187" y="63532"/>
                </a:lnTo>
                <a:lnTo>
                  <a:pt x="7979" y="106216"/>
                </a:lnTo>
                <a:lnTo>
                  <a:pt x="0" y="155448"/>
                </a:lnTo>
                <a:lnTo>
                  <a:pt x="0" y="780288"/>
                </a:lnTo>
                <a:lnTo>
                  <a:pt x="7979" y="829598"/>
                </a:lnTo>
                <a:lnTo>
                  <a:pt x="30187" y="872471"/>
                </a:lnTo>
                <a:lnTo>
                  <a:pt x="64026" y="906310"/>
                </a:lnTo>
                <a:lnTo>
                  <a:pt x="106899" y="928518"/>
                </a:lnTo>
                <a:lnTo>
                  <a:pt x="156210" y="936498"/>
                </a:lnTo>
                <a:lnTo>
                  <a:pt x="1294638" y="936498"/>
                </a:lnTo>
                <a:lnTo>
                  <a:pt x="1343948" y="928518"/>
                </a:lnTo>
                <a:lnTo>
                  <a:pt x="1386821" y="906310"/>
                </a:lnTo>
                <a:lnTo>
                  <a:pt x="1420660" y="872471"/>
                </a:lnTo>
                <a:lnTo>
                  <a:pt x="1442868" y="829598"/>
                </a:lnTo>
                <a:lnTo>
                  <a:pt x="1450848" y="780288"/>
                </a:lnTo>
                <a:close/>
              </a:path>
            </a:pathLst>
          </a:custGeom>
          <a:solidFill>
            <a:srgbClr val="FED46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7" name="Google Shape;627;p41"/>
          <p:cNvSpPr txBox="1"/>
          <p:nvPr/>
        </p:nvSpPr>
        <p:spPr>
          <a:xfrm>
            <a:off x="5831713" y="5664958"/>
            <a:ext cx="1099185" cy="621664"/>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1400">
                <a:latin typeface="Arial"/>
                <a:ea typeface="Arial"/>
                <a:cs typeface="Arial"/>
                <a:sym typeface="Arial"/>
              </a:rPr>
              <a:t>OH	hydroxy  SO3H sulfo</a:t>
            </a:r>
            <a:endParaRPr sz="1400">
              <a:latin typeface="Arial"/>
              <a:ea typeface="Arial"/>
              <a:cs typeface="Arial"/>
              <a:sym typeface="Arial"/>
            </a:endParaRPr>
          </a:p>
        </p:txBody>
      </p:sp>
      <p:sp>
        <p:nvSpPr>
          <p:cNvPr id="628" name="Google Shape;628;p41"/>
          <p:cNvSpPr txBox="1"/>
          <p:nvPr/>
        </p:nvSpPr>
        <p:spPr>
          <a:xfrm>
            <a:off x="5806566" y="4938303"/>
            <a:ext cx="1130935" cy="1170939"/>
          </a:xfrm>
          <a:prstGeom prst="rect">
            <a:avLst/>
          </a:prstGeom>
          <a:noFill/>
          <a:ln>
            <a:noFill/>
          </a:ln>
        </p:spPr>
        <p:txBody>
          <a:bodyPr anchorCtr="0" anchor="t" bIns="0" lIns="0" spcFirstLastPara="1" rIns="0" wrap="square" tIns="1562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acidic groups</a:t>
            </a:r>
            <a:endParaRPr sz="1600">
              <a:latin typeface="Arial"/>
              <a:ea typeface="Arial"/>
              <a:cs typeface="Arial"/>
              <a:sym typeface="Arial"/>
            </a:endParaRPr>
          </a:p>
          <a:p>
            <a:pPr indent="0" lvl="0" marL="37465" marR="0" rtl="0" algn="l">
              <a:lnSpc>
                <a:spcPct val="100000"/>
              </a:lnSpc>
              <a:spcBef>
                <a:spcPts val="990"/>
              </a:spcBef>
              <a:spcAft>
                <a:spcPts val="0"/>
              </a:spcAft>
              <a:buNone/>
            </a:pPr>
            <a:r>
              <a:rPr lang="en-US" sz="1400">
                <a:latin typeface="Arial"/>
                <a:ea typeface="Arial"/>
                <a:cs typeface="Arial"/>
                <a:sym typeface="Arial"/>
              </a:rPr>
              <a:t>COOH carboxy</a:t>
            </a:r>
            <a:endParaRPr sz="1400">
              <a:latin typeface="Arial"/>
              <a:ea typeface="Arial"/>
              <a:cs typeface="Arial"/>
              <a:sym typeface="Arial"/>
            </a:endParaRPr>
          </a:p>
        </p:txBody>
      </p:sp>
      <p:sp>
        <p:nvSpPr>
          <p:cNvPr id="629" name="Google Shape;629;p41"/>
          <p:cNvSpPr/>
          <p:nvPr/>
        </p:nvSpPr>
        <p:spPr>
          <a:xfrm>
            <a:off x="7258698" y="5465064"/>
            <a:ext cx="1759585" cy="936625"/>
          </a:xfrm>
          <a:custGeom>
            <a:rect b="b" l="l" r="r" t="t"/>
            <a:pathLst>
              <a:path extrusionOk="0" h="936625" w="1759584">
                <a:moveTo>
                  <a:pt x="1759458" y="780288"/>
                </a:moveTo>
                <a:lnTo>
                  <a:pt x="1759458" y="155448"/>
                </a:lnTo>
                <a:lnTo>
                  <a:pt x="1751478" y="106216"/>
                </a:lnTo>
                <a:lnTo>
                  <a:pt x="1729270" y="63532"/>
                </a:lnTo>
                <a:lnTo>
                  <a:pt x="1695431" y="29919"/>
                </a:lnTo>
                <a:lnTo>
                  <a:pt x="1652558" y="7900"/>
                </a:lnTo>
                <a:lnTo>
                  <a:pt x="1603248" y="0"/>
                </a:lnTo>
                <a:lnTo>
                  <a:pt x="156210" y="0"/>
                </a:lnTo>
                <a:lnTo>
                  <a:pt x="106899" y="7900"/>
                </a:lnTo>
                <a:lnTo>
                  <a:pt x="64026" y="29919"/>
                </a:lnTo>
                <a:lnTo>
                  <a:pt x="30187" y="63532"/>
                </a:lnTo>
                <a:lnTo>
                  <a:pt x="7979" y="106216"/>
                </a:lnTo>
                <a:lnTo>
                  <a:pt x="0" y="155448"/>
                </a:lnTo>
                <a:lnTo>
                  <a:pt x="0" y="780288"/>
                </a:lnTo>
                <a:lnTo>
                  <a:pt x="7979" y="829598"/>
                </a:lnTo>
                <a:lnTo>
                  <a:pt x="30187" y="872471"/>
                </a:lnTo>
                <a:lnTo>
                  <a:pt x="64026" y="906310"/>
                </a:lnTo>
                <a:lnTo>
                  <a:pt x="106899" y="928518"/>
                </a:lnTo>
                <a:lnTo>
                  <a:pt x="156210" y="936498"/>
                </a:lnTo>
                <a:lnTo>
                  <a:pt x="1603248" y="936498"/>
                </a:lnTo>
                <a:lnTo>
                  <a:pt x="1652558" y="928518"/>
                </a:lnTo>
                <a:lnTo>
                  <a:pt x="1695431" y="906310"/>
                </a:lnTo>
                <a:lnTo>
                  <a:pt x="1729270" y="872471"/>
                </a:lnTo>
                <a:lnTo>
                  <a:pt x="1751478" y="829598"/>
                </a:lnTo>
                <a:lnTo>
                  <a:pt x="1759458" y="780288"/>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0" name="Google Shape;630;p41"/>
          <p:cNvSpPr txBox="1"/>
          <p:nvPr/>
        </p:nvSpPr>
        <p:spPr>
          <a:xfrm>
            <a:off x="7382395" y="4938303"/>
            <a:ext cx="1257935" cy="1539239"/>
          </a:xfrm>
          <a:prstGeom prst="rect">
            <a:avLst/>
          </a:prstGeom>
          <a:noFill/>
          <a:ln>
            <a:noFill/>
          </a:ln>
        </p:spPr>
        <p:txBody>
          <a:bodyPr anchorCtr="0" anchor="t" bIns="0" lIns="0" spcFirstLastPara="1" rIns="0" wrap="square" tIns="156200">
            <a:spAutoFit/>
          </a:bodyPr>
          <a:lstStyle/>
          <a:p>
            <a:pPr indent="55880" lvl="0" marL="12700" marR="0" rtl="0" algn="l">
              <a:lnSpc>
                <a:spcPct val="100000"/>
              </a:lnSpc>
              <a:spcBef>
                <a:spcPts val="0"/>
              </a:spcBef>
              <a:spcAft>
                <a:spcPts val="0"/>
              </a:spcAft>
              <a:buNone/>
            </a:pPr>
            <a:r>
              <a:rPr lang="en-US" sz="1600">
                <a:latin typeface="Arial"/>
                <a:ea typeface="Arial"/>
                <a:cs typeface="Arial"/>
                <a:sym typeface="Arial"/>
              </a:rPr>
              <a:t>basic groups</a:t>
            </a:r>
            <a:endParaRPr sz="1600">
              <a:latin typeface="Arial"/>
              <a:ea typeface="Arial"/>
              <a:cs typeface="Arial"/>
              <a:sym typeface="Arial"/>
            </a:endParaRPr>
          </a:p>
          <a:p>
            <a:pPr indent="0" lvl="0" marL="12700" marR="5080" rtl="0" algn="l">
              <a:lnSpc>
                <a:spcPct val="100000"/>
              </a:lnSpc>
              <a:spcBef>
                <a:spcPts val="990"/>
              </a:spcBef>
              <a:spcAft>
                <a:spcPts val="0"/>
              </a:spcAft>
              <a:buNone/>
            </a:pPr>
            <a:r>
              <a:rPr lang="en-US" sz="1400">
                <a:latin typeface="Arial"/>
                <a:ea typeface="Arial"/>
                <a:cs typeface="Arial"/>
                <a:sym typeface="Arial"/>
              </a:rPr>
              <a:t>NH2 prim. amino  NHR sec. amino  NR2 tert. amino  NH imido</a:t>
            </a:r>
            <a:endParaRPr sz="1400">
              <a:latin typeface="Arial"/>
              <a:ea typeface="Arial"/>
              <a:cs typeface="Arial"/>
              <a:sym typeface="Arial"/>
            </a:endParaRPr>
          </a:p>
        </p:txBody>
      </p:sp>
      <p:sp>
        <p:nvSpPr>
          <p:cNvPr id="631" name="Google Shape;631;p41"/>
          <p:cNvSpPr txBox="1"/>
          <p:nvPr/>
        </p:nvSpPr>
        <p:spPr>
          <a:xfrm>
            <a:off x="1274942" y="4343654"/>
            <a:ext cx="7822565" cy="54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solidFill>
                  <a:srgbClr val="00B050"/>
                </a:solidFill>
                <a:latin typeface="Arial"/>
                <a:ea typeface="Arial"/>
                <a:cs typeface="Arial"/>
                <a:sym typeface="Arial"/>
              </a:rPr>
              <a:t>auxochrome: </a:t>
            </a:r>
            <a:r>
              <a:rPr lang="en-US" sz="1800">
                <a:latin typeface="Arial"/>
                <a:ea typeface="Arial"/>
                <a:cs typeface="Arial"/>
                <a:sym typeface="Arial"/>
              </a:rPr>
              <a:t>(Greek αὐξάνειν </a:t>
            </a:r>
            <a:r>
              <a:rPr i="1" lang="en-US" sz="1800">
                <a:latin typeface="Arial"/>
                <a:ea typeface="Arial"/>
                <a:cs typeface="Arial"/>
                <a:sym typeface="Arial"/>
              </a:rPr>
              <a:t>auxánein</a:t>
            </a:r>
            <a:r>
              <a:rPr lang="en-US" sz="1800">
                <a:latin typeface="Arial"/>
                <a:ea typeface="Arial"/>
                <a:cs typeface="Arial"/>
                <a:sym typeface="Arial"/>
              </a:rPr>
              <a:t>: "to increase" and χρῶμα </a:t>
            </a:r>
            <a:r>
              <a:rPr i="1" lang="en-US" sz="1800">
                <a:latin typeface="Arial"/>
                <a:ea typeface="Arial"/>
                <a:cs typeface="Arial"/>
                <a:sym typeface="Arial"/>
              </a:rPr>
              <a:t>chrōma</a:t>
            </a:r>
            <a:r>
              <a:rPr lang="en-US" sz="1800">
                <a:latin typeface="Arial"/>
                <a:ea typeface="Arial"/>
                <a:cs typeface="Arial"/>
                <a:sym typeface="Arial"/>
              </a:rPr>
              <a:t>: "colour“)  Ionizable groups which increase the color and the binding to tissue</a:t>
            </a:r>
            <a:endParaRPr sz="1800">
              <a:latin typeface="Arial"/>
              <a:ea typeface="Arial"/>
              <a:cs typeface="Arial"/>
              <a:sym typeface="Arial"/>
            </a:endParaRPr>
          </a:p>
        </p:txBody>
      </p:sp>
      <p:pic>
        <p:nvPicPr>
          <p:cNvPr id="632" name="Google Shape;632;p41"/>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2"/>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638" name="Google Shape;638;p42"/>
          <p:cNvSpPr txBox="1"/>
          <p:nvPr>
            <p:ph type="title"/>
          </p:nvPr>
        </p:nvSpPr>
        <p:spPr>
          <a:xfrm>
            <a:off x="1281823" y="606043"/>
            <a:ext cx="736337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Chemical classification of important dyes</a:t>
            </a:r>
            <a:endParaRPr sz="2800">
              <a:latin typeface="Arial"/>
              <a:ea typeface="Arial"/>
              <a:cs typeface="Arial"/>
              <a:sym typeface="Arial"/>
            </a:endParaRPr>
          </a:p>
        </p:txBody>
      </p:sp>
      <p:sp>
        <p:nvSpPr>
          <p:cNvPr id="639" name="Google Shape;639;p42"/>
          <p:cNvSpPr/>
          <p:nvPr/>
        </p:nvSpPr>
        <p:spPr>
          <a:xfrm>
            <a:off x="6558407" y="1613166"/>
            <a:ext cx="2984500" cy="4849495"/>
          </a:xfrm>
          <a:custGeom>
            <a:rect b="b" l="l" r="r" t="t"/>
            <a:pathLst>
              <a:path extrusionOk="0" h="4849495" w="2984500">
                <a:moveTo>
                  <a:pt x="2984004" y="492252"/>
                </a:moveTo>
                <a:lnTo>
                  <a:pt x="2978543" y="430542"/>
                </a:lnTo>
                <a:lnTo>
                  <a:pt x="2969323" y="383311"/>
                </a:lnTo>
                <a:lnTo>
                  <a:pt x="2955785" y="337781"/>
                </a:lnTo>
                <a:lnTo>
                  <a:pt x="2938170" y="294182"/>
                </a:lnTo>
                <a:lnTo>
                  <a:pt x="2916707" y="252742"/>
                </a:lnTo>
                <a:lnTo>
                  <a:pt x="2891612" y="213652"/>
                </a:lnTo>
                <a:lnTo>
                  <a:pt x="2863126" y="177139"/>
                </a:lnTo>
                <a:lnTo>
                  <a:pt x="2831477" y="143421"/>
                </a:lnTo>
                <a:lnTo>
                  <a:pt x="2796895" y="112712"/>
                </a:lnTo>
                <a:lnTo>
                  <a:pt x="2759595" y="85229"/>
                </a:lnTo>
                <a:lnTo>
                  <a:pt x="2719819" y="61175"/>
                </a:lnTo>
                <a:lnTo>
                  <a:pt x="2677795" y="40779"/>
                </a:lnTo>
                <a:lnTo>
                  <a:pt x="2633751" y="24244"/>
                </a:lnTo>
                <a:lnTo>
                  <a:pt x="2587904" y="11785"/>
                </a:lnTo>
                <a:lnTo>
                  <a:pt x="2540495" y="3632"/>
                </a:lnTo>
                <a:lnTo>
                  <a:pt x="2491752" y="0"/>
                </a:lnTo>
                <a:lnTo>
                  <a:pt x="505980" y="0"/>
                </a:lnTo>
                <a:lnTo>
                  <a:pt x="457060" y="2260"/>
                </a:lnTo>
                <a:lnTo>
                  <a:pt x="409384" y="9105"/>
                </a:lnTo>
                <a:lnTo>
                  <a:pt x="363194" y="20320"/>
                </a:lnTo>
                <a:lnTo>
                  <a:pt x="318719" y="35712"/>
                </a:lnTo>
                <a:lnTo>
                  <a:pt x="276174" y="55041"/>
                </a:lnTo>
                <a:lnTo>
                  <a:pt x="235788" y="78105"/>
                </a:lnTo>
                <a:lnTo>
                  <a:pt x="197815" y="104686"/>
                </a:lnTo>
                <a:lnTo>
                  <a:pt x="162445" y="134581"/>
                </a:lnTo>
                <a:lnTo>
                  <a:pt x="129946" y="167563"/>
                </a:lnTo>
                <a:lnTo>
                  <a:pt x="100520" y="203428"/>
                </a:lnTo>
                <a:lnTo>
                  <a:pt x="74409" y="241947"/>
                </a:lnTo>
                <a:lnTo>
                  <a:pt x="51828" y="282930"/>
                </a:lnTo>
                <a:lnTo>
                  <a:pt x="33032" y="326148"/>
                </a:lnTo>
                <a:lnTo>
                  <a:pt x="18224" y="371398"/>
                </a:lnTo>
                <a:lnTo>
                  <a:pt x="7645" y="418452"/>
                </a:lnTo>
                <a:lnTo>
                  <a:pt x="1524" y="467106"/>
                </a:lnTo>
                <a:lnTo>
                  <a:pt x="0" y="493014"/>
                </a:lnTo>
                <a:lnTo>
                  <a:pt x="0" y="4356354"/>
                </a:lnTo>
                <a:lnTo>
                  <a:pt x="3048" y="4395216"/>
                </a:lnTo>
                <a:lnTo>
                  <a:pt x="10820" y="4447133"/>
                </a:lnTo>
                <a:lnTo>
                  <a:pt x="24409" y="4498187"/>
                </a:lnTo>
                <a:lnTo>
                  <a:pt x="43434" y="4547730"/>
                </a:lnTo>
                <a:lnTo>
                  <a:pt x="67500" y="4595152"/>
                </a:lnTo>
                <a:lnTo>
                  <a:pt x="96227" y="4639805"/>
                </a:lnTo>
                <a:lnTo>
                  <a:pt x="129222" y="4681067"/>
                </a:lnTo>
                <a:lnTo>
                  <a:pt x="166128" y="4718304"/>
                </a:lnTo>
                <a:lnTo>
                  <a:pt x="203466" y="4748784"/>
                </a:lnTo>
                <a:lnTo>
                  <a:pt x="248348" y="4778959"/>
                </a:lnTo>
                <a:lnTo>
                  <a:pt x="296252" y="4803876"/>
                </a:lnTo>
                <a:lnTo>
                  <a:pt x="346570" y="4823472"/>
                </a:lnTo>
                <a:lnTo>
                  <a:pt x="398691" y="4837633"/>
                </a:lnTo>
                <a:lnTo>
                  <a:pt x="452031" y="4846294"/>
                </a:lnTo>
                <a:lnTo>
                  <a:pt x="505980" y="4849368"/>
                </a:lnTo>
                <a:lnTo>
                  <a:pt x="2478798" y="4849368"/>
                </a:lnTo>
                <a:lnTo>
                  <a:pt x="2490990" y="4848644"/>
                </a:lnTo>
                <a:lnTo>
                  <a:pt x="2504706" y="4848606"/>
                </a:lnTo>
                <a:lnTo>
                  <a:pt x="2553284" y="4843754"/>
                </a:lnTo>
                <a:lnTo>
                  <a:pt x="2600439" y="4834394"/>
                </a:lnTo>
                <a:lnTo>
                  <a:pt x="2645943" y="4820742"/>
                </a:lnTo>
                <a:lnTo>
                  <a:pt x="2689568" y="4803025"/>
                </a:lnTo>
                <a:lnTo>
                  <a:pt x="2731109" y="4781461"/>
                </a:lnTo>
                <a:lnTo>
                  <a:pt x="2770289" y="4756302"/>
                </a:lnTo>
                <a:lnTo>
                  <a:pt x="2806928" y="4727765"/>
                </a:lnTo>
                <a:lnTo>
                  <a:pt x="2840774" y="4696066"/>
                </a:lnTo>
                <a:lnTo>
                  <a:pt x="2871609" y="4661446"/>
                </a:lnTo>
                <a:lnTo>
                  <a:pt x="2899206" y="4624133"/>
                </a:lnTo>
                <a:lnTo>
                  <a:pt x="2923336" y="4584344"/>
                </a:lnTo>
                <a:lnTo>
                  <a:pt x="2943771" y="4542320"/>
                </a:lnTo>
                <a:lnTo>
                  <a:pt x="2958858" y="4502074"/>
                </a:lnTo>
                <a:lnTo>
                  <a:pt x="2972638" y="4452442"/>
                </a:lnTo>
                <a:lnTo>
                  <a:pt x="2980626" y="4405058"/>
                </a:lnTo>
                <a:lnTo>
                  <a:pt x="2984004" y="4356354"/>
                </a:lnTo>
                <a:lnTo>
                  <a:pt x="2984004" y="49225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0" name="Google Shape;640;p42"/>
          <p:cNvSpPr txBox="1"/>
          <p:nvPr/>
        </p:nvSpPr>
        <p:spPr>
          <a:xfrm>
            <a:off x="6794118" y="2179574"/>
            <a:ext cx="2406650" cy="1536065"/>
          </a:xfrm>
          <a:prstGeom prst="rect">
            <a:avLst/>
          </a:prstGeom>
          <a:noFill/>
          <a:ln>
            <a:noFill/>
          </a:ln>
        </p:spPr>
        <p:txBody>
          <a:bodyPr anchorCtr="0" anchor="t" bIns="0" lIns="0" spcFirstLastPara="1" rIns="0" wrap="square" tIns="12050">
            <a:spAutoFit/>
          </a:bodyPr>
          <a:lstStyle/>
          <a:p>
            <a:pPr indent="-343535" lvl="0" marL="355600" marR="5080" rtl="0" algn="l">
              <a:lnSpc>
                <a:spcPct val="10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Color index  international  (reference  database, 13000 CI)</a:t>
            </a:r>
            <a:endParaRPr sz="2000">
              <a:latin typeface="Arial"/>
              <a:ea typeface="Arial"/>
              <a:cs typeface="Arial"/>
              <a:sym typeface="Arial"/>
            </a:endParaRPr>
          </a:p>
        </p:txBody>
      </p:sp>
      <p:sp>
        <p:nvSpPr>
          <p:cNvPr id="641" name="Google Shape;641;p42"/>
          <p:cNvSpPr txBox="1"/>
          <p:nvPr/>
        </p:nvSpPr>
        <p:spPr>
          <a:xfrm>
            <a:off x="6794093" y="3703572"/>
            <a:ext cx="2484755" cy="1891665"/>
          </a:xfrm>
          <a:prstGeom prst="rect">
            <a:avLst/>
          </a:prstGeom>
          <a:noFill/>
          <a:ln>
            <a:noFill/>
          </a:ln>
        </p:spPr>
        <p:txBody>
          <a:bodyPr anchorCtr="0" anchor="t" bIns="0" lIns="0" spcFirstLastPara="1" rIns="0" wrap="square" tIns="12050">
            <a:spAutoFit/>
          </a:bodyPr>
          <a:lstStyle/>
          <a:p>
            <a:pPr indent="-127000" lvl="0" marL="12700" marR="5080" rtl="0" algn="l">
              <a:lnSpc>
                <a:spcPct val="10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Stainsfile  </a:t>
            </a:r>
            <a:r>
              <a:rPr lang="en-US" sz="2000" u="sng">
                <a:solidFill>
                  <a:srgbClr val="FFFFFF"/>
                </a:solidFill>
                <a:latin typeface="Arial"/>
                <a:ea typeface="Arial"/>
                <a:cs typeface="Arial"/>
                <a:sym typeface="Arial"/>
                <a:hlinkClick r:id="rId3">
                  <a:extLst>
                    <a:ext uri="{A12FA001-AC4F-418D-AE19-62706E023703}">
                      <ahyp:hlinkClr val="tx"/>
                    </a:ext>
                  </a:extLst>
                </a:hlinkClick>
              </a:rPr>
              <a:t>(ww</a:t>
            </a:r>
            <a:r>
              <a:rPr lang="en-US" sz="2000">
                <a:solidFill>
                  <a:srgbClr val="FFFFFF"/>
                </a:solidFill>
                <a:latin typeface="Arial"/>
                <a:ea typeface="Arial"/>
                <a:cs typeface="Arial"/>
                <a:sym typeface="Arial"/>
              </a:rPr>
              <a:t>w</a:t>
            </a:r>
            <a:r>
              <a:rPr lang="en-US" sz="2000" u="sng">
                <a:solidFill>
                  <a:srgbClr val="FFFFFF"/>
                </a:solidFill>
                <a:latin typeface="Arial"/>
                <a:ea typeface="Arial"/>
                <a:cs typeface="Arial"/>
                <a:sym typeface="Arial"/>
                <a:hlinkClick r:id="rId4">
                  <a:extLst>
                    <a:ext uri="{A12FA001-AC4F-418D-AE19-62706E023703}">
                      <ahyp:hlinkClr val="tx"/>
                    </a:ext>
                  </a:extLst>
                </a:hlinkClick>
              </a:rPr>
              <a:t>.stainsfile.info/Sta </a:t>
            </a:r>
            <a:r>
              <a:rPr lang="en-US" sz="2000">
                <a:solidFill>
                  <a:srgbClr val="FFFFFF"/>
                </a:solidFill>
                <a:latin typeface="Arial"/>
                <a:ea typeface="Arial"/>
                <a:cs typeface="Arial"/>
                <a:sym typeface="Arial"/>
              </a:rPr>
              <a:t> insFile/bdl.htm)</a:t>
            </a:r>
            <a:endParaRPr sz="2000">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Arial"/>
              <a:buNone/>
            </a:pPr>
            <a:r>
              <a:t/>
            </a:r>
            <a:endParaRPr sz="2400">
              <a:latin typeface="Arial"/>
              <a:ea typeface="Arial"/>
              <a:cs typeface="Arial"/>
              <a:sym typeface="Arial"/>
            </a:endParaRPr>
          </a:p>
          <a:p>
            <a:pPr indent="-343535" lvl="0" marL="355600" marR="266065" rtl="0" algn="l">
              <a:lnSpc>
                <a:spcPct val="10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Chroma  (www.chroma.de)</a:t>
            </a:r>
            <a:endParaRPr sz="2000">
              <a:latin typeface="Arial"/>
              <a:ea typeface="Arial"/>
              <a:cs typeface="Arial"/>
              <a:sym typeface="Arial"/>
            </a:endParaRPr>
          </a:p>
        </p:txBody>
      </p:sp>
      <p:grpSp>
        <p:nvGrpSpPr>
          <p:cNvPr id="642" name="Google Shape;642;p42"/>
          <p:cNvGrpSpPr/>
          <p:nvPr/>
        </p:nvGrpSpPr>
        <p:grpSpPr>
          <a:xfrm>
            <a:off x="1511748" y="1812798"/>
            <a:ext cx="4121338" cy="4678895"/>
            <a:chOff x="1511748" y="1812798"/>
            <a:chExt cx="4121338" cy="4678895"/>
          </a:xfrm>
        </p:grpSpPr>
        <p:sp>
          <p:nvSpPr>
            <p:cNvPr id="643" name="Google Shape;643;p42"/>
            <p:cNvSpPr/>
            <p:nvPr/>
          </p:nvSpPr>
          <p:spPr>
            <a:xfrm>
              <a:off x="1511748" y="1967178"/>
              <a:ext cx="4121338" cy="45245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4" name="Google Shape;644;p42"/>
            <p:cNvSpPr/>
            <p:nvPr/>
          </p:nvSpPr>
          <p:spPr>
            <a:xfrm>
              <a:off x="3037979" y="1812798"/>
              <a:ext cx="1224915" cy="313690"/>
            </a:xfrm>
            <a:custGeom>
              <a:rect b="b" l="l" r="r" t="t"/>
              <a:pathLst>
                <a:path extrusionOk="0" h="313689" w="1224914">
                  <a:moveTo>
                    <a:pt x="1224534" y="260603"/>
                  </a:moveTo>
                  <a:lnTo>
                    <a:pt x="1224534" y="52577"/>
                  </a:lnTo>
                  <a:lnTo>
                    <a:pt x="1220390" y="32146"/>
                  </a:lnTo>
                  <a:lnTo>
                    <a:pt x="1209103" y="15430"/>
                  </a:lnTo>
                  <a:lnTo>
                    <a:pt x="1192387" y="4143"/>
                  </a:lnTo>
                  <a:lnTo>
                    <a:pt x="1171956" y="0"/>
                  </a:lnTo>
                  <a:lnTo>
                    <a:pt x="52577" y="0"/>
                  </a:lnTo>
                  <a:lnTo>
                    <a:pt x="32146" y="4143"/>
                  </a:lnTo>
                  <a:lnTo>
                    <a:pt x="15430" y="15430"/>
                  </a:lnTo>
                  <a:lnTo>
                    <a:pt x="4143" y="32146"/>
                  </a:lnTo>
                  <a:lnTo>
                    <a:pt x="0" y="52577"/>
                  </a:lnTo>
                  <a:lnTo>
                    <a:pt x="0" y="260603"/>
                  </a:lnTo>
                  <a:lnTo>
                    <a:pt x="4143" y="281035"/>
                  </a:lnTo>
                  <a:lnTo>
                    <a:pt x="15430" y="297751"/>
                  </a:lnTo>
                  <a:lnTo>
                    <a:pt x="32146" y="309038"/>
                  </a:lnTo>
                  <a:lnTo>
                    <a:pt x="52578" y="313181"/>
                  </a:lnTo>
                  <a:lnTo>
                    <a:pt x="1171956" y="313181"/>
                  </a:lnTo>
                  <a:lnTo>
                    <a:pt x="1192387" y="309038"/>
                  </a:lnTo>
                  <a:lnTo>
                    <a:pt x="1209103" y="297751"/>
                  </a:lnTo>
                  <a:lnTo>
                    <a:pt x="1220390" y="281035"/>
                  </a:lnTo>
                  <a:lnTo>
                    <a:pt x="1224534" y="260603"/>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45" name="Google Shape;645;p42"/>
          <p:cNvSpPr txBox="1"/>
          <p:nvPr/>
        </p:nvSpPr>
        <p:spPr>
          <a:xfrm>
            <a:off x="2959735" y="1631696"/>
            <a:ext cx="148526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Azo dye</a:t>
            </a:r>
            <a:endParaRPr sz="1200">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e.g Congo red, sudan IV</a:t>
            </a:r>
            <a:endParaRPr sz="1200">
              <a:latin typeface="Arial"/>
              <a:ea typeface="Arial"/>
              <a:cs typeface="Arial"/>
              <a:sym typeface="Arial"/>
            </a:endParaRPr>
          </a:p>
        </p:txBody>
      </p:sp>
      <p:sp>
        <p:nvSpPr>
          <p:cNvPr id="646" name="Google Shape;646;p42"/>
          <p:cNvSpPr/>
          <p:nvPr/>
        </p:nvSpPr>
        <p:spPr>
          <a:xfrm>
            <a:off x="1490357" y="2621292"/>
            <a:ext cx="4400550" cy="2847340"/>
          </a:xfrm>
          <a:custGeom>
            <a:rect b="b" l="l" r="r" t="t"/>
            <a:pathLst>
              <a:path extrusionOk="0" h="2847340" w="4400550">
                <a:moveTo>
                  <a:pt x="4178046" y="2555748"/>
                </a:moveTo>
                <a:lnTo>
                  <a:pt x="4173372" y="2532748"/>
                </a:lnTo>
                <a:lnTo>
                  <a:pt x="4160710" y="2514117"/>
                </a:lnTo>
                <a:lnTo>
                  <a:pt x="4142041" y="2501633"/>
                </a:lnTo>
                <a:lnTo>
                  <a:pt x="4119372" y="2497074"/>
                </a:lnTo>
                <a:lnTo>
                  <a:pt x="58674" y="2497074"/>
                </a:lnTo>
                <a:lnTo>
                  <a:pt x="36004" y="2501633"/>
                </a:lnTo>
                <a:lnTo>
                  <a:pt x="17335" y="2514117"/>
                </a:lnTo>
                <a:lnTo>
                  <a:pt x="4660" y="2532748"/>
                </a:lnTo>
                <a:lnTo>
                  <a:pt x="0" y="2555748"/>
                </a:lnTo>
                <a:lnTo>
                  <a:pt x="0" y="2788158"/>
                </a:lnTo>
                <a:lnTo>
                  <a:pt x="4660" y="2811145"/>
                </a:lnTo>
                <a:lnTo>
                  <a:pt x="17335" y="2829776"/>
                </a:lnTo>
                <a:lnTo>
                  <a:pt x="36004" y="2842260"/>
                </a:lnTo>
                <a:lnTo>
                  <a:pt x="58674" y="2846832"/>
                </a:lnTo>
                <a:lnTo>
                  <a:pt x="4119372" y="2846832"/>
                </a:lnTo>
                <a:lnTo>
                  <a:pt x="4142041" y="2842260"/>
                </a:lnTo>
                <a:lnTo>
                  <a:pt x="4160710" y="2829776"/>
                </a:lnTo>
                <a:lnTo>
                  <a:pt x="4173372" y="2811145"/>
                </a:lnTo>
                <a:lnTo>
                  <a:pt x="4178046" y="2788158"/>
                </a:lnTo>
                <a:lnTo>
                  <a:pt x="4178046" y="2555748"/>
                </a:lnTo>
                <a:close/>
              </a:path>
              <a:path extrusionOk="0" h="2847340" w="4400550">
                <a:moveTo>
                  <a:pt x="4400550" y="58674"/>
                </a:moveTo>
                <a:lnTo>
                  <a:pt x="4395978" y="35674"/>
                </a:lnTo>
                <a:lnTo>
                  <a:pt x="4383494" y="17043"/>
                </a:lnTo>
                <a:lnTo>
                  <a:pt x="4364863" y="4559"/>
                </a:lnTo>
                <a:lnTo>
                  <a:pt x="4341876" y="0"/>
                </a:lnTo>
                <a:lnTo>
                  <a:pt x="281178" y="0"/>
                </a:lnTo>
                <a:lnTo>
                  <a:pt x="258622" y="4559"/>
                </a:lnTo>
                <a:lnTo>
                  <a:pt x="240220" y="17043"/>
                </a:lnTo>
                <a:lnTo>
                  <a:pt x="227812" y="35674"/>
                </a:lnTo>
                <a:lnTo>
                  <a:pt x="223266" y="58674"/>
                </a:lnTo>
                <a:lnTo>
                  <a:pt x="223266" y="291084"/>
                </a:lnTo>
                <a:lnTo>
                  <a:pt x="227812" y="314071"/>
                </a:lnTo>
                <a:lnTo>
                  <a:pt x="240220" y="332701"/>
                </a:lnTo>
                <a:lnTo>
                  <a:pt x="258622" y="345186"/>
                </a:lnTo>
                <a:lnTo>
                  <a:pt x="281178" y="349758"/>
                </a:lnTo>
                <a:lnTo>
                  <a:pt x="4341876" y="349758"/>
                </a:lnTo>
                <a:lnTo>
                  <a:pt x="4364863" y="345186"/>
                </a:lnTo>
                <a:lnTo>
                  <a:pt x="4383494" y="332701"/>
                </a:lnTo>
                <a:lnTo>
                  <a:pt x="4395978" y="314071"/>
                </a:lnTo>
                <a:lnTo>
                  <a:pt x="4400550" y="291084"/>
                </a:lnTo>
                <a:lnTo>
                  <a:pt x="4400550" y="5867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7" name="Google Shape;647;p42"/>
          <p:cNvSpPr txBox="1"/>
          <p:nvPr/>
        </p:nvSpPr>
        <p:spPr>
          <a:xfrm>
            <a:off x="2440051" y="2691638"/>
            <a:ext cx="2504440" cy="36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Quinone‐imine dyes e.g Methylene Blue</a:t>
            </a:r>
            <a:endParaRPr sz="1200">
              <a:latin typeface="Arial"/>
              <a:ea typeface="Arial"/>
              <a:cs typeface="Arial"/>
              <a:sym typeface="Arial"/>
            </a:endParaRPr>
          </a:p>
        </p:txBody>
      </p:sp>
      <p:sp>
        <p:nvSpPr>
          <p:cNvPr id="648" name="Google Shape;648;p42"/>
          <p:cNvSpPr/>
          <p:nvPr/>
        </p:nvSpPr>
        <p:spPr>
          <a:xfrm>
            <a:off x="1561223" y="3692652"/>
            <a:ext cx="4178300" cy="349885"/>
          </a:xfrm>
          <a:custGeom>
            <a:rect b="b" l="l" r="r" t="t"/>
            <a:pathLst>
              <a:path extrusionOk="0" h="349885" w="4178300">
                <a:moveTo>
                  <a:pt x="4178046" y="291845"/>
                </a:moveTo>
                <a:lnTo>
                  <a:pt x="4178046" y="58673"/>
                </a:lnTo>
                <a:lnTo>
                  <a:pt x="4173378" y="36004"/>
                </a:lnTo>
                <a:lnTo>
                  <a:pt x="4160710" y="17335"/>
                </a:lnTo>
                <a:lnTo>
                  <a:pt x="4142041" y="4667"/>
                </a:lnTo>
                <a:lnTo>
                  <a:pt x="4119372" y="0"/>
                </a:lnTo>
                <a:lnTo>
                  <a:pt x="58674" y="0"/>
                </a:lnTo>
                <a:lnTo>
                  <a:pt x="35683" y="4667"/>
                </a:lnTo>
                <a:lnTo>
                  <a:pt x="17049" y="17335"/>
                </a:lnTo>
                <a:lnTo>
                  <a:pt x="4560" y="36004"/>
                </a:lnTo>
                <a:lnTo>
                  <a:pt x="0" y="58674"/>
                </a:lnTo>
                <a:lnTo>
                  <a:pt x="0" y="291846"/>
                </a:lnTo>
                <a:lnTo>
                  <a:pt x="4560" y="314396"/>
                </a:lnTo>
                <a:lnTo>
                  <a:pt x="17049" y="332803"/>
                </a:lnTo>
                <a:lnTo>
                  <a:pt x="35683" y="345209"/>
                </a:lnTo>
                <a:lnTo>
                  <a:pt x="58674" y="349758"/>
                </a:lnTo>
                <a:lnTo>
                  <a:pt x="4119372" y="349757"/>
                </a:lnTo>
                <a:lnTo>
                  <a:pt x="4142041" y="345209"/>
                </a:lnTo>
                <a:lnTo>
                  <a:pt x="4160710" y="332803"/>
                </a:lnTo>
                <a:lnTo>
                  <a:pt x="4173378" y="314396"/>
                </a:lnTo>
                <a:lnTo>
                  <a:pt x="4178046" y="29184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9" name="Google Shape;649;p42"/>
          <p:cNvSpPr txBox="1"/>
          <p:nvPr/>
        </p:nvSpPr>
        <p:spPr>
          <a:xfrm>
            <a:off x="1549285" y="3747008"/>
            <a:ext cx="1894205" cy="54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200">
                <a:solidFill>
                  <a:srgbClr val="0070C0"/>
                </a:solidFill>
                <a:latin typeface="Arial"/>
                <a:ea typeface="Arial"/>
                <a:cs typeface="Arial"/>
                <a:sym typeface="Arial"/>
              </a:rPr>
              <a:t>Xanthene dyes e.g rhodamins,  phenolphtalein, fluorescein</a:t>
            </a:r>
            <a:endParaRPr sz="1200">
              <a:latin typeface="Arial"/>
              <a:ea typeface="Arial"/>
              <a:cs typeface="Arial"/>
              <a:sym typeface="Arial"/>
            </a:endParaRPr>
          </a:p>
        </p:txBody>
      </p:sp>
      <p:sp>
        <p:nvSpPr>
          <p:cNvPr id="650" name="Google Shape;650;p42"/>
          <p:cNvSpPr txBox="1"/>
          <p:nvPr/>
        </p:nvSpPr>
        <p:spPr>
          <a:xfrm>
            <a:off x="4675009" y="3682238"/>
            <a:ext cx="942340"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Anthrachinone</a:t>
            </a:r>
            <a:endParaRPr sz="1200">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e.g Alizarin</a:t>
            </a:r>
            <a:endParaRPr sz="1200">
              <a:latin typeface="Arial"/>
              <a:ea typeface="Arial"/>
              <a:cs typeface="Arial"/>
              <a:sym typeface="Arial"/>
            </a:endParaRPr>
          </a:p>
        </p:txBody>
      </p:sp>
      <p:sp>
        <p:nvSpPr>
          <p:cNvPr id="651" name="Google Shape;651;p42"/>
          <p:cNvSpPr txBox="1"/>
          <p:nvPr/>
        </p:nvSpPr>
        <p:spPr>
          <a:xfrm>
            <a:off x="1569097" y="5128514"/>
            <a:ext cx="858519" cy="54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200">
                <a:solidFill>
                  <a:srgbClr val="0070C0"/>
                </a:solidFill>
                <a:latin typeface="Arial"/>
                <a:ea typeface="Arial"/>
                <a:cs typeface="Arial"/>
                <a:sym typeface="Arial"/>
              </a:rPr>
              <a:t>Nitro dye e.g.  picric acid</a:t>
            </a:r>
            <a:endParaRPr sz="1200">
              <a:latin typeface="Arial"/>
              <a:ea typeface="Arial"/>
              <a:cs typeface="Arial"/>
              <a:sym typeface="Arial"/>
            </a:endParaRPr>
          </a:p>
        </p:txBody>
      </p:sp>
      <p:sp>
        <p:nvSpPr>
          <p:cNvPr id="652" name="Google Shape;652;p42"/>
          <p:cNvSpPr txBox="1"/>
          <p:nvPr/>
        </p:nvSpPr>
        <p:spPr>
          <a:xfrm>
            <a:off x="4005973" y="5099557"/>
            <a:ext cx="217043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Phenyl‐Methane dyes</a:t>
            </a:r>
            <a:endParaRPr sz="1200">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e.g Malachite Green, Basic Fuchsin</a:t>
            </a:r>
            <a:endParaRPr sz="1200">
              <a:latin typeface="Arial"/>
              <a:ea typeface="Arial"/>
              <a:cs typeface="Arial"/>
              <a:sym typeface="Arial"/>
            </a:endParaRPr>
          </a:p>
        </p:txBody>
      </p:sp>
      <p:pic>
        <p:nvPicPr>
          <p:cNvPr id="653" name="Google Shape;653;p42"/>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3"/>
          <p:cNvSpPr txBox="1"/>
          <p:nvPr>
            <p:ph type="title"/>
          </p:nvPr>
        </p:nvSpPr>
        <p:spPr>
          <a:xfrm>
            <a:off x="1281823" y="606043"/>
            <a:ext cx="661236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General binding mechanisms</a:t>
            </a:r>
            <a:endParaRPr sz="2800">
              <a:latin typeface="Arial"/>
              <a:ea typeface="Arial"/>
              <a:cs typeface="Arial"/>
              <a:sym typeface="Arial"/>
            </a:endParaRPr>
          </a:p>
        </p:txBody>
      </p:sp>
      <p:sp>
        <p:nvSpPr>
          <p:cNvPr id="659" name="Google Shape;659;p43"/>
          <p:cNvSpPr txBox="1"/>
          <p:nvPr/>
        </p:nvSpPr>
        <p:spPr>
          <a:xfrm>
            <a:off x="1393075" y="1630934"/>
            <a:ext cx="6664325" cy="7238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solidFill>
                  <a:srgbClr val="0070C0"/>
                </a:solidFill>
                <a:latin typeface="Arial"/>
                <a:ea typeface="Arial"/>
                <a:cs typeface="Arial"/>
                <a:sym typeface="Arial"/>
              </a:rPr>
              <a:t>1. Direct binding by chemical interaction (substantive)</a:t>
            </a:r>
            <a:endParaRPr sz="2400">
              <a:latin typeface="Arial"/>
              <a:ea typeface="Arial"/>
              <a:cs typeface="Arial"/>
              <a:sym typeface="Arial"/>
            </a:endParaRPr>
          </a:p>
        </p:txBody>
      </p:sp>
      <p:grpSp>
        <p:nvGrpSpPr>
          <p:cNvPr id="660" name="Google Shape;660;p43"/>
          <p:cNvGrpSpPr/>
          <p:nvPr/>
        </p:nvGrpSpPr>
        <p:grpSpPr>
          <a:xfrm>
            <a:off x="1366629" y="2454038"/>
            <a:ext cx="2478154" cy="2422508"/>
            <a:chOff x="1366629" y="2454038"/>
            <a:chExt cx="2478154" cy="2422508"/>
          </a:xfrm>
        </p:grpSpPr>
        <p:sp>
          <p:nvSpPr>
            <p:cNvPr id="661" name="Google Shape;661;p43"/>
            <p:cNvSpPr/>
            <p:nvPr/>
          </p:nvSpPr>
          <p:spPr>
            <a:xfrm>
              <a:off x="1366629" y="2454038"/>
              <a:ext cx="2478154" cy="17998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2" name="Google Shape;662;p43"/>
            <p:cNvSpPr/>
            <p:nvPr/>
          </p:nvSpPr>
          <p:spPr>
            <a:xfrm>
              <a:off x="1435493" y="3861816"/>
              <a:ext cx="2170430" cy="1014730"/>
            </a:xfrm>
            <a:custGeom>
              <a:rect b="b" l="l" r="r" t="t"/>
              <a:pathLst>
                <a:path extrusionOk="0" h="1014729" w="2170429">
                  <a:moveTo>
                    <a:pt x="2170176" y="1014222"/>
                  </a:moveTo>
                  <a:lnTo>
                    <a:pt x="2170176" y="0"/>
                  </a:lnTo>
                  <a:lnTo>
                    <a:pt x="0" y="0"/>
                  </a:lnTo>
                  <a:lnTo>
                    <a:pt x="0" y="1014222"/>
                  </a:lnTo>
                  <a:lnTo>
                    <a:pt x="2170176" y="101422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63" name="Google Shape;663;p43"/>
          <p:cNvSpPr txBox="1"/>
          <p:nvPr/>
        </p:nvSpPr>
        <p:spPr>
          <a:xfrm>
            <a:off x="1514221" y="3881120"/>
            <a:ext cx="1882139" cy="977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electrostatic  attraction/ionic bound  (40‐110 kcal/mol)</a:t>
            </a:r>
            <a:endParaRPr sz="1600">
              <a:latin typeface="Arial"/>
              <a:ea typeface="Arial"/>
              <a:cs typeface="Arial"/>
              <a:sym typeface="Arial"/>
            </a:endParaRPr>
          </a:p>
        </p:txBody>
      </p:sp>
      <p:grpSp>
        <p:nvGrpSpPr>
          <p:cNvPr id="664" name="Google Shape;664;p43"/>
          <p:cNvGrpSpPr/>
          <p:nvPr/>
        </p:nvGrpSpPr>
        <p:grpSpPr>
          <a:xfrm>
            <a:off x="4719713" y="2531500"/>
            <a:ext cx="2170430" cy="2386193"/>
            <a:chOff x="4719713" y="2531500"/>
            <a:chExt cx="2170430" cy="2386193"/>
          </a:xfrm>
        </p:grpSpPr>
        <p:sp>
          <p:nvSpPr>
            <p:cNvPr id="665" name="Google Shape;665;p43"/>
            <p:cNvSpPr/>
            <p:nvPr/>
          </p:nvSpPr>
          <p:spPr>
            <a:xfrm>
              <a:off x="4891995" y="2531500"/>
              <a:ext cx="1981509" cy="185310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6" name="Google Shape;666;p43"/>
            <p:cNvSpPr/>
            <p:nvPr/>
          </p:nvSpPr>
          <p:spPr>
            <a:xfrm>
              <a:off x="4719713" y="3902963"/>
              <a:ext cx="2170430" cy="1014730"/>
            </a:xfrm>
            <a:custGeom>
              <a:rect b="b" l="l" r="r" t="t"/>
              <a:pathLst>
                <a:path extrusionOk="0" h="1014729" w="2170429">
                  <a:moveTo>
                    <a:pt x="2170176" y="1014222"/>
                  </a:moveTo>
                  <a:lnTo>
                    <a:pt x="2170176" y="0"/>
                  </a:lnTo>
                  <a:lnTo>
                    <a:pt x="0" y="0"/>
                  </a:lnTo>
                  <a:lnTo>
                    <a:pt x="0" y="1014222"/>
                  </a:lnTo>
                  <a:lnTo>
                    <a:pt x="2170176" y="101422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67" name="Google Shape;667;p43"/>
          <p:cNvSpPr txBox="1"/>
          <p:nvPr/>
        </p:nvSpPr>
        <p:spPr>
          <a:xfrm>
            <a:off x="4798440" y="3923030"/>
            <a:ext cx="1483360" cy="7365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covalent bond  (35‐212 kcal/mol)</a:t>
            </a:r>
            <a:endParaRPr sz="1600">
              <a:latin typeface="Arial"/>
              <a:ea typeface="Arial"/>
              <a:cs typeface="Arial"/>
              <a:sym typeface="Arial"/>
            </a:endParaRPr>
          </a:p>
        </p:txBody>
      </p:sp>
      <p:sp>
        <p:nvSpPr>
          <p:cNvPr id="668" name="Google Shape;668;p43"/>
          <p:cNvSpPr/>
          <p:nvPr/>
        </p:nvSpPr>
        <p:spPr>
          <a:xfrm>
            <a:off x="6748157" y="2193798"/>
            <a:ext cx="2929889" cy="190576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9" name="Google Shape;669;p43"/>
          <p:cNvSpPr txBox="1"/>
          <p:nvPr/>
        </p:nvSpPr>
        <p:spPr>
          <a:xfrm>
            <a:off x="7437246" y="3923030"/>
            <a:ext cx="1910714" cy="7365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0070C0"/>
                </a:solidFill>
                <a:latin typeface="Arial"/>
                <a:ea typeface="Arial"/>
                <a:cs typeface="Arial"/>
                <a:sym typeface="Arial"/>
              </a:rPr>
              <a:t>hydrophobic attraction  (4‐8 kcal/mol)</a:t>
            </a:r>
            <a:endParaRPr sz="1600">
              <a:latin typeface="Arial"/>
              <a:ea typeface="Arial"/>
              <a:cs typeface="Arial"/>
              <a:sym typeface="Arial"/>
            </a:endParaRPr>
          </a:p>
        </p:txBody>
      </p:sp>
      <p:sp>
        <p:nvSpPr>
          <p:cNvPr id="670" name="Google Shape;670;p4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671" name="Google Shape;671;p43"/>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4"/>
          <p:cNvSpPr txBox="1"/>
          <p:nvPr>
            <p:ph type="title"/>
          </p:nvPr>
        </p:nvSpPr>
        <p:spPr>
          <a:xfrm>
            <a:off x="1281823" y="606043"/>
            <a:ext cx="7820983"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Classification based on electric charge</a:t>
            </a:r>
            <a:endParaRPr sz="2800">
              <a:latin typeface="Arial"/>
              <a:ea typeface="Arial"/>
              <a:cs typeface="Arial"/>
              <a:sym typeface="Arial"/>
            </a:endParaRPr>
          </a:p>
        </p:txBody>
      </p:sp>
      <p:sp>
        <p:nvSpPr>
          <p:cNvPr id="677" name="Google Shape;677;p44"/>
          <p:cNvSpPr/>
          <p:nvPr/>
        </p:nvSpPr>
        <p:spPr>
          <a:xfrm>
            <a:off x="1163459" y="1546097"/>
            <a:ext cx="4010660" cy="2064385"/>
          </a:xfrm>
          <a:custGeom>
            <a:rect b="b" l="l" r="r" t="t"/>
            <a:pathLst>
              <a:path extrusionOk="0" h="2064385" w="4010660">
                <a:moveTo>
                  <a:pt x="4010405" y="1659636"/>
                </a:moveTo>
                <a:lnTo>
                  <a:pt x="4010405" y="405384"/>
                </a:lnTo>
                <a:lnTo>
                  <a:pt x="4007680" y="358081"/>
                </a:lnTo>
                <a:lnTo>
                  <a:pt x="3999709" y="312388"/>
                </a:lnTo>
                <a:lnTo>
                  <a:pt x="3986795" y="268608"/>
                </a:lnTo>
                <a:lnTo>
                  <a:pt x="3969244" y="227044"/>
                </a:lnTo>
                <a:lnTo>
                  <a:pt x="3947361" y="188000"/>
                </a:lnTo>
                <a:lnTo>
                  <a:pt x="3921451" y="151777"/>
                </a:lnTo>
                <a:lnTo>
                  <a:pt x="3891819" y="118681"/>
                </a:lnTo>
                <a:lnTo>
                  <a:pt x="3858770" y="89014"/>
                </a:lnTo>
                <a:lnTo>
                  <a:pt x="3822608" y="63078"/>
                </a:lnTo>
                <a:lnTo>
                  <a:pt x="3783638" y="41179"/>
                </a:lnTo>
                <a:lnTo>
                  <a:pt x="3742166" y="23618"/>
                </a:lnTo>
                <a:lnTo>
                  <a:pt x="3698496" y="10699"/>
                </a:lnTo>
                <a:lnTo>
                  <a:pt x="3652934" y="2725"/>
                </a:lnTo>
                <a:lnTo>
                  <a:pt x="3605784" y="0"/>
                </a:lnTo>
                <a:lnTo>
                  <a:pt x="405384" y="0"/>
                </a:lnTo>
                <a:lnTo>
                  <a:pt x="358081" y="2725"/>
                </a:lnTo>
                <a:lnTo>
                  <a:pt x="312388" y="10699"/>
                </a:lnTo>
                <a:lnTo>
                  <a:pt x="268608" y="23618"/>
                </a:lnTo>
                <a:lnTo>
                  <a:pt x="227044" y="41179"/>
                </a:lnTo>
                <a:lnTo>
                  <a:pt x="188000" y="63078"/>
                </a:lnTo>
                <a:lnTo>
                  <a:pt x="151777" y="89014"/>
                </a:lnTo>
                <a:lnTo>
                  <a:pt x="118681" y="118681"/>
                </a:lnTo>
                <a:lnTo>
                  <a:pt x="89014" y="151777"/>
                </a:lnTo>
                <a:lnTo>
                  <a:pt x="63078" y="188000"/>
                </a:lnTo>
                <a:lnTo>
                  <a:pt x="41179" y="227044"/>
                </a:lnTo>
                <a:lnTo>
                  <a:pt x="23618" y="268608"/>
                </a:lnTo>
                <a:lnTo>
                  <a:pt x="10699" y="312388"/>
                </a:lnTo>
                <a:lnTo>
                  <a:pt x="2725" y="358081"/>
                </a:lnTo>
                <a:lnTo>
                  <a:pt x="0" y="405384"/>
                </a:lnTo>
                <a:lnTo>
                  <a:pt x="0" y="1659636"/>
                </a:lnTo>
                <a:lnTo>
                  <a:pt x="2725" y="1706786"/>
                </a:lnTo>
                <a:lnTo>
                  <a:pt x="10699" y="1752348"/>
                </a:lnTo>
                <a:lnTo>
                  <a:pt x="23618" y="1796018"/>
                </a:lnTo>
                <a:lnTo>
                  <a:pt x="41179" y="1837490"/>
                </a:lnTo>
                <a:lnTo>
                  <a:pt x="63078" y="1876460"/>
                </a:lnTo>
                <a:lnTo>
                  <a:pt x="89014" y="1912622"/>
                </a:lnTo>
                <a:lnTo>
                  <a:pt x="118681" y="1945671"/>
                </a:lnTo>
                <a:lnTo>
                  <a:pt x="151777" y="1975303"/>
                </a:lnTo>
                <a:lnTo>
                  <a:pt x="188000" y="2001213"/>
                </a:lnTo>
                <a:lnTo>
                  <a:pt x="227044" y="2023096"/>
                </a:lnTo>
                <a:lnTo>
                  <a:pt x="268608" y="2040647"/>
                </a:lnTo>
                <a:lnTo>
                  <a:pt x="312388" y="2053561"/>
                </a:lnTo>
                <a:lnTo>
                  <a:pt x="358081" y="2061532"/>
                </a:lnTo>
                <a:lnTo>
                  <a:pt x="405384" y="2064258"/>
                </a:lnTo>
                <a:lnTo>
                  <a:pt x="3605784" y="2064258"/>
                </a:lnTo>
                <a:lnTo>
                  <a:pt x="3652934" y="2061532"/>
                </a:lnTo>
                <a:lnTo>
                  <a:pt x="3698496" y="2053561"/>
                </a:lnTo>
                <a:lnTo>
                  <a:pt x="3742166" y="2040647"/>
                </a:lnTo>
                <a:lnTo>
                  <a:pt x="3783638" y="2023096"/>
                </a:lnTo>
                <a:lnTo>
                  <a:pt x="3822608" y="2001213"/>
                </a:lnTo>
                <a:lnTo>
                  <a:pt x="3858770" y="1975303"/>
                </a:lnTo>
                <a:lnTo>
                  <a:pt x="3891819" y="1945671"/>
                </a:lnTo>
                <a:lnTo>
                  <a:pt x="3921451" y="1912622"/>
                </a:lnTo>
                <a:lnTo>
                  <a:pt x="3947361" y="1876460"/>
                </a:lnTo>
                <a:lnTo>
                  <a:pt x="3969244" y="1837490"/>
                </a:lnTo>
                <a:lnTo>
                  <a:pt x="3986795" y="1796018"/>
                </a:lnTo>
                <a:lnTo>
                  <a:pt x="3999709" y="1752348"/>
                </a:lnTo>
                <a:lnTo>
                  <a:pt x="4007680" y="1706786"/>
                </a:lnTo>
                <a:lnTo>
                  <a:pt x="4010405" y="1659636"/>
                </a:lnTo>
                <a:close/>
              </a:path>
            </a:pathLst>
          </a:custGeom>
          <a:solidFill>
            <a:srgbClr val="FED46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8" name="Google Shape;678;p44"/>
          <p:cNvSpPr txBox="1"/>
          <p:nvPr/>
        </p:nvSpPr>
        <p:spPr>
          <a:xfrm>
            <a:off x="1361058" y="2277871"/>
            <a:ext cx="3487420" cy="12192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eosin</a:t>
            </a:r>
            <a:endParaRPr sz="1600">
              <a:latin typeface="Arial"/>
              <a:ea typeface="Arial"/>
              <a:cs typeface="Arial"/>
              <a:sym typeface="Arial"/>
            </a:endParaRPr>
          </a:p>
          <a:p>
            <a:pPr indent="-285750" lvl="0" marL="298450" marR="65913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binds to acidophilic structures:  Cytoplasma, secretory granula</a:t>
            </a:r>
            <a:endParaRPr sz="16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better soluble in water than in ethanol</a:t>
            </a:r>
            <a:endParaRPr sz="1600">
              <a:latin typeface="Arial"/>
              <a:ea typeface="Arial"/>
              <a:cs typeface="Arial"/>
              <a:sym typeface="Arial"/>
            </a:endParaRPr>
          </a:p>
        </p:txBody>
      </p:sp>
      <p:sp>
        <p:nvSpPr>
          <p:cNvPr id="679" name="Google Shape;679;p44"/>
          <p:cNvSpPr/>
          <p:nvPr/>
        </p:nvSpPr>
        <p:spPr>
          <a:xfrm>
            <a:off x="5490857" y="1559052"/>
            <a:ext cx="3908425" cy="2039620"/>
          </a:xfrm>
          <a:custGeom>
            <a:rect b="b" l="l" r="r" t="t"/>
            <a:pathLst>
              <a:path extrusionOk="0" h="2039620" w="3908425">
                <a:moveTo>
                  <a:pt x="3908298" y="1699259"/>
                </a:moveTo>
                <a:lnTo>
                  <a:pt x="3908298" y="339851"/>
                </a:lnTo>
                <a:lnTo>
                  <a:pt x="3905190" y="293627"/>
                </a:lnTo>
                <a:lnTo>
                  <a:pt x="3896141" y="249325"/>
                </a:lnTo>
                <a:lnTo>
                  <a:pt x="3881556" y="207347"/>
                </a:lnTo>
                <a:lnTo>
                  <a:pt x="3861844" y="168091"/>
                </a:lnTo>
                <a:lnTo>
                  <a:pt x="3837411" y="131957"/>
                </a:lnTo>
                <a:lnTo>
                  <a:pt x="3808666" y="99345"/>
                </a:lnTo>
                <a:lnTo>
                  <a:pt x="3776016" y="70654"/>
                </a:lnTo>
                <a:lnTo>
                  <a:pt x="3739867" y="46284"/>
                </a:lnTo>
                <a:lnTo>
                  <a:pt x="3700629" y="26634"/>
                </a:lnTo>
                <a:lnTo>
                  <a:pt x="3658707" y="12103"/>
                </a:lnTo>
                <a:lnTo>
                  <a:pt x="3614510" y="3092"/>
                </a:lnTo>
                <a:lnTo>
                  <a:pt x="3568446" y="0"/>
                </a:lnTo>
                <a:lnTo>
                  <a:pt x="339852" y="0"/>
                </a:lnTo>
                <a:lnTo>
                  <a:pt x="293787" y="3092"/>
                </a:lnTo>
                <a:lnTo>
                  <a:pt x="249590" y="12103"/>
                </a:lnTo>
                <a:lnTo>
                  <a:pt x="207668" y="26634"/>
                </a:lnTo>
                <a:lnTo>
                  <a:pt x="168430" y="46284"/>
                </a:lnTo>
                <a:lnTo>
                  <a:pt x="132281" y="70654"/>
                </a:lnTo>
                <a:lnTo>
                  <a:pt x="99631" y="99345"/>
                </a:lnTo>
                <a:lnTo>
                  <a:pt x="70886" y="131957"/>
                </a:lnTo>
                <a:lnTo>
                  <a:pt x="46453" y="168091"/>
                </a:lnTo>
                <a:lnTo>
                  <a:pt x="26741" y="207347"/>
                </a:lnTo>
                <a:lnTo>
                  <a:pt x="12156" y="249325"/>
                </a:lnTo>
                <a:lnTo>
                  <a:pt x="3107" y="293627"/>
                </a:lnTo>
                <a:lnTo>
                  <a:pt x="0" y="339851"/>
                </a:lnTo>
                <a:lnTo>
                  <a:pt x="0" y="1699260"/>
                </a:lnTo>
                <a:lnTo>
                  <a:pt x="3107" y="1745324"/>
                </a:lnTo>
                <a:lnTo>
                  <a:pt x="12156" y="1789521"/>
                </a:lnTo>
                <a:lnTo>
                  <a:pt x="26741" y="1831443"/>
                </a:lnTo>
                <a:lnTo>
                  <a:pt x="46453" y="1870681"/>
                </a:lnTo>
                <a:lnTo>
                  <a:pt x="70886" y="1906830"/>
                </a:lnTo>
                <a:lnTo>
                  <a:pt x="99631" y="1939480"/>
                </a:lnTo>
                <a:lnTo>
                  <a:pt x="132281" y="1968225"/>
                </a:lnTo>
                <a:lnTo>
                  <a:pt x="168430" y="1992658"/>
                </a:lnTo>
                <a:lnTo>
                  <a:pt x="207668" y="2012370"/>
                </a:lnTo>
                <a:lnTo>
                  <a:pt x="249590" y="2026955"/>
                </a:lnTo>
                <a:lnTo>
                  <a:pt x="293787" y="2036004"/>
                </a:lnTo>
                <a:lnTo>
                  <a:pt x="339852" y="2039112"/>
                </a:lnTo>
                <a:lnTo>
                  <a:pt x="3568446" y="2039111"/>
                </a:lnTo>
                <a:lnTo>
                  <a:pt x="3614510" y="2036004"/>
                </a:lnTo>
                <a:lnTo>
                  <a:pt x="3658707" y="2026955"/>
                </a:lnTo>
                <a:lnTo>
                  <a:pt x="3700629" y="2012370"/>
                </a:lnTo>
                <a:lnTo>
                  <a:pt x="3739867" y="1992658"/>
                </a:lnTo>
                <a:lnTo>
                  <a:pt x="3776016" y="1968225"/>
                </a:lnTo>
                <a:lnTo>
                  <a:pt x="3808666" y="1939480"/>
                </a:lnTo>
                <a:lnTo>
                  <a:pt x="3837411" y="1906830"/>
                </a:lnTo>
                <a:lnTo>
                  <a:pt x="3861844" y="1870681"/>
                </a:lnTo>
                <a:lnTo>
                  <a:pt x="3881556" y="1831443"/>
                </a:lnTo>
                <a:lnTo>
                  <a:pt x="3896141" y="1789521"/>
                </a:lnTo>
                <a:lnTo>
                  <a:pt x="3905190" y="1745324"/>
                </a:lnTo>
                <a:lnTo>
                  <a:pt x="3908298" y="1699259"/>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0" name="Google Shape;680;p44"/>
          <p:cNvSpPr txBox="1"/>
          <p:nvPr/>
        </p:nvSpPr>
        <p:spPr>
          <a:xfrm>
            <a:off x="1361058" y="1576831"/>
            <a:ext cx="7641590" cy="698500"/>
          </a:xfrm>
          <a:prstGeom prst="rect">
            <a:avLst/>
          </a:prstGeom>
          <a:noFill/>
          <a:ln>
            <a:noFill/>
          </a:ln>
        </p:spPr>
        <p:txBody>
          <a:bodyPr anchorCtr="0" anchor="t" bIns="0" lIns="0" spcFirstLastPara="1" rIns="0" wrap="square" tIns="12700">
            <a:spAutoFit/>
          </a:bodyPr>
          <a:lstStyle/>
          <a:p>
            <a:pPr indent="0" lvl="0" marL="4320540" marR="0" rtl="0" algn="l">
              <a:lnSpc>
                <a:spcPct val="112500"/>
              </a:lnSpc>
              <a:spcBef>
                <a:spcPts val="0"/>
              </a:spcBef>
              <a:spcAft>
                <a:spcPts val="0"/>
              </a:spcAft>
              <a:buNone/>
            </a:pPr>
            <a:r>
              <a:rPr b="1" lang="en-US" sz="1600">
                <a:solidFill>
                  <a:srgbClr val="FFFFFF"/>
                </a:solidFill>
                <a:latin typeface="Trebuchet MS"/>
                <a:ea typeface="Trebuchet MS"/>
                <a:cs typeface="Trebuchet MS"/>
                <a:sym typeface="Trebuchet MS"/>
              </a:rPr>
              <a:t>basic dyes/positive charge/cationic dye</a:t>
            </a:r>
            <a:endParaRPr sz="1600">
              <a:latin typeface="Trebuchet MS"/>
              <a:ea typeface="Trebuchet MS"/>
              <a:cs typeface="Trebuchet MS"/>
              <a:sym typeface="Trebuchet MS"/>
            </a:endParaRPr>
          </a:p>
          <a:p>
            <a:pPr indent="0" lvl="0" marL="12700" marR="0" rtl="0" algn="l">
              <a:lnSpc>
                <a:spcPct val="112500"/>
              </a:lnSpc>
              <a:spcBef>
                <a:spcPts val="0"/>
              </a:spcBef>
              <a:spcAft>
                <a:spcPts val="0"/>
              </a:spcAft>
              <a:buNone/>
            </a:pPr>
            <a:r>
              <a:rPr b="1" lang="en-US" sz="1600">
                <a:solidFill>
                  <a:srgbClr val="0070C0"/>
                </a:solidFill>
                <a:latin typeface="Trebuchet MS"/>
                <a:ea typeface="Trebuchet MS"/>
                <a:cs typeface="Trebuchet MS"/>
                <a:sym typeface="Trebuchet MS"/>
              </a:rPr>
              <a:t>acidic dyes/negative charge/anionic dye</a:t>
            </a:r>
            <a:endParaRPr sz="1600">
              <a:latin typeface="Trebuchet MS"/>
              <a:ea typeface="Trebuchet MS"/>
              <a:cs typeface="Trebuchet MS"/>
              <a:sym typeface="Trebuchet MS"/>
            </a:endParaRPr>
          </a:p>
        </p:txBody>
      </p:sp>
      <p:sp>
        <p:nvSpPr>
          <p:cNvPr id="681" name="Google Shape;681;p44"/>
          <p:cNvSpPr txBox="1"/>
          <p:nvPr/>
        </p:nvSpPr>
        <p:spPr>
          <a:xfrm>
            <a:off x="5669386" y="2064511"/>
            <a:ext cx="3423920" cy="1701800"/>
          </a:xfrm>
          <a:prstGeom prst="rect">
            <a:avLst/>
          </a:prstGeom>
          <a:noFill/>
          <a:ln>
            <a:noFill/>
          </a:ln>
        </p:spPr>
        <p:txBody>
          <a:bodyPr anchorCtr="0" anchor="t" bIns="0" lIns="0" spcFirstLastPara="1" rIns="0" wrap="square" tIns="12700">
            <a:spAutoFit/>
          </a:bodyPr>
          <a:lstStyle/>
          <a:p>
            <a:pPr indent="-286385" lvl="0" marL="298450" marR="0"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Haematoxylin, fuchsin, crystal violet</a:t>
            </a:r>
            <a:endParaRPr sz="1600">
              <a:latin typeface="Arial"/>
              <a:ea typeface="Arial"/>
              <a:cs typeface="Arial"/>
              <a:sym typeface="Arial"/>
            </a:endParaRPr>
          </a:p>
          <a:p>
            <a:pPr indent="-285750" lvl="0" marL="298450" marR="338455"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binds to basophilic structures:  Chromatin, granula, nissle bodies,  mucus</a:t>
            </a:r>
            <a:endParaRPr sz="1600">
              <a:latin typeface="Arial"/>
              <a:ea typeface="Arial"/>
              <a:cs typeface="Arial"/>
              <a:sym typeface="Arial"/>
            </a:endParaRPr>
          </a:p>
          <a:p>
            <a:pPr indent="-285750" lvl="0" marL="297815" marR="5080"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most better soluble in ethanol than in  water</a:t>
            </a:r>
            <a:endParaRPr sz="1600">
              <a:latin typeface="Arial"/>
              <a:ea typeface="Arial"/>
              <a:cs typeface="Arial"/>
              <a:sym typeface="Arial"/>
            </a:endParaRPr>
          </a:p>
        </p:txBody>
      </p:sp>
      <p:sp>
        <p:nvSpPr>
          <p:cNvPr id="682" name="Google Shape;682;p44"/>
          <p:cNvSpPr txBox="1"/>
          <p:nvPr/>
        </p:nvSpPr>
        <p:spPr>
          <a:xfrm>
            <a:off x="1242146" y="4105907"/>
            <a:ext cx="7060565" cy="513715"/>
          </a:xfrm>
          <a:prstGeom prst="rect">
            <a:avLst/>
          </a:prstGeom>
          <a:noFill/>
          <a:ln>
            <a:noFill/>
          </a:ln>
        </p:spPr>
        <p:txBody>
          <a:bodyPr anchorCtr="0" anchor="t" bIns="0" lIns="0" spcFirstLastPara="1" rIns="0" wrap="square" tIns="12700">
            <a:spAutoFit/>
          </a:bodyPr>
          <a:lstStyle/>
          <a:p>
            <a:pPr indent="-285750" lvl="0" marL="298450" marR="5080" rtl="0" algn="l">
              <a:lnSpc>
                <a:spcPct val="100000"/>
              </a:lnSpc>
              <a:spcBef>
                <a:spcPts val="0"/>
              </a:spcBef>
              <a:spcAft>
                <a:spcPts val="0"/>
              </a:spcAft>
              <a:buNone/>
            </a:pPr>
            <a:r>
              <a:rPr lang="en-US" sz="1600">
                <a:latin typeface="Arial"/>
                <a:ea typeface="Arial"/>
                <a:cs typeface="Arial"/>
                <a:sym typeface="Arial"/>
              </a:rPr>
              <a:t>‐	Molecule with many negative and positive charged groups: net charge determines  behavior</a:t>
            </a:r>
            <a:endParaRPr sz="1600">
              <a:latin typeface="Arial"/>
              <a:ea typeface="Arial"/>
              <a:cs typeface="Arial"/>
              <a:sym typeface="Arial"/>
            </a:endParaRPr>
          </a:p>
        </p:txBody>
      </p:sp>
      <p:sp>
        <p:nvSpPr>
          <p:cNvPr id="683" name="Google Shape;683;p44"/>
          <p:cNvSpPr/>
          <p:nvPr/>
        </p:nvSpPr>
        <p:spPr>
          <a:xfrm>
            <a:off x="1868704" y="5152644"/>
            <a:ext cx="2486362" cy="8191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4" name="Google Shape;684;p44"/>
          <p:cNvSpPr/>
          <p:nvPr/>
        </p:nvSpPr>
        <p:spPr>
          <a:xfrm>
            <a:off x="7065530" y="4685538"/>
            <a:ext cx="2124075" cy="7334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5" name="Google Shape;685;p44"/>
          <p:cNvSpPr/>
          <p:nvPr/>
        </p:nvSpPr>
        <p:spPr>
          <a:xfrm>
            <a:off x="5930531" y="5850143"/>
            <a:ext cx="2771774" cy="54270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6" name="Google Shape;686;p4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687" name="Google Shape;687;p44"/>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45"/>
          <p:cNvSpPr txBox="1"/>
          <p:nvPr>
            <p:ph type="title"/>
          </p:nvPr>
        </p:nvSpPr>
        <p:spPr>
          <a:xfrm>
            <a:off x="1281823" y="606043"/>
            <a:ext cx="7182636"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Classification based on electric charge</a:t>
            </a:r>
            <a:endParaRPr sz="2800">
              <a:latin typeface="Arial"/>
              <a:ea typeface="Arial"/>
              <a:cs typeface="Arial"/>
              <a:sym typeface="Arial"/>
            </a:endParaRPr>
          </a:p>
        </p:txBody>
      </p:sp>
      <p:sp>
        <p:nvSpPr>
          <p:cNvPr id="693" name="Google Shape;693;p45"/>
          <p:cNvSpPr/>
          <p:nvPr/>
        </p:nvSpPr>
        <p:spPr>
          <a:xfrm>
            <a:off x="2678839" y="5002777"/>
            <a:ext cx="4664763" cy="144265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4" name="Google Shape;694;p45"/>
          <p:cNvSpPr txBox="1"/>
          <p:nvPr/>
        </p:nvSpPr>
        <p:spPr>
          <a:xfrm>
            <a:off x="1233049" y="3849878"/>
            <a:ext cx="7119620" cy="1001394"/>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SzPts val="1600"/>
              <a:buFont typeface="Arial"/>
              <a:buChar char="‐"/>
            </a:pPr>
            <a:r>
              <a:rPr lang="en-US" sz="1600">
                <a:latin typeface="Arial"/>
                <a:ea typeface="Arial"/>
                <a:cs typeface="Arial"/>
                <a:sym typeface="Arial"/>
              </a:rPr>
              <a:t>Many negative and positive charged groups: net charge determines behavior</a:t>
            </a:r>
            <a:endParaRPr sz="1600">
              <a:latin typeface="Arial"/>
              <a:ea typeface="Arial"/>
              <a:cs typeface="Arial"/>
              <a:sym typeface="Arial"/>
            </a:endParaRPr>
          </a:p>
          <a:p>
            <a:pPr indent="-286385" lvl="0" marL="298450" marR="0" rtl="0" algn="l">
              <a:lnSpc>
                <a:spcPct val="100000"/>
              </a:lnSpc>
              <a:spcBef>
                <a:spcPts val="0"/>
              </a:spcBef>
              <a:spcAft>
                <a:spcPts val="0"/>
              </a:spcAft>
              <a:buSzPts val="1600"/>
              <a:buFont typeface="Arial"/>
              <a:buChar char="‐"/>
            </a:pPr>
            <a:r>
              <a:rPr lang="en-US" sz="1600">
                <a:latin typeface="Arial"/>
                <a:ea typeface="Arial"/>
                <a:cs typeface="Arial"/>
                <a:sym typeface="Arial"/>
              </a:rPr>
              <a:t>Isoelectric Point (PI): pH at which a molecule carries no electrical net charge</a:t>
            </a:r>
            <a:endParaRPr sz="1600">
              <a:latin typeface="Arial"/>
              <a:ea typeface="Arial"/>
              <a:cs typeface="Arial"/>
              <a:sym typeface="Arial"/>
            </a:endParaRPr>
          </a:p>
          <a:p>
            <a:pPr indent="-286385" lvl="0" marL="298450" marR="5080" rtl="0" algn="l">
              <a:lnSpc>
                <a:spcPct val="100000"/>
              </a:lnSpc>
              <a:spcBef>
                <a:spcPts val="0"/>
              </a:spcBef>
              <a:spcAft>
                <a:spcPts val="0"/>
              </a:spcAft>
              <a:buSzPts val="1600"/>
              <a:buFont typeface="Arial"/>
              <a:buChar char="‐"/>
            </a:pPr>
            <a:r>
              <a:rPr lang="en-US" sz="1600">
                <a:latin typeface="Arial"/>
                <a:ea typeface="Arial"/>
                <a:cs typeface="Arial"/>
                <a:sym typeface="Arial"/>
              </a:rPr>
              <a:t>Interactions depends on the pH of the stainig solution, charge of dye and charge of  target molecule</a:t>
            </a:r>
            <a:endParaRPr sz="1600">
              <a:latin typeface="Arial"/>
              <a:ea typeface="Arial"/>
              <a:cs typeface="Arial"/>
              <a:sym typeface="Arial"/>
            </a:endParaRPr>
          </a:p>
        </p:txBody>
      </p:sp>
      <p:sp>
        <p:nvSpPr>
          <p:cNvPr id="695" name="Google Shape;695;p45"/>
          <p:cNvSpPr/>
          <p:nvPr/>
        </p:nvSpPr>
        <p:spPr>
          <a:xfrm>
            <a:off x="7752860" y="5229034"/>
            <a:ext cx="435609" cy="455930"/>
          </a:xfrm>
          <a:custGeom>
            <a:rect b="b" l="l" r="r" t="t"/>
            <a:pathLst>
              <a:path extrusionOk="0" h="455929" w="435609">
                <a:moveTo>
                  <a:pt x="435091" y="133293"/>
                </a:moveTo>
                <a:lnTo>
                  <a:pt x="429425" y="82804"/>
                </a:lnTo>
                <a:lnTo>
                  <a:pt x="411134" y="43059"/>
                </a:lnTo>
                <a:lnTo>
                  <a:pt x="383454" y="15476"/>
                </a:lnTo>
                <a:lnTo>
                  <a:pt x="331414" y="0"/>
                </a:lnTo>
                <a:lnTo>
                  <a:pt x="312881" y="2455"/>
                </a:lnTo>
                <a:lnTo>
                  <a:pt x="276461" y="19851"/>
                </a:lnTo>
                <a:lnTo>
                  <a:pt x="243604" y="55073"/>
                </a:lnTo>
                <a:lnTo>
                  <a:pt x="217545" y="109537"/>
                </a:lnTo>
                <a:lnTo>
                  <a:pt x="205568" y="79811"/>
                </a:lnTo>
                <a:lnTo>
                  <a:pt x="175706" y="35146"/>
                </a:lnTo>
                <a:lnTo>
                  <a:pt x="140663" y="9014"/>
                </a:lnTo>
                <a:lnTo>
                  <a:pt x="103677" y="0"/>
                </a:lnTo>
                <a:lnTo>
                  <a:pt x="85467" y="1469"/>
                </a:lnTo>
                <a:lnTo>
                  <a:pt x="36826" y="27659"/>
                </a:lnTo>
                <a:lnTo>
                  <a:pt x="13435" y="61500"/>
                </a:lnTo>
                <a:lnTo>
                  <a:pt x="1052" y="106794"/>
                </a:lnTo>
                <a:lnTo>
                  <a:pt x="0" y="133293"/>
                </a:lnTo>
                <a:lnTo>
                  <a:pt x="2913" y="162124"/>
                </a:lnTo>
                <a:lnTo>
                  <a:pt x="22255" y="226074"/>
                </a:lnTo>
                <a:lnTo>
                  <a:pt x="39493" y="260840"/>
                </a:lnTo>
                <a:lnTo>
                  <a:pt x="62316" y="297229"/>
                </a:lnTo>
                <a:lnTo>
                  <a:pt x="91128" y="335065"/>
                </a:lnTo>
                <a:lnTo>
                  <a:pt x="126334" y="374171"/>
                </a:lnTo>
                <a:lnTo>
                  <a:pt x="168338" y="414370"/>
                </a:lnTo>
                <a:lnTo>
                  <a:pt x="217545" y="455485"/>
                </a:lnTo>
                <a:lnTo>
                  <a:pt x="266753" y="414370"/>
                </a:lnTo>
                <a:lnTo>
                  <a:pt x="308757" y="374171"/>
                </a:lnTo>
                <a:lnTo>
                  <a:pt x="343963" y="335065"/>
                </a:lnTo>
                <a:lnTo>
                  <a:pt x="372774" y="297229"/>
                </a:lnTo>
                <a:lnTo>
                  <a:pt x="395597" y="260840"/>
                </a:lnTo>
                <a:lnTo>
                  <a:pt x="412836" y="226074"/>
                </a:lnTo>
                <a:lnTo>
                  <a:pt x="432178" y="162124"/>
                </a:lnTo>
                <a:lnTo>
                  <a:pt x="435091" y="133293"/>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6" name="Google Shape;696;p45"/>
          <p:cNvSpPr/>
          <p:nvPr/>
        </p:nvSpPr>
        <p:spPr>
          <a:xfrm>
            <a:off x="1608664" y="5225224"/>
            <a:ext cx="434975" cy="455930"/>
          </a:xfrm>
          <a:custGeom>
            <a:rect b="b" l="l" r="r" t="t"/>
            <a:pathLst>
              <a:path extrusionOk="0" h="455929" w="434975">
                <a:moveTo>
                  <a:pt x="434944" y="133293"/>
                </a:moveTo>
                <a:lnTo>
                  <a:pt x="429299" y="82804"/>
                </a:lnTo>
                <a:lnTo>
                  <a:pt x="411049" y="43059"/>
                </a:lnTo>
                <a:lnTo>
                  <a:pt x="383424" y="15476"/>
                </a:lnTo>
                <a:lnTo>
                  <a:pt x="331475" y="0"/>
                </a:lnTo>
                <a:lnTo>
                  <a:pt x="312970" y="2455"/>
                </a:lnTo>
                <a:lnTo>
                  <a:pt x="276602" y="19851"/>
                </a:lnTo>
                <a:lnTo>
                  <a:pt x="243780" y="55073"/>
                </a:lnTo>
                <a:lnTo>
                  <a:pt x="217735" y="109537"/>
                </a:lnTo>
                <a:lnTo>
                  <a:pt x="205674" y="79811"/>
                </a:lnTo>
                <a:lnTo>
                  <a:pt x="175683" y="35146"/>
                </a:lnTo>
                <a:lnTo>
                  <a:pt x="140560" y="9014"/>
                </a:lnTo>
                <a:lnTo>
                  <a:pt x="103534" y="0"/>
                </a:lnTo>
                <a:lnTo>
                  <a:pt x="85318" y="1469"/>
                </a:lnTo>
                <a:lnTo>
                  <a:pt x="36700" y="27659"/>
                </a:lnTo>
                <a:lnTo>
                  <a:pt x="13351" y="61500"/>
                </a:lnTo>
                <a:lnTo>
                  <a:pt x="1022" y="106794"/>
                </a:lnTo>
                <a:lnTo>
                  <a:pt x="0" y="133293"/>
                </a:lnTo>
                <a:lnTo>
                  <a:pt x="2943" y="162124"/>
                </a:lnTo>
                <a:lnTo>
                  <a:pt x="22345" y="226074"/>
                </a:lnTo>
                <a:lnTo>
                  <a:pt x="39610" y="260840"/>
                </a:lnTo>
                <a:lnTo>
                  <a:pt x="62457" y="297229"/>
                </a:lnTo>
                <a:lnTo>
                  <a:pt x="91289" y="335065"/>
                </a:lnTo>
                <a:lnTo>
                  <a:pt x="126510" y="374171"/>
                </a:lnTo>
                <a:lnTo>
                  <a:pt x="168524" y="414370"/>
                </a:lnTo>
                <a:lnTo>
                  <a:pt x="217735" y="455485"/>
                </a:lnTo>
                <a:lnTo>
                  <a:pt x="266858" y="414370"/>
                </a:lnTo>
                <a:lnTo>
                  <a:pt x="308792" y="374171"/>
                </a:lnTo>
                <a:lnTo>
                  <a:pt x="343940" y="335065"/>
                </a:lnTo>
                <a:lnTo>
                  <a:pt x="372706" y="297229"/>
                </a:lnTo>
                <a:lnTo>
                  <a:pt x="395494" y="260840"/>
                </a:lnTo>
                <a:lnTo>
                  <a:pt x="412708" y="226074"/>
                </a:lnTo>
                <a:lnTo>
                  <a:pt x="432029" y="162124"/>
                </a:lnTo>
                <a:lnTo>
                  <a:pt x="434944" y="133293"/>
                </a:lnTo>
                <a:close/>
              </a:path>
            </a:pathLst>
          </a:custGeom>
          <a:solidFill>
            <a:srgbClr val="FEB80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97" name="Google Shape;697;p45"/>
          <p:cNvSpPr txBox="1"/>
          <p:nvPr/>
        </p:nvSpPr>
        <p:spPr>
          <a:xfrm>
            <a:off x="7628521" y="5934709"/>
            <a:ext cx="85407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basophilic</a:t>
            </a:r>
            <a:endParaRPr sz="1600">
              <a:latin typeface="Arial"/>
              <a:ea typeface="Arial"/>
              <a:cs typeface="Arial"/>
              <a:sym typeface="Arial"/>
            </a:endParaRPr>
          </a:p>
        </p:txBody>
      </p:sp>
      <p:sp>
        <p:nvSpPr>
          <p:cNvPr id="698" name="Google Shape;698;p45"/>
          <p:cNvSpPr txBox="1"/>
          <p:nvPr/>
        </p:nvSpPr>
        <p:spPr>
          <a:xfrm>
            <a:off x="1390032" y="5919471"/>
            <a:ext cx="908050"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acidophilic</a:t>
            </a:r>
            <a:endParaRPr sz="1600">
              <a:latin typeface="Arial"/>
              <a:ea typeface="Arial"/>
              <a:cs typeface="Arial"/>
              <a:sym typeface="Arial"/>
            </a:endParaRPr>
          </a:p>
        </p:txBody>
      </p:sp>
      <p:sp>
        <p:nvSpPr>
          <p:cNvPr id="699" name="Google Shape;699;p45"/>
          <p:cNvSpPr/>
          <p:nvPr/>
        </p:nvSpPr>
        <p:spPr>
          <a:xfrm>
            <a:off x="1163459" y="1546097"/>
            <a:ext cx="4047490" cy="2247265"/>
          </a:xfrm>
          <a:custGeom>
            <a:rect b="b" l="l" r="r" t="t"/>
            <a:pathLst>
              <a:path extrusionOk="0" h="2247265" w="4047490">
                <a:moveTo>
                  <a:pt x="4046982" y="1805939"/>
                </a:moveTo>
                <a:lnTo>
                  <a:pt x="4046982" y="441197"/>
                </a:lnTo>
                <a:lnTo>
                  <a:pt x="4044395" y="393094"/>
                </a:lnTo>
                <a:lnTo>
                  <a:pt x="4036813" y="346498"/>
                </a:lnTo>
                <a:lnTo>
                  <a:pt x="4024506" y="301678"/>
                </a:lnTo>
                <a:lnTo>
                  <a:pt x="4007740" y="258903"/>
                </a:lnTo>
                <a:lnTo>
                  <a:pt x="3986784" y="218439"/>
                </a:lnTo>
                <a:lnTo>
                  <a:pt x="3961906" y="180557"/>
                </a:lnTo>
                <a:lnTo>
                  <a:pt x="3933374" y="145523"/>
                </a:lnTo>
                <a:lnTo>
                  <a:pt x="3901458" y="113607"/>
                </a:lnTo>
                <a:lnTo>
                  <a:pt x="3866424" y="85075"/>
                </a:lnTo>
                <a:lnTo>
                  <a:pt x="3828542" y="60197"/>
                </a:lnTo>
                <a:lnTo>
                  <a:pt x="3788078" y="39241"/>
                </a:lnTo>
                <a:lnTo>
                  <a:pt x="3745303" y="22475"/>
                </a:lnTo>
                <a:lnTo>
                  <a:pt x="3700483" y="10168"/>
                </a:lnTo>
                <a:lnTo>
                  <a:pt x="3653887" y="2586"/>
                </a:lnTo>
                <a:lnTo>
                  <a:pt x="3605784" y="0"/>
                </a:lnTo>
                <a:lnTo>
                  <a:pt x="441198" y="0"/>
                </a:lnTo>
                <a:lnTo>
                  <a:pt x="393094" y="2586"/>
                </a:lnTo>
                <a:lnTo>
                  <a:pt x="346498" y="10168"/>
                </a:lnTo>
                <a:lnTo>
                  <a:pt x="301678" y="22475"/>
                </a:lnTo>
                <a:lnTo>
                  <a:pt x="258903" y="39241"/>
                </a:lnTo>
                <a:lnTo>
                  <a:pt x="218440" y="60198"/>
                </a:lnTo>
                <a:lnTo>
                  <a:pt x="180557" y="85075"/>
                </a:lnTo>
                <a:lnTo>
                  <a:pt x="145523" y="113607"/>
                </a:lnTo>
                <a:lnTo>
                  <a:pt x="113607" y="145523"/>
                </a:lnTo>
                <a:lnTo>
                  <a:pt x="85075" y="180557"/>
                </a:lnTo>
                <a:lnTo>
                  <a:pt x="60197" y="218440"/>
                </a:lnTo>
                <a:lnTo>
                  <a:pt x="39241" y="258903"/>
                </a:lnTo>
                <a:lnTo>
                  <a:pt x="22475" y="301678"/>
                </a:lnTo>
                <a:lnTo>
                  <a:pt x="10168" y="346498"/>
                </a:lnTo>
                <a:lnTo>
                  <a:pt x="2586" y="393094"/>
                </a:lnTo>
                <a:lnTo>
                  <a:pt x="0" y="441198"/>
                </a:lnTo>
                <a:lnTo>
                  <a:pt x="0" y="1805939"/>
                </a:lnTo>
                <a:lnTo>
                  <a:pt x="2586" y="1854043"/>
                </a:lnTo>
                <a:lnTo>
                  <a:pt x="10168" y="1900639"/>
                </a:lnTo>
                <a:lnTo>
                  <a:pt x="22475" y="1945459"/>
                </a:lnTo>
                <a:lnTo>
                  <a:pt x="39241" y="1988234"/>
                </a:lnTo>
                <a:lnTo>
                  <a:pt x="60198" y="2028698"/>
                </a:lnTo>
                <a:lnTo>
                  <a:pt x="85075" y="2066580"/>
                </a:lnTo>
                <a:lnTo>
                  <a:pt x="113607" y="2101614"/>
                </a:lnTo>
                <a:lnTo>
                  <a:pt x="145523" y="2133530"/>
                </a:lnTo>
                <a:lnTo>
                  <a:pt x="180557" y="2162062"/>
                </a:lnTo>
                <a:lnTo>
                  <a:pt x="218440" y="2186940"/>
                </a:lnTo>
                <a:lnTo>
                  <a:pt x="258903" y="2207896"/>
                </a:lnTo>
                <a:lnTo>
                  <a:pt x="301678" y="2224662"/>
                </a:lnTo>
                <a:lnTo>
                  <a:pt x="346498" y="2236969"/>
                </a:lnTo>
                <a:lnTo>
                  <a:pt x="393094" y="2244551"/>
                </a:lnTo>
                <a:lnTo>
                  <a:pt x="441198" y="2247138"/>
                </a:lnTo>
                <a:lnTo>
                  <a:pt x="3605784" y="2247137"/>
                </a:lnTo>
                <a:lnTo>
                  <a:pt x="3653887" y="2244551"/>
                </a:lnTo>
                <a:lnTo>
                  <a:pt x="3700483" y="2236969"/>
                </a:lnTo>
                <a:lnTo>
                  <a:pt x="3745303" y="2224662"/>
                </a:lnTo>
                <a:lnTo>
                  <a:pt x="3788078" y="2207896"/>
                </a:lnTo>
                <a:lnTo>
                  <a:pt x="3828541" y="2186939"/>
                </a:lnTo>
                <a:lnTo>
                  <a:pt x="3866424" y="2162062"/>
                </a:lnTo>
                <a:lnTo>
                  <a:pt x="3901458" y="2133530"/>
                </a:lnTo>
                <a:lnTo>
                  <a:pt x="3933374" y="2101614"/>
                </a:lnTo>
                <a:lnTo>
                  <a:pt x="3961906" y="2066580"/>
                </a:lnTo>
                <a:lnTo>
                  <a:pt x="3986784" y="2028697"/>
                </a:lnTo>
                <a:lnTo>
                  <a:pt x="4007740" y="1988234"/>
                </a:lnTo>
                <a:lnTo>
                  <a:pt x="4024506" y="1945459"/>
                </a:lnTo>
                <a:lnTo>
                  <a:pt x="4036813" y="1900639"/>
                </a:lnTo>
                <a:lnTo>
                  <a:pt x="4044395" y="1854043"/>
                </a:lnTo>
                <a:lnTo>
                  <a:pt x="4046982" y="1805939"/>
                </a:lnTo>
                <a:close/>
              </a:path>
            </a:pathLst>
          </a:custGeom>
          <a:solidFill>
            <a:srgbClr val="FED46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0" name="Google Shape;700;p45"/>
          <p:cNvSpPr txBox="1"/>
          <p:nvPr/>
        </p:nvSpPr>
        <p:spPr>
          <a:xfrm>
            <a:off x="1370964" y="1881631"/>
            <a:ext cx="339788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rgbClr val="0070C0"/>
                </a:solidFill>
                <a:latin typeface="Trebuchet MS"/>
                <a:ea typeface="Trebuchet MS"/>
                <a:cs typeface="Trebuchet MS"/>
                <a:sym typeface="Trebuchet MS"/>
              </a:rPr>
              <a:t>acidic dyes/negative charge/anionic dye</a:t>
            </a:r>
            <a:endParaRPr sz="1600">
              <a:latin typeface="Trebuchet MS"/>
              <a:ea typeface="Trebuchet MS"/>
              <a:cs typeface="Trebuchet MS"/>
              <a:sym typeface="Trebuchet MS"/>
            </a:endParaRPr>
          </a:p>
        </p:txBody>
      </p:sp>
      <p:sp>
        <p:nvSpPr>
          <p:cNvPr id="701" name="Google Shape;701;p45"/>
          <p:cNvSpPr txBox="1"/>
          <p:nvPr/>
        </p:nvSpPr>
        <p:spPr>
          <a:xfrm>
            <a:off x="1370964" y="2369311"/>
            <a:ext cx="3487420" cy="1219199"/>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eosin, orange, acid fuchsin</a:t>
            </a:r>
            <a:endParaRPr sz="1600">
              <a:latin typeface="Arial"/>
              <a:ea typeface="Arial"/>
              <a:cs typeface="Arial"/>
              <a:sym typeface="Arial"/>
            </a:endParaRPr>
          </a:p>
          <a:p>
            <a:pPr indent="-285750" lvl="0" marL="298450" marR="65913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binds to acidophilic structures:  cytoplasma, secretory granula</a:t>
            </a:r>
            <a:endParaRPr sz="16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600"/>
              <a:buFont typeface="Arial"/>
              <a:buChar char="•"/>
            </a:pPr>
            <a:r>
              <a:rPr lang="en-US" sz="1600">
                <a:solidFill>
                  <a:srgbClr val="0070C0"/>
                </a:solidFill>
                <a:latin typeface="Arial"/>
                <a:ea typeface="Arial"/>
                <a:cs typeface="Arial"/>
                <a:sym typeface="Arial"/>
              </a:rPr>
              <a:t>better soluble in water than in ethanol</a:t>
            </a:r>
            <a:endParaRPr sz="1600">
              <a:latin typeface="Arial"/>
              <a:ea typeface="Arial"/>
              <a:cs typeface="Arial"/>
              <a:sym typeface="Arial"/>
            </a:endParaRPr>
          </a:p>
        </p:txBody>
      </p:sp>
      <p:sp>
        <p:nvSpPr>
          <p:cNvPr id="702" name="Google Shape;702;p45"/>
          <p:cNvSpPr/>
          <p:nvPr/>
        </p:nvSpPr>
        <p:spPr>
          <a:xfrm>
            <a:off x="5490857" y="1559052"/>
            <a:ext cx="4032885" cy="2234565"/>
          </a:xfrm>
          <a:custGeom>
            <a:rect b="b" l="l" r="r" t="t"/>
            <a:pathLst>
              <a:path extrusionOk="0" h="2234565" w="4032884">
                <a:moveTo>
                  <a:pt x="4032504" y="1861566"/>
                </a:moveTo>
                <a:lnTo>
                  <a:pt x="4032504" y="371856"/>
                </a:lnTo>
                <a:lnTo>
                  <a:pt x="4029612" y="325288"/>
                </a:lnTo>
                <a:lnTo>
                  <a:pt x="4021169" y="280425"/>
                </a:lnTo>
                <a:lnTo>
                  <a:pt x="4007519" y="237617"/>
                </a:lnTo>
                <a:lnTo>
                  <a:pt x="3989007" y="197218"/>
                </a:lnTo>
                <a:lnTo>
                  <a:pt x="3965980" y="159578"/>
                </a:lnTo>
                <a:lnTo>
                  <a:pt x="3938783" y="125049"/>
                </a:lnTo>
                <a:lnTo>
                  <a:pt x="3907760" y="93983"/>
                </a:lnTo>
                <a:lnTo>
                  <a:pt x="3873258" y="66731"/>
                </a:lnTo>
                <a:lnTo>
                  <a:pt x="3835622" y="43645"/>
                </a:lnTo>
                <a:lnTo>
                  <a:pt x="3795198" y="25078"/>
                </a:lnTo>
                <a:lnTo>
                  <a:pt x="3752330" y="11380"/>
                </a:lnTo>
                <a:lnTo>
                  <a:pt x="3707365" y="2903"/>
                </a:lnTo>
                <a:lnTo>
                  <a:pt x="3660648" y="0"/>
                </a:lnTo>
                <a:lnTo>
                  <a:pt x="372617" y="0"/>
                </a:lnTo>
                <a:lnTo>
                  <a:pt x="325887" y="2903"/>
                </a:lnTo>
                <a:lnTo>
                  <a:pt x="280886" y="11380"/>
                </a:lnTo>
                <a:lnTo>
                  <a:pt x="237964" y="25078"/>
                </a:lnTo>
                <a:lnTo>
                  <a:pt x="197471" y="43645"/>
                </a:lnTo>
                <a:lnTo>
                  <a:pt x="159755" y="66731"/>
                </a:lnTo>
                <a:lnTo>
                  <a:pt x="125168" y="93983"/>
                </a:lnTo>
                <a:lnTo>
                  <a:pt x="94057" y="125049"/>
                </a:lnTo>
                <a:lnTo>
                  <a:pt x="66774" y="159578"/>
                </a:lnTo>
                <a:lnTo>
                  <a:pt x="43668" y="197218"/>
                </a:lnTo>
                <a:lnTo>
                  <a:pt x="25087" y="237617"/>
                </a:lnTo>
                <a:lnTo>
                  <a:pt x="11383" y="280425"/>
                </a:lnTo>
                <a:lnTo>
                  <a:pt x="2904" y="325288"/>
                </a:lnTo>
                <a:lnTo>
                  <a:pt x="0" y="371856"/>
                </a:lnTo>
                <a:lnTo>
                  <a:pt x="0" y="1861566"/>
                </a:lnTo>
                <a:lnTo>
                  <a:pt x="2904" y="1908296"/>
                </a:lnTo>
                <a:lnTo>
                  <a:pt x="11383" y="1953297"/>
                </a:lnTo>
                <a:lnTo>
                  <a:pt x="25087" y="1996219"/>
                </a:lnTo>
                <a:lnTo>
                  <a:pt x="43668" y="2036712"/>
                </a:lnTo>
                <a:lnTo>
                  <a:pt x="66774" y="2074428"/>
                </a:lnTo>
                <a:lnTo>
                  <a:pt x="94057" y="2109015"/>
                </a:lnTo>
                <a:lnTo>
                  <a:pt x="125168" y="2140126"/>
                </a:lnTo>
                <a:lnTo>
                  <a:pt x="159755" y="2167409"/>
                </a:lnTo>
                <a:lnTo>
                  <a:pt x="197471" y="2190515"/>
                </a:lnTo>
                <a:lnTo>
                  <a:pt x="237964" y="2209096"/>
                </a:lnTo>
                <a:lnTo>
                  <a:pt x="280886" y="2222800"/>
                </a:lnTo>
                <a:lnTo>
                  <a:pt x="325887" y="2231279"/>
                </a:lnTo>
                <a:lnTo>
                  <a:pt x="372618" y="2234184"/>
                </a:lnTo>
                <a:lnTo>
                  <a:pt x="3660648" y="2234184"/>
                </a:lnTo>
                <a:lnTo>
                  <a:pt x="3707365" y="2231279"/>
                </a:lnTo>
                <a:lnTo>
                  <a:pt x="3752330" y="2222800"/>
                </a:lnTo>
                <a:lnTo>
                  <a:pt x="3795198" y="2209096"/>
                </a:lnTo>
                <a:lnTo>
                  <a:pt x="3835622" y="2190515"/>
                </a:lnTo>
                <a:lnTo>
                  <a:pt x="3873258" y="2167409"/>
                </a:lnTo>
                <a:lnTo>
                  <a:pt x="3907760" y="2140126"/>
                </a:lnTo>
                <a:lnTo>
                  <a:pt x="3938783" y="2109015"/>
                </a:lnTo>
                <a:lnTo>
                  <a:pt x="3965980" y="2074428"/>
                </a:lnTo>
                <a:lnTo>
                  <a:pt x="3989007" y="2036712"/>
                </a:lnTo>
                <a:lnTo>
                  <a:pt x="4007519" y="1996219"/>
                </a:lnTo>
                <a:lnTo>
                  <a:pt x="4021169" y="1953297"/>
                </a:lnTo>
                <a:lnTo>
                  <a:pt x="4029612" y="1908296"/>
                </a:lnTo>
                <a:lnTo>
                  <a:pt x="4032504" y="1861566"/>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3" name="Google Shape;703;p45"/>
          <p:cNvSpPr txBox="1"/>
          <p:nvPr/>
        </p:nvSpPr>
        <p:spPr>
          <a:xfrm>
            <a:off x="5678551" y="1552448"/>
            <a:ext cx="3333115" cy="4952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rgbClr val="FFFFFF"/>
                </a:solidFill>
                <a:latin typeface="Trebuchet MS"/>
                <a:ea typeface="Trebuchet MS"/>
                <a:cs typeface="Trebuchet MS"/>
                <a:sym typeface="Trebuchet MS"/>
              </a:rPr>
              <a:t>basic dyes/positive charge/cationic dye</a:t>
            </a:r>
            <a:endParaRPr sz="1600">
              <a:latin typeface="Trebuchet MS"/>
              <a:ea typeface="Trebuchet MS"/>
              <a:cs typeface="Trebuchet MS"/>
              <a:sym typeface="Trebuchet MS"/>
            </a:endParaRPr>
          </a:p>
        </p:txBody>
      </p:sp>
      <p:sp>
        <p:nvSpPr>
          <p:cNvPr id="704" name="Google Shape;704;p4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05" name="Google Shape;705;p45"/>
          <p:cNvSpPr txBox="1"/>
          <p:nvPr/>
        </p:nvSpPr>
        <p:spPr>
          <a:xfrm>
            <a:off x="5678551" y="2040127"/>
            <a:ext cx="3423920" cy="1701800"/>
          </a:xfrm>
          <a:prstGeom prst="rect">
            <a:avLst/>
          </a:prstGeom>
          <a:noFill/>
          <a:ln>
            <a:noFill/>
          </a:ln>
        </p:spPr>
        <p:txBody>
          <a:bodyPr anchorCtr="0" anchor="t" bIns="0" lIns="0" spcFirstLastPara="1" rIns="0" wrap="square" tIns="12700">
            <a:spAutoFit/>
          </a:bodyPr>
          <a:lstStyle/>
          <a:p>
            <a:pPr indent="-285750" lvl="0" marL="298450" marR="206375"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Haematoxylin, basic fuchsin, crystal  violet</a:t>
            </a:r>
            <a:endParaRPr sz="1600">
              <a:latin typeface="Arial"/>
              <a:ea typeface="Arial"/>
              <a:cs typeface="Arial"/>
              <a:sym typeface="Arial"/>
            </a:endParaRPr>
          </a:p>
          <a:p>
            <a:pPr indent="-285750" lvl="0" marL="298450" marR="338455"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binds to basophilic structures:  Chromatin, granula, nissle bodies,  mucus</a:t>
            </a:r>
            <a:endParaRPr sz="1600">
              <a:latin typeface="Arial"/>
              <a:ea typeface="Arial"/>
              <a:cs typeface="Arial"/>
              <a:sym typeface="Arial"/>
            </a:endParaRPr>
          </a:p>
          <a:p>
            <a:pPr indent="-285750" lvl="0" marL="297815" marR="5080" rtl="0" algn="l">
              <a:lnSpc>
                <a:spcPct val="100000"/>
              </a:lnSpc>
              <a:spcBef>
                <a:spcPts val="0"/>
              </a:spcBef>
              <a:spcAft>
                <a:spcPts val="0"/>
              </a:spcAft>
              <a:buClr>
                <a:srgbClr val="FFFFFF"/>
              </a:buClr>
              <a:buSzPts val="1600"/>
              <a:buFont typeface="Arial"/>
              <a:buChar char="•"/>
            </a:pPr>
            <a:r>
              <a:rPr lang="en-US" sz="1600">
                <a:solidFill>
                  <a:srgbClr val="FFFFFF"/>
                </a:solidFill>
                <a:latin typeface="Arial"/>
                <a:ea typeface="Arial"/>
                <a:cs typeface="Arial"/>
                <a:sym typeface="Arial"/>
              </a:rPr>
              <a:t>most better soluble in ethanol than in  water</a:t>
            </a:r>
            <a:endParaRPr sz="1600">
              <a:latin typeface="Arial"/>
              <a:ea typeface="Arial"/>
              <a:cs typeface="Arial"/>
              <a:sym typeface="Arial"/>
            </a:endParaRPr>
          </a:p>
        </p:txBody>
      </p:sp>
      <p:pic>
        <p:nvPicPr>
          <p:cNvPr id="706" name="Google Shape;706;p45"/>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6"/>
          <p:cNvSpPr txBox="1"/>
          <p:nvPr>
            <p:ph type="title"/>
          </p:nvPr>
        </p:nvSpPr>
        <p:spPr>
          <a:xfrm>
            <a:off x="1281823" y="606043"/>
            <a:ext cx="7169428"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Classification based on electric charge</a:t>
            </a:r>
            <a:endParaRPr sz="2800">
              <a:latin typeface="Arial"/>
              <a:ea typeface="Arial"/>
              <a:cs typeface="Arial"/>
              <a:sym typeface="Arial"/>
            </a:endParaRPr>
          </a:p>
        </p:txBody>
      </p:sp>
      <p:sp>
        <p:nvSpPr>
          <p:cNvPr id="712" name="Google Shape;712;p4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13" name="Google Shape;713;p46"/>
          <p:cNvSpPr txBox="1"/>
          <p:nvPr/>
        </p:nvSpPr>
        <p:spPr>
          <a:xfrm>
            <a:off x="1351826" y="1908301"/>
            <a:ext cx="8031480" cy="3532505"/>
          </a:xfrm>
          <a:prstGeom prst="rect">
            <a:avLst/>
          </a:prstGeom>
          <a:noFill/>
          <a:ln>
            <a:noFill/>
          </a:ln>
        </p:spPr>
        <p:txBody>
          <a:bodyPr anchorCtr="0" anchor="t" bIns="0" lIns="0" spcFirstLastPara="1" rIns="0" wrap="square" tIns="12050">
            <a:spAutoFit/>
          </a:bodyPr>
          <a:lstStyle/>
          <a:p>
            <a:pPr indent="0" lvl="0" marL="50800" marR="5850255" rtl="0" algn="l">
              <a:lnSpc>
                <a:spcPct val="100000"/>
              </a:lnSpc>
              <a:spcBef>
                <a:spcPts val="0"/>
              </a:spcBef>
              <a:spcAft>
                <a:spcPts val="0"/>
              </a:spcAft>
              <a:buNone/>
            </a:pPr>
            <a:r>
              <a:rPr b="1" lang="en-US" sz="2000">
                <a:latin typeface="Trebuchet MS"/>
                <a:ea typeface="Trebuchet MS"/>
                <a:cs typeface="Trebuchet MS"/>
                <a:sym typeface="Trebuchet MS"/>
              </a:rPr>
              <a:t>acidic dyes (anionic)  basic dyes (cationic)</a:t>
            </a:r>
            <a:endParaRPr sz="2000">
              <a:latin typeface="Trebuchet MS"/>
              <a:ea typeface="Trebuchet MS"/>
              <a:cs typeface="Trebuchet MS"/>
              <a:sym typeface="Trebuchet MS"/>
            </a:endParaRPr>
          </a:p>
          <a:p>
            <a:pPr indent="0" lvl="0" marL="0" marR="0" rtl="0" algn="l">
              <a:lnSpc>
                <a:spcPct val="100000"/>
              </a:lnSpc>
              <a:spcBef>
                <a:spcPts val="20"/>
              </a:spcBef>
              <a:spcAft>
                <a:spcPts val="0"/>
              </a:spcAft>
              <a:buNone/>
            </a:pPr>
            <a:r>
              <a:t/>
            </a:r>
            <a:endParaRPr sz="2050">
              <a:latin typeface="Trebuchet MS"/>
              <a:ea typeface="Trebuchet MS"/>
              <a:cs typeface="Trebuchet MS"/>
              <a:sym typeface="Trebuchet MS"/>
            </a:endParaRPr>
          </a:p>
          <a:p>
            <a:pPr indent="0" lvl="0" marL="50800" marR="446405" rtl="0" algn="l">
              <a:lnSpc>
                <a:spcPct val="100000"/>
              </a:lnSpc>
              <a:spcBef>
                <a:spcPts val="0"/>
              </a:spcBef>
              <a:spcAft>
                <a:spcPts val="0"/>
              </a:spcAft>
              <a:buNone/>
            </a:pPr>
            <a:r>
              <a:rPr b="1" lang="en-US" sz="2000">
                <a:latin typeface="Trebuchet MS"/>
                <a:ea typeface="Trebuchet MS"/>
                <a:cs typeface="Trebuchet MS"/>
                <a:sym typeface="Trebuchet MS"/>
              </a:rPr>
              <a:t>amphotheric dyes</a:t>
            </a:r>
            <a:r>
              <a:rPr lang="en-US" sz="2000">
                <a:latin typeface="Arial"/>
                <a:ea typeface="Arial"/>
                <a:cs typeface="Arial"/>
                <a:sym typeface="Arial"/>
              </a:rPr>
              <a:t>: equal amounts of positive and negative charge in one  molecule, net charge depends on pH</a:t>
            </a:r>
            <a:endParaRPr sz="2000">
              <a:latin typeface="Arial"/>
              <a:ea typeface="Arial"/>
              <a:cs typeface="Arial"/>
              <a:sym typeface="Arial"/>
            </a:endParaRPr>
          </a:p>
          <a:p>
            <a:pPr indent="0" lvl="0" marL="0" marR="0" rtl="0" algn="l">
              <a:lnSpc>
                <a:spcPct val="100000"/>
              </a:lnSpc>
              <a:spcBef>
                <a:spcPts val="0"/>
              </a:spcBef>
              <a:spcAft>
                <a:spcPts val="0"/>
              </a:spcAft>
              <a:buNone/>
            </a:pPr>
            <a:r>
              <a:t/>
            </a:r>
            <a:endParaRPr sz="2400">
              <a:latin typeface="Arial"/>
              <a:ea typeface="Arial"/>
              <a:cs typeface="Arial"/>
              <a:sym typeface="Arial"/>
            </a:endParaRPr>
          </a:p>
          <a:p>
            <a:pPr indent="0" lvl="0" marL="50800" marR="17780" rtl="0" algn="l">
              <a:lnSpc>
                <a:spcPct val="100000"/>
              </a:lnSpc>
              <a:spcBef>
                <a:spcPts val="0"/>
              </a:spcBef>
              <a:spcAft>
                <a:spcPts val="0"/>
              </a:spcAft>
              <a:buNone/>
            </a:pPr>
            <a:r>
              <a:rPr b="1" lang="en-US" sz="2000">
                <a:latin typeface="Trebuchet MS"/>
                <a:ea typeface="Trebuchet MS"/>
                <a:cs typeface="Trebuchet MS"/>
                <a:sym typeface="Trebuchet MS"/>
              </a:rPr>
              <a:t>neutral dyes: </a:t>
            </a:r>
            <a:r>
              <a:rPr lang="en-US" sz="2000">
                <a:latin typeface="Arial"/>
                <a:ea typeface="Arial"/>
                <a:cs typeface="Arial"/>
                <a:sym typeface="Arial"/>
              </a:rPr>
              <a:t>mixture of acid and basic dye (anionic and cationic structures  can be colored), Romanowsky stain (hematology, methylene blue +, eosin Y ‐)</a:t>
            </a:r>
            <a:endParaRPr sz="2000">
              <a:latin typeface="Arial"/>
              <a:ea typeface="Arial"/>
              <a:cs typeface="Arial"/>
              <a:sym typeface="Arial"/>
            </a:endParaRPr>
          </a:p>
          <a:p>
            <a:pPr indent="0" lvl="0" marL="0" marR="0" rtl="0" algn="l">
              <a:lnSpc>
                <a:spcPct val="100000"/>
              </a:lnSpc>
              <a:spcBef>
                <a:spcPts val="0"/>
              </a:spcBef>
              <a:spcAft>
                <a:spcPts val="0"/>
              </a:spcAft>
              <a:buNone/>
            </a:pPr>
            <a:r>
              <a:t/>
            </a:r>
            <a:endParaRPr sz="2400">
              <a:latin typeface="Arial"/>
              <a:ea typeface="Arial"/>
              <a:cs typeface="Arial"/>
              <a:sym typeface="Arial"/>
            </a:endParaRPr>
          </a:p>
          <a:p>
            <a:pPr indent="0" lvl="0" marL="50800" marR="0" rtl="0" algn="l">
              <a:lnSpc>
                <a:spcPct val="100000"/>
              </a:lnSpc>
              <a:spcBef>
                <a:spcPts val="0"/>
              </a:spcBef>
              <a:spcAft>
                <a:spcPts val="0"/>
              </a:spcAft>
              <a:buNone/>
            </a:pPr>
            <a:r>
              <a:rPr b="1" lang="en-US" sz="2000">
                <a:latin typeface="Trebuchet MS"/>
                <a:ea typeface="Trebuchet MS"/>
                <a:cs typeface="Trebuchet MS"/>
                <a:sym typeface="Trebuchet MS"/>
              </a:rPr>
              <a:t>Non‐ionic/indifferent dye/sudanophilic: </a:t>
            </a:r>
            <a:r>
              <a:rPr lang="en-US" sz="2000">
                <a:latin typeface="Arial"/>
                <a:ea typeface="Arial"/>
                <a:cs typeface="Arial"/>
                <a:sym typeface="Arial"/>
              </a:rPr>
              <a:t>no charge; =0, ‐OCH</a:t>
            </a:r>
            <a:r>
              <a:rPr baseline="-25000" lang="en-US" sz="1950">
                <a:latin typeface="Arial"/>
                <a:ea typeface="Arial"/>
                <a:cs typeface="Arial"/>
                <a:sym typeface="Arial"/>
              </a:rPr>
              <a:t>3</a:t>
            </a:r>
            <a:r>
              <a:rPr lang="en-US" sz="2000">
                <a:latin typeface="Arial"/>
                <a:ea typeface="Arial"/>
                <a:cs typeface="Arial"/>
                <a:sym typeface="Arial"/>
              </a:rPr>
              <a:t>, ‐OC</a:t>
            </a:r>
            <a:r>
              <a:rPr baseline="-25000" lang="en-US" sz="1950">
                <a:latin typeface="Arial"/>
                <a:ea typeface="Arial"/>
                <a:cs typeface="Arial"/>
                <a:sym typeface="Arial"/>
              </a:rPr>
              <a:t>2</a:t>
            </a:r>
            <a:r>
              <a:rPr lang="en-US" sz="2000">
                <a:latin typeface="Arial"/>
                <a:ea typeface="Arial"/>
                <a:cs typeface="Arial"/>
                <a:sym typeface="Arial"/>
              </a:rPr>
              <a:t>H</a:t>
            </a:r>
            <a:r>
              <a:rPr baseline="-25000" lang="en-US" sz="1950">
                <a:latin typeface="Arial"/>
                <a:ea typeface="Arial"/>
                <a:cs typeface="Arial"/>
                <a:sym typeface="Arial"/>
              </a:rPr>
              <a:t>5</a:t>
            </a:r>
            <a:endParaRPr baseline="-25000" sz="1950">
              <a:latin typeface="Arial"/>
              <a:ea typeface="Arial"/>
              <a:cs typeface="Arial"/>
              <a:sym typeface="Arial"/>
            </a:endParaRPr>
          </a:p>
          <a:p>
            <a:pPr indent="0" lvl="0" marL="50800" marR="0" rtl="0" algn="l">
              <a:lnSpc>
                <a:spcPct val="100000"/>
              </a:lnSpc>
              <a:spcBef>
                <a:spcPts val="0"/>
              </a:spcBef>
              <a:spcAft>
                <a:spcPts val="0"/>
              </a:spcAft>
              <a:buNone/>
            </a:pPr>
            <a:r>
              <a:rPr lang="en-US" sz="2000">
                <a:latin typeface="Arial"/>
                <a:ea typeface="Arial"/>
                <a:cs typeface="Arial"/>
                <a:sym typeface="Arial"/>
              </a:rPr>
              <a:t>compounds, staining of fats (sudan dyes, scarlet R)</a:t>
            </a:r>
            <a:endParaRPr sz="2000">
              <a:latin typeface="Arial"/>
              <a:ea typeface="Arial"/>
              <a:cs typeface="Arial"/>
              <a:sym typeface="Arial"/>
            </a:endParaRPr>
          </a:p>
        </p:txBody>
      </p:sp>
      <p:pic>
        <p:nvPicPr>
          <p:cNvPr id="714" name="Google Shape;714;p46"/>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47"/>
          <p:cNvSpPr txBox="1"/>
          <p:nvPr>
            <p:ph type="title"/>
          </p:nvPr>
        </p:nvSpPr>
        <p:spPr>
          <a:xfrm>
            <a:off x="1281823" y="606043"/>
            <a:ext cx="700256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II. Lake (chromophore + mordant)</a:t>
            </a:r>
            <a:endParaRPr sz="2800">
              <a:latin typeface="Arial"/>
              <a:ea typeface="Arial"/>
              <a:cs typeface="Arial"/>
              <a:sym typeface="Arial"/>
            </a:endParaRPr>
          </a:p>
        </p:txBody>
      </p:sp>
      <p:sp>
        <p:nvSpPr>
          <p:cNvPr id="720" name="Google Shape;720;p4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21" name="Google Shape;721;p47"/>
          <p:cNvSpPr txBox="1"/>
          <p:nvPr>
            <p:ph idx="11" type="ftr"/>
          </p:nvPr>
        </p:nvSpPr>
        <p:spPr>
          <a:xfrm>
            <a:off x="8138293" y="6935793"/>
            <a:ext cx="1405254"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Microscopy Core Facility</a:t>
            </a:r>
            <a:endParaRPr/>
          </a:p>
        </p:txBody>
      </p:sp>
      <p:sp>
        <p:nvSpPr>
          <p:cNvPr id="722" name="Google Shape;722;p47"/>
          <p:cNvSpPr txBox="1"/>
          <p:nvPr/>
        </p:nvSpPr>
        <p:spPr>
          <a:xfrm>
            <a:off x="1380375" y="1522729"/>
            <a:ext cx="8260080" cy="5688965"/>
          </a:xfrm>
          <a:prstGeom prst="rect">
            <a:avLst/>
          </a:prstGeom>
          <a:noFill/>
          <a:ln>
            <a:noFill/>
          </a:ln>
        </p:spPr>
        <p:txBody>
          <a:bodyPr anchorCtr="0" anchor="t" bIns="0" lIns="0" spcFirstLastPara="1" rIns="0" wrap="square" tIns="12700">
            <a:spAutoFit/>
          </a:bodyPr>
          <a:lstStyle/>
          <a:p>
            <a:pPr indent="0" lvl="0" marL="25400" marR="0" rtl="0" algn="l">
              <a:lnSpc>
                <a:spcPct val="100000"/>
              </a:lnSpc>
              <a:spcBef>
                <a:spcPts val="0"/>
              </a:spcBef>
              <a:spcAft>
                <a:spcPts val="0"/>
              </a:spcAft>
              <a:buNone/>
            </a:pPr>
            <a:r>
              <a:rPr lang="en-US" sz="2400">
                <a:solidFill>
                  <a:srgbClr val="0070C0"/>
                </a:solidFill>
                <a:latin typeface="Arial"/>
                <a:ea typeface="Arial"/>
                <a:cs typeface="Arial"/>
                <a:sym typeface="Arial"/>
              </a:rPr>
              <a:t>2. Indirect binding by the formation of chelate complexes</a:t>
            </a:r>
            <a:endParaRPr sz="2400">
              <a:latin typeface="Arial"/>
              <a:ea typeface="Arial"/>
              <a:cs typeface="Arial"/>
              <a:sym typeface="Arial"/>
            </a:endParaRPr>
          </a:p>
          <a:p>
            <a:pPr indent="0" lvl="0" marL="0" marR="0" rtl="0" algn="l">
              <a:lnSpc>
                <a:spcPct val="100000"/>
              </a:lnSpc>
              <a:spcBef>
                <a:spcPts val="0"/>
              </a:spcBef>
              <a:spcAft>
                <a:spcPts val="0"/>
              </a:spcAft>
              <a:buNone/>
            </a:pPr>
            <a:r>
              <a:t/>
            </a:r>
            <a:endParaRPr sz="2400">
              <a:latin typeface="Arial"/>
              <a:ea typeface="Arial"/>
              <a:cs typeface="Arial"/>
              <a:sym typeface="Arial"/>
            </a:endParaRPr>
          </a:p>
          <a:p>
            <a:pPr indent="-286385" lvl="0" marL="340995" marR="0" rtl="0" algn="l">
              <a:lnSpc>
                <a:spcPct val="100000"/>
              </a:lnSpc>
              <a:spcBef>
                <a:spcPts val="2095"/>
              </a:spcBef>
              <a:spcAft>
                <a:spcPts val="0"/>
              </a:spcAft>
              <a:buSzPts val="2000"/>
              <a:buFont typeface="Noto Sans Symbols"/>
              <a:buChar char="⮚"/>
            </a:pPr>
            <a:r>
              <a:rPr lang="en-US" sz="2000">
                <a:latin typeface="Arial"/>
                <a:ea typeface="Arial"/>
                <a:cs typeface="Arial"/>
                <a:sym typeface="Arial"/>
              </a:rPr>
              <a:t>mordant (Beize, </a:t>
            </a:r>
            <a:r>
              <a:rPr i="1" lang="en-US" sz="2000">
                <a:latin typeface="Arial"/>
                <a:ea typeface="Arial"/>
                <a:cs typeface="Arial"/>
                <a:sym typeface="Arial"/>
              </a:rPr>
              <a:t>mordre </a:t>
            </a:r>
            <a:r>
              <a:rPr lang="en-US" sz="2000">
                <a:latin typeface="Arial"/>
                <a:ea typeface="Arial"/>
                <a:cs typeface="Arial"/>
                <a:sym typeface="Arial"/>
              </a:rPr>
              <a:t>= bite in French): polyvalent metal ion solution</a:t>
            </a:r>
            <a:endParaRPr sz="2000">
              <a:latin typeface="Arial"/>
              <a:ea typeface="Arial"/>
              <a:cs typeface="Arial"/>
              <a:sym typeface="Arial"/>
            </a:endParaRPr>
          </a:p>
          <a:p>
            <a:pPr indent="-286385" lvl="0" marL="340995" marR="0" rtl="0" algn="l">
              <a:lnSpc>
                <a:spcPct val="100000"/>
              </a:lnSpc>
              <a:spcBef>
                <a:spcPts val="1200"/>
              </a:spcBef>
              <a:spcAft>
                <a:spcPts val="0"/>
              </a:spcAft>
              <a:buSzPts val="2000"/>
              <a:buFont typeface="Noto Sans Symbols"/>
              <a:buChar char="⮚"/>
            </a:pPr>
            <a:r>
              <a:rPr lang="en-US" sz="2000">
                <a:latin typeface="Arial"/>
                <a:ea typeface="Arial"/>
                <a:cs typeface="Arial"/>
                <a:sym typeface="Arial"/>
              </a:rPr>
              <a:t>common mordants: alum, chrome, iron, tin, copper – salts</a:t>
            </a:r>
            <a:endParaRPr sz="2000">
              <a:latin typeface="Arial"/>
              <a:ea typeface="Arial"/>
              <a:cs typeface="Arial"/>
              <a:sym typeface="Arial"/>
            </a:endParaRPr>
          </a:p>
          <a:p>
            <a:pPr indent="-286385" lvl="0" marL="340995" marR="0" rtl="0" algn="l">
              <a:lnSpc>
                <a:spcPct val="100000"/>
              </a:lnSpc>
              <a:spcBef>
                <a:spcPts val="1200"/>
              </a:spcBef>
              <a:spcAft>
                <a:spcPts val="0"/>
              </a:spcAft>
              <a:buSzPts val="2000"/>
              <a:buFont typeface="Noto Sans Symbols"/>
              <a:buChar char="⮚"/>
            </a:pPr>
            <a:r>
              <a:rPr lang="en-US" sz="2000">
                <a:latin typeface="Arial"/>
                <a:ea typeface="Arial"/>
                <a:cs typeface="Arial"/>
                <a:sym typeface="Arial"/>
              </a:rPr>
              <a:t>alum (double sulfate salts, Aluminium Potassium Sulfate, KAl (SO</a:t>
            </a:r>
            <a:r>
              <a:rPr baseline="-25000" lang="en-US" sz="1950">
                <a:latin typeface="Arial"/>
                <a:ea typeface="Arial"/>
                <a:cs typeface="Arial"/>
                <a:sym typeface="Arial"/>
              </a:rPr>
              <a:t>4</a:t>
            </a:r>
            <a:r>
              <a:rPr lang="en-US" sz="2000">
                <a:latin typeface="Arial"/>
                <a:ea typeface="Arial"/>
                <a:cs typeface="Arial"/>
                <a:sym typeface="Arial"/>
              </a:rPr>
              <a:t>)</a:t>
            </a:r>
            <a:r>
              <a:rPr baseline="-25000" lang="en-US" sz="1950">
                <a:latin typeface="Arial"/>
                <a:ea typeface="Arial"/>
                <a:cs typeface="Arial"/>
                <a:sym typeface="Arial"/>
              </a:rPr>
              <a:t>2 </a:t>
            </a:r>
            <a:r>
              <a:rPr lang="en-US" sz="2000">
                <a:latin typeface="Arial"/>
                <a:ea typeface="Arial"/>
                <a:cs typeface="Arial"/>
                <a:sym typeface="Arial"/>
              </a:rPr>
              <a:t>x 12 H20</a:t>
            </a:r>
            <a:endParaRPr sz="2000">
              <a:latin typeface="Arial"/>
              <a:ea typeface="Arial"/>
              <a:cs typeface="Arial"/>
              <a:sym typeface="Arial"/>
            </a:endParaRPr>
          </a:p>
          <a:p>
            <a:pPr indent="-286385" lvl="0" marL="340995" marR="0" rtl="0" algn="l">
              <a:lnSpc>
                <a:spcPct val="100000"/>
              </a:lnSpc>
              <a:spcBef>
                <a:spcPts val="1200"/>
              </a:spcBef>
              <a:spcAft>
                <a:spcPts val="0"/>
              </a:spcAft>
              <a:buSzPts val="2000"/>
              <a:buFont typeface="Noto Sans Symbols"/>
              <a:buChar char="⮚"/>
            </a:pPr>
            <a:r>
              <a:rPr lang="en-US" sz="2000">
                <a:latin typeface="Arial"/>
                <a:ea typeface="Arial"/>
                <a:cs typeface="Arial"/>
                <a:sym typeface="Arial"/>
              </a:rPr>
              <a:t>chrome (Potassium Dichromate, K</a:t>
            </a:r>
            <a:r>
              <a:rPr baseline="-25000" lang="en-US" sz="1950">
                <a:latin typeface="Arial"/>
                <a:ea typeface="Arial"/>
                <a:cs typeface="Arial"/>
                <a:sym typeface="Arial"/>
              </a:rPr>
              <a:t>2</a:t>
            </a:r>
            <a:r>
              <a:rPr lang="en-US" sz="2000">
                <a:latin typeface="Arial"/>
                <a:ea typeface="Arial"/>
                <a:cs typeface="Arial"/>
                <a:sym typeface="Arial"/>
              </a:rPr>
              <a:t>Cr</a:t>
            </a:r>
            <a:r>
              <a:rPr baseline="-25000" lang="en-US" sz="1950">
                <a:latin typeface="Arial"/>
                <a:ea typeface="Arial"/>
                <a:cs typeface="Arial"/>
                <a:sym typeface="Arial"/>
              </a:rPr>
              <a:t>2</a:t>
            </a:r>
            <a:r>
              <a:rPr lang="en-US" sz="2000">
                <a:latin typeface="Arial"/>
                <a:ea typeface="Arial"/>
                <a:cs typeface="Arial"/>
                <a:sym typeface="Arial"/>
              </a:rPr>
              <a:t>O</a:t>
            </a:r>
            <a:r>
              <a:rPr baseline="-25000" lang="en-US" sz="1950">
                <a:latin typeface="Arial"/>
                <a:ea typeface="Arial"/>
                <a:cs typeface="Arial"/>
                <a:sym typeface="Arial"/>
              </a:rPr>
              <a:t>7</a:t>
            </a:r>
            <a:r>
              <a:rPr lang="en-US" sz="2000">
                <a:latin typeface="Arial"/>
                <a:ea typeface="Arial"/>
                <a:cs typeface="Arial"/>
                <a:sym typeface="Arial"/>
              </a:rPr>
              <a:t>)</a:t>
            </a:r>
            <a:endParaRPr sz="2000">
              <a:latin typeface="Arial"/>
              <a:ea typeface="Arial"/>
              <a:cs typeface="Arial"/>
              <a:sym typeface="Arial"/>
            </a:endParaRPr>
          </a:p>
          <a:p>
            <a:pPr indent="-285750" lvl="0" marL="340995" marR="368300" rtl="0" algn="l">
              <a:lnSpc>
                <a:spcPct val="150000"/>
              </a:lnSpc>
              <a:spcBef>
                <a:spcPts val="0"/>
              </a:spcBef>
              <a:spcAft>
                <a:spcPts val="0"/>
              </a:spcAft>
              <a:buSzPts val="2000"/>
              <a:buFont typeface="Noto Sans Symbols"/>
              <a:buChar char="⮚"/>
            </a:pPr>
            <a:r>
              <a:rPr lang="en-US" sz="2000">
                <a:latin typeface="Arial"/>
                <a:ea typeface="Arial"/>
                <a:cs typeface="Arial"/>
                <a:sym typeface="Arial"/>
              </a:rPr>
              <a:t>lake (Lack): chromophore + mordant = coordination complex or metal ion  chelating complex between mordant and chromophore forms a colloid</a:t>
            </a:r>
            <a:endParaRPr sz="2000">
              <a:latin typeface="Arial"/>
              <a:ea typeface="Arial"/>
              <a:cs typeface="Arial"/>
              <a:sym typeface="Arial"/>
            </a:endParaRPr>
          </a:p>
          <a:p>
            <a:pPr indent="-286385" lvl="0" marL="340995" marR="0" rtl="0" algn="l">
              <a:lnSpc>
                <a:spcPct val="100000"/>
              </a:lnSpc>
              <a:spcBef>
                <a:spcPts val="1200"/>
              </a:spcBef>
              <a:spcAft>
                <a:spcPts val="0"/>
              </a:spcAft>
              <a:buSzPts val="2000"/>
              <a:buFont typeface="Noto Sans Symbols"/>
              <a:buChar char="⮚"/>
            </a:pPr>
            <a:r>
              <a:rPr lang="en-US" sz="2000">
                <a:latin typeface="Arial"/>
                <a:ea typeface="Arial"/>
                <a:cs typeface="Arial"/>
                <a:sym typeface="Arial"/>
              </a:rPr>
              <a:t>can be added before, with or after the dye (pre/meta/postmordating)</a:t>
            </a:r>
            <a:endParaRPr sz="2000">
              <a:latin typeface="Arial"/>
              <a:ea typeface="Arial"/>
              <a:cs typeface="Arial"/>
              <a:sym typeface="Arial"/>
            </a:endParaRPr>
          </a:p>
          <a:p>
            <a:pPr indent="-286385" lvl="0" marL="340995" marR="0" rtl="0" algn="l">
              <a:lnSpc>
                <a:spcPct val="100000"/>
              </a:lnSpc>
              <a:spcBef>
                <a:spcPts val="1200"/>
              </a:spcBef>
              <a:spcAft>
                <a:spcPts val="0"/>
              </a:spcAft>
              <a:buSzPts val="2000"/>
              <a:buFont typeface="Noto Sans Symbols"/>
              <a:buChar char="⮚"/>
            </a:pPr>
            <a:r>
              <a:rPr lang="en-US" sz="2000">
                <a:latin typeface="Arial"/>
                <a:ea typeface="Arial"/>
                <a:cs typeface="Arial"/>
                <a:sym typeface="Arial"/>
              </a:rPr>
              <a:t>toxic but very stable (substansive)</a:t>
            </a:r>
            <a:endParaRPr sz="2000">
              <a:latin typeface="Arial"/>
              <a:ea typeface="Arial"/>
              <a:cs typeface="Arial"/>
              <a:sym typeface="Arial"/>
            </a:endParaRPr>
          </a:p>
        </p:txBody>
      </p:sp>
      <p:pic>
        <p:nvPicPr>
          <p:cNvPr id="723" name="Google Shape;723;p47"/>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48"/>
          <p:cNvSpPr txBox="1"/>
          <p:nvPr>
            <p:ph type="title"/>
          </p:nvPr>
        </p:nvSpPr>
        <p:spPr>
          <a:xfrm>
            <a:off x="1281823" y="670052"/>
            <a:ext cx="7740141" cy="36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latin typeface="Arial"/>
                <a:ea typeface="Arial"/>
                <a:cs typeface="Arial"/>
                <a:sym typeface="Arial"/>
              </a:rPr>
              <a:t>Histochemical staining intensity depends on…</a:t>
            </a:r>
            <a:endParaRPr sz="2400">
              <a:latin typeface="Arial"/>
              <a:ea typeface="Arial"/>
              <a:cs typeface="Arial"/>
              <a:sym typeface="Arial"/>
            </a:endParaRPr>
          </a:p>
        </p:txBody>
      </p:sp>
      <p:sp>
        <p:nvSpPr>
          <p:cNvPr id="729" name="Google Shape;729;p48"/>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30" name="Google Shape;730;p48"/>
          <p:cNvSpPr txBox="1"/>
          <p:nvPr/>
        </p:nvSpPr>
        <p:spPr>
          <a:xfrm>
            <a:off x="1465465" y="1732279"/>
            <a:ext cx="7423150" cy="47478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Bonding parameters</a:t>
            </a:r>
            <a:endParaRPr sz="1800">
              <a:latin typeface="Trebuchet MS"/>
              <a:ea typeface="Trebuchet MS"/>
              <a:cs typeface="Trebuchet MS"/>
              <a:sym typeface="Trebuchet MS"/>
            </a:endParaRPr>
          </a:p>
          <a:p>
            <a:pPr indent="0" lvl="0" marL="0" marR="0" rtl="0" algn="l">
              <a:lnSpc>
                <a:spcPct val="100000"/>
              </a:lnSpc>
              <a:spcBef>
                <a:spcPts val="10"/>
              </a:spcBef>
              <a:spcAft>
                <a:spcPts val="0"/>
              </a:spcAft>
              <a:buNone/>
            </a:pPr>
            <a:r>
              <a:t/>
            </a:r>
            <a:endParaRPr sz="1850">
              <a:latin typeface="Trebuchet MS"/>
              <a:ea typeface="Trebuchet MS"/>
              <a:cs typeface="Trebuchet MS"/>
              <a:sym typeface="Trebuchet MS"/>
            </a:endParaRPr>
          </a:p>
          <a:p>
            <a:pPr indent="-285750"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dye concentration and staining time</a:t>
            </a:r>
            <a:endParaRPr sz="1800">
              <a:latin typeface="Arial"/>
              <a:ea typeface="Arial"/>
              <a:cs typeface="Arial"/>
              <a:sym typeface="Arial"/>
            </a:endParaRPr>
          </a:p>
          <a:p>
            <a:pPr indent="-285750"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dye nature (size, lipophilicity, hydrophobic index)</a:t>
            </a:r>
            <a:endParaRPr sz="1800">
              <a:latin typeface="Arial"/>
              <a:ea typeface="Arial"/>
              <a:cs typeface="Arial"/>
              <a:sym typeface="Arial"/>
            </a:endParaRPr>
          </a:p>
          <a:p>
            <a:pPr indent="-286385" lvl="0" marL="755650" marR="5080" rtl="0" algn="l">
              <a:lnSpc>
                <a:spcPct val="100000"/>
              </a:lnSpc>
              <a:spcBef>
                <a:spcPts val="0"/>
              </a:spcBef>
              <a:spcAft>
                <a:spcPts val="0"/>
              </a:spcAft>
              <a:buSzPts val="1800"/>
              <a:buFont typeface="Arial"/>
              <a:buChar char="‐"/>
            </a:pPr>
            <a:r>
              <a:rPr lang="en-US" sz="1800"/>
              <a:t>	</a:t>
            </a:r>
            <a:r>
              <a:rPr lang="en-US" sz="1800">
                <a:latin typeface="Arial"/>
                <a:ea typeface="Arial"/>
                <a:cs typeface="Arial"/>
                <a:sym typeface="Arial"/>
              </a:rPr>
              <a:t>pH – most profound effect, basic dyes better in alcalic solution and vice  versa</a:t>
            </a:r>
            <a:endParaRPr sz="1800">
              <a:latin typeface="Arial"/>
              <a:ea typeface="Arial"/>
              <a:cs typeface="Arial"/>
              <a:sym typeface="Arial"/>
            </a:endParaRPr>
          </a:p>
          <a:p>
            <a:pPr indent="-285750" lvl="0" marL="755015" marR="522605" rtl="0" algn="l">
              <a:lnSpc>
                <a:spcPct val="100000"/>
              </a:lnSpc>
              <a:spcBef>
                <a:spcPts val="0"/>
              </a:spcBef>
              <a:spcAft>
                <a:spcPts val="0"/>
              </a:spcAft>
              <a:buSzPts val="1800"/>
              <a:buFont typeface="Arial"/>
              <a:buChar char="‐"/>
            </a:pPr>
            <a:r>
              <a:rPr lang="en-US" sz="1800">
                <a:latin typeface="Arial"/>
                <a:ea typeface="Arial"/>
                <a:cs typeface="Arial"/>
                <a:sym typeface="Arial"/>
              </a:rPr>
              <a:t>ion/salt concentration: decrease stainability of proteins, supresses  dissociation, dye particle can aggregate</a:t>
            </a:r>
            <a:endParaRPr sz="1800">
              <a:latin typeface="Arial"/>
              <a:ea typeface="Arial"/>
              <a:cs typeface="Arial"/>
              <a:sym typeface="Arial"/>
            </a:endParaRPr>
          </a:p>
          <a:p>
            <a:pPr indent="-286385"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temperature (increase dye diffusion, less aggregates)</a:t>
            </a:r>
            <a:endParaRPr sz="1800">
              <a:latin typeface="Arial"/>
              <a:ea typeface="Arial"/>
              <a:cs typeface="Arial"/>
              <a:sym typeface="Arial"/>
            </a:endParaRPr>
          </a:p>
          <a:p>
            <a:pPr indent="-286385"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tissue density and permeability</a:t>
            </a:r>
            <a:endParaRPr sz="1800">
              <a:latin typeface="Arial"/>
              <a:ea typeface="Arial"/>
              <a:cs typeface="Arial"/>
              <a:sym typeface="Arial"/>
            </a:endParaRPr>
          </a:p>
          <a:p>
            <a:pPr indent="-286385"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fixation (keep in mind, ethanol removes lipids)</a:t>
            </a:r>
            <a:endParaRPr sz="1800">
              <a:latin typeface="Arial"/>
              <a:ea typeface="Arial"/>
              <a:cs typeface="Arial"/>
              <a:sym typeface="Arial"/>
            </a:endParaRPr>
          </a:p>
          <a:p>
            <a:pPr indent="-286385" lvl="0" marL="755650" marR="0" rtl="0" algn="l">
              <a:lnSpc>
                <a:spcPct val="100000"/>
              </a:lnSpc>
              <a:spcBef>
                <a:spcPts val="0"/>
              </a:spcBef>
              <a:spcAft>
                <a:spcPts val="0"/>
              </a:spcAft>
              <a:buSzPts val="1800"/>
              <a:buFont typeface="Arial"/>
              <a:buChar char="‐"/>
            </a:pPr>
            <a:r>
              <a:rPr lang="en-US" sz="1800">
                <a:latin typeface="Arial"/>
                <a:ea typeface="Arial"/>
                <a:cs typeface="Arial"/>
                <a:sym typeface="Arial"/>
              </a:rPr>
              <a:t>simultaneous or successive addition of multiple dyes</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p>
            <a:pPr indent="0" lvl="0" marL="33020" marR="0" rtl="0" algn="l">
              <a:lnSpc>
                <a:spcPct val="100000"/>
              </a:lnSpc>
              <a:spcBef>
                <a:spcPts val="1475"/>
              </a:spcBef>
              <a:spcAft>
                <a:spcPts val="0"/>
              </a:spcAft>
              <a:buNone/>
            </a:pPr>
            <a:r>
              <a:rPr b="1" lang="en-US" sz="1800">
                <a:latin typeface="Trebuchet MS"/>
                <a:ea typeface="Trebuchet MS"/>
                <a:cs typeface="Trebuchet MS"/>
                <a:sym typeface="Trebuchet MS"/>
              </a:rPr>
              <a:t>Progressive</a:t>
            </a:r>
            <a:r>
              <a:rPr lang="en-US" sz="1800">
                <a:latin typeface="Arial"/>
                <a:ea typeface="Arial"/>
                <a:cs typeface="Arial"/>
                <a:sym typeface="Arial"/>
              </a:rPr>
              <a:t>: dye interact with tissue until a propper staining is reached</a:t>
            </a:r>
            <a:endParaRPr sz="1800">
              <a:latin typeface="Arial"/>
              <a:ea typeface="Arial"/>
              <a:cs typeface="Arial"/>
              <a:sym typeface="Arial"/>
            </a:endParaRPr>
          </a:p>
          <a:p>
            <a:pPr indent="0" lvl="0" marL="33020" marR="0" rtl="0" algn="l">
              <a:lnSpc>
                <a:spcPct val="100000"/>
              </a:lnSpc>
              <a:spcBef>
                <a:spcPts val="0"/>
              </a:spcBef>
              <a:spcAft>
                <a:spcPts val="0"/>
              </a:spcAft>
              <a:buNone/>
            </a:pPr>
            <a:r>
              <a:rPr b="1" lang="en-US" sz="1800">
                <a:latin typeface="Trebuchet MS"/>
                <a:ea typeface="Trebuchet MS"/>
                <a:cs typeface="Trebuchet MS"/>
                <a:sym typeface="Trebuchet MS"/>
              </a:rPr>
              <a:t>Regressive/differentiation: </a:t>
            </a:r>
            <a:r>
              <a:rPr lang="en-US" sz="1800">
                <a:latin typeface="Arial"/>
                <a:ea typeface="Arial"/>
                <a:cs typeface="Arial"/>
                <a:sym typeface="Arial"/>
              </a:rPr>
              <a:t>tissue is overstained and excessive stain is removed</a:t>
            </a:r>
            <a:endParaRPr sz="1800">
              <a:latin typeface="Arial"/>
              <a:ea typeface="Arial"/>
              <a:cs typeface="Arial"/>
              <a:sym typeface="Arial"/>
            </a:endParaRPr>
          </a:p>
        </p:txBody>
      </p:sp>
      <p:pic>
        <p:nvPicPr>
          <p:cNvPr id="731" name="Google Shape;731;p48"/>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49"/>
          <p:cNvSpPr txBox="1"/>
          <p:nvPr>
            <p:ph type="title"/>
          </p:nvPr>
        </p:nvSpPr>
        <p:spPr>
          <a:xfrm>
            <a:off x="1281823" y="606043"/>
            <a:ext cx="8216720"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Famous stainings for tissue components..</a:t>
            </a:r>
            <a:endParaRPr sz="2800">
              <a:latin typeface="Arial"/>
              <a:ea typeface="Arial"/>
              <a:cs typeface="Arial"/>
              <a:sym typeface="Arial"/>
            </a:endParaRPr>
          </a:p>
        </p:txBody>
      </p:sp>
      <p:sp>
        <p:nvSpPr>
          <p:cNvPr id="737" name="Google Shape;737;p49"/>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38" name="Google Shape;738;p49"/>
          <p:cNvSpPr txBox="1"/>
          <p:nvPr/>
        </p:nvSpPr>
        <p:spPr>
          <a:xfrm>
            <a:off x="1361833" y="1410715"/>
            <a:ext cx="7673975" cy="52374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Carbohydrates:</a:t>
            </a:r>
            <a:endParaRPr sz="18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lang="en-US" sz="1800">
                <a:latin typeface="Arial"/>
                <a:ea typeface="Arial"/>
                <a:cs typeface="Arial"/>
                <a:sym typeface="Arial"/>
              </a:rPr>
              <a:t>Alcian Blue</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Periodic Acid‐Schiff (PAS)</a:t>
            </a:r>
            <a:endParaRPr sz="1800">
              <a:latin typeface="Arial"/>
              <a:ea typeface="Arial"/>
              <a:cs typeface="Arial"/>
              <a:sym typeface="Arial"/>
            </a:endParaRPr>
          </a:p>
          <a:p>
            <a:pPr indent="0" lvl="0" marL="0" marR="0" rtl="0" algn="l">
              <a:lnSpc>
                <a:spcPct val="100000"/>
              </a:lnSpc>
              <a:spcBef>
                <a:spcPts val="10"/>
              </a:spcBef>
              <a:spcAft>
                <a:spcPts val="0"/>
              </a:spcAft>
              <a:buNone/>
            </a:pPr>
            <a:r>
              <a:t/>
            </a:r>
            <a:endParaRPr sz="2150">
              <a:latin typeface="Arial"/>
              <a:ea typeface="Arial"/>
              <a:cs typeface="Arial"/>
              <a:sym typeface="Arial"/>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Connective tissue</a:t>
            </a:r>
            <a:endParaRPr sz="1800">
              <a:latin typeface="Trebuchet MS"/>
              <a:ea typeface="Trebuchet MS"/>
              <a:cs typeface="Trebuchet MS"/>
              <a:sym typeface="Trebuchet MS"/>
            </a:endParaRPr>
          </a:p>
          <a:p>
            <a:pPr indent="0" lvl="0" marL="12700" marR="351790" rtl="0" algn="l">
              <a:lnSpc>
                <a:spcPct val="100000"/>
              </a:lnSpc>
              <a:spcBef>
                <a:spcPts val="0"/>
              </a:spcBef>
              <a:spcAft>
                <a:spcPts val="0"/>
              </a:spcAft>
              <a:buNone/>
            </a:pPr>
            <a:r>
              <a:rPr lang="en-US" sz="1800">
                <a:latin typeface="Arial"/>
                <a:ea typeface="Arial"/>
                <a:cs typeface="Arial"/>
                <a:sym typeface="Arial"/>
              </a:rPr>
              <a:t>Collagen fibers (Masson´s trichrome, Mallory´s trichrome, Gomori´s trichrome)  Elastic fibers (Verhoeff‐Van Gieson, Weigert´s Resorcin‐Fuchsin, Orcein)  Reticular fibers (silver impregnation: Wilder, Gordon and Sweet)</a:t>
            </a:r>
            <a:endParaRPr sz="1800">
              <a:latin typeface="Arial"/>
              <a:ea typeface="Arial"/>
              <a:cs typeface="Arial"/>
              <a:sym typeface="Arial"/>
            </a:endParaRPr>
          </a:p>
          <a:p>
            <a:pPr indent="0" lvl="0" marL="0" marR="0" rtl="0" algn="l">
              <a:lnSpc>
                <a:spcPct val="100000"/>
              </a:lnSpc>
              <a:spcBef>
                <a:spcPts val="10"/>
              </a:spcBef>
              <a:spcAft>
                <a:spcPts val="0"/>
              </a:spcAft>
              <a:buNone/>
            </a:pPr>
            <a:r>
              <a:t/>
            </a:r>
            <a:endParaRPr sz="2150">
              <a:latin typeface="Arial"/>
              <a:ea typeface="Arial"/>
              <a:cs typeface="Arial"/>
              <a:sym typeface="Arial"/>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Lipids </a:t>
            </a:r>
            <a:r>
              <a:rPr lang="en-US" sz="1800">
                <a:latin typeface="Arial"/>
                <a:ea typeface="Arial"/>
                <a:cs typeface="Arial"/>
                <a:sym typeface="Arial"/>
              </a:rPr>
              <a:t>(Sudan III, IV, black, Oil red O)</a:t>
            </a:r>
            <a:endParaRPr sz="1800">
              <a:latin typeface="Arial"/>
              <a:ea typeface="Arial"/>
              <a:cs typeface="Arial"/>
              <a:sym typeface="Arial"/>
            </a:endParaRPr>
          </a:p>
          <a:p>
            <a:pPr indent="-635" lvl="0" marL="12700" marR="120650" rtl="0" algn="l">
              <a:lnSpc>
                <a:spcPct val="100000"/>
              </a:lnSpc>
              <a:spcBef>
                <a:spcPts val="0"/>
              </a:spcBef>
              <a:spcAft>
                <a:spcPts val="0"/>
              </a:spcAft>
              <a:buNone/>
            </a:pPr>
            <a:r>
              <a:rPr b="1" lang="en-US" sz="1800">
                <a:latin typeface="Trebuchet MS"/>
                <a:ea typeface="Trebuchet MS"/>
                <a:cs typeface="Trebuchet MS"/>
                <a:sym typeface="Trebuchet MS"/>
              </a:rPr>
              <a:t>Minerals </a:t>
            </a:r>
            <a:r>
              <a:rPr lang="en-US" sz="1800">
                <a:latin typeface="Arial"/>
                <a:ea typeface="Arial"/>
                <a:cs typeface="Arial"/>
                <a:sym typeface="Arial"/>
              </a:rPr>
              <a:t>(Ca: von Kossa, Alizarin red S, Cu: p‐Dimethylaminobenzidine, rhodamin  (DMABR)</a:t>
            </a:r>
            <a:endParaRPr sz="1800">
              <a:latin typeface="Arial"/>
              <a:ea typeface="Arial"/>
              <a:cs typeface="Arial"/>
              <a:sym typeface="Arial"/>
            </a:endParaRPr>
          </a:p>
          <a:p>
            <a:pPr indent="0" lvl="0" marL="0" marR="0" rtl="0" algn="l">
              <a:lnSpc>
                <a:spcPct val="100000"/>
              </a:lnSpc>
              <a:spcBef>
                <a:spcPts val="10"/>
              </a:spcBef>
              <a:spcAft>
                <a:spcPts val="0"/>
              </a:spcAft>
              <a:buNone/>
            </a:pPr>
            <a:r>
              <a:t/>
            </a:r>
            <a:endParaRPr sz="2150">
              <a:latin typeface="Arial"/>
              <a:ea typeface="Arial"/>
              <a:cs typeface="Arial"/>
              <a:sym typeface="Arial"/>
            </a:endParaRPr>
          </a:p>
          <a:p>
            <a:pPr indent="-635" lvl="0" marL="12700" marR="5080" rtl="0" algn="l">
              <a:lnSpc>
                <a:spcPct val="100000"/>
              </a:lnSpc>
              <a:spcBef>
                <a:spcPts val="0"/>
              </a:spcBef>
              <a:spcAft>
                <a:spcPts val="0"/>
              </a:spcAft>
              <a:buNone/>
            </a:pPr>
            <a:r>
              <a:rPr b="1" lang="en-US" sz="1800">
                <a:latin typeface="Trebuchet MS"/>
                <a:ea typeface="Trebuchet MS"/>
                <a:cs typeface="Trebuchet MS"/>
                <a:sym typeface="Trebuchet MS"/>
              </a:rPr>
              <a:t>Nucleic acids </a:t>
            </a:r>
            <a:r>
              <a:rPr lang="en-US" sz="1800">
                <a:latin typeface="Arial"/>
                <a:ea typeface="Arial"/>
                <a:cs typeface="Arial"/>
                <a:sym typeface="Arial"/>
              </a:rPr>
              <a:t>(Haematoxylin, Feulgen stain, Ethyl green‐Pyronin‐Y, nuclear fast red,  cystal violet, cresyl violet acetate)</a:t>
            </a:r>
            <a:endParaRPr sz="1800">
              <a:latin typeface="Arial"/>
              <a:ea typeface="Arial"/>
              <a:cs typeface="Arial"/>
              <a:sym typeface="Arial"/>
            </a:endParaRPr>
          </a:p>
          <a:p>
            <a:pPr indent="0" lvl="0" marL="0" marR="0" rtl="0" algn="l">
              <a:lnSpc>
                <a:spcPct val="100000"/>
              </a:lnSpc>
              <a:spcBef>
                <a:spcPts val="10"/>
              </a:spcBef>
              <a:spcAft>
                <a:spcPts val="0"/>
              </a:spcAft>
              <a:buNone/>
            </a:pPr>
            <a:r>
              <a:t/>
            </a:r>
            <a:endParaRPr sz="2150">
              <a:latin typeface="Arial"/>
              <a:ea typeface="Arial"/>
              <a:cs typeface="Arial"/>
              <a:sym typeface="Arial"/>
            </a:endParaRPr>
          </a:p>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Pigments</a:t>
            </a:r>
            <a:endParaRPr sz="18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lang="en-US" sz="1800">
                <a:latin typeface="Arial"/>
                <a:ea typeface="Arial"/>
                <a:cs typeface="Arial"/>
                <a:sym typeface="Arial"/>
              </a:rPr>
              <a:t>Iron (Prussian Blue)</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Melanin (Masson‐Fontana silver, Schmorl´s ferricyanide)</a:t>
            </a:r>
            <a:endParaRPr sz="1800">
              <a:latin typeface="Arial"/>
              <a:ea typeface="Arial"/>
              <a:cs typeface="Arial"/>
              <a:sym typeface="Arial"/>
            </a:endParaRPr>
          </a:p>
        </p:txBody>
      </p:sp>
      <p:pic>
        <p:nvPicPr>
          <p:cNvPr id="739" name="Google Shape;739;p49"/>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p:nvPr/>
        </p:nvSpPr>
        <p:spPr>
          <a:xfrm>
            <a:off x="7869361" y="4153628"/>
            <a:ext cx="2043378" cy="12367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97" name="Google Shape;97;p5"/>
          <p:cNvGrpSpPr/>
          <p:nvPr/>
        </p:nvGrpSpPr>
        <p:grpSpPr>
          <a:xfrm>
            <a:off x="1037729" y="1383791"/>
            <a:ext cx="6656070" cy="5362575"/>
            <a:chOff x="1037729" y="1383791"/>
            <a:chExt cx="6656070" cy="5362575"/>
          </a:xfrm>
        </p:grpSpPr>
        <p:sp>
          <p:nvSpPr>
            <p:cNvPr id="98" name="Google Shape;98;p5"/>
            <p:cNvSpPr/>
            <p:nvPr/>
          </p:nvSpPr>
          <p:spPr>
            <a:xfrm>
              <a:off x="1049921" y="1396745"/>
              <a:ext cx="6631305" cy="5336540"/>
            </a:xfrm>
            <a:custGeom>
              <a:rect b="b" l="l" r="r" t="t"/>
              <a:pathLst>
                <a:path extrusionOk="0" h="5336540" w="6631305">
                  <a:moveTo>
                    <a:pt x="6630924" y="4447032"/>
                  </a:moveTo>
                  <a:lnTo>
                    <a:pt x="6630924" y="889254"/>
                  </a:lnTo>
                  <a:lnTo>
                    <a:pt x="6629609" y="840499"/>
                  </a:lnTo>
                  <a:lnTo>
                    <a:pt x="6625710" y="792428"/>
                  </a:lnTo>
                  <a:lnTo>
                    <a:pt x="6619295" y="745107"/>
                  </a:lnTo>
                  <a:lnTo>
                    <a:pt x="6610430" y="698606"/>
                  </a:lnTo>
                  <a:lnTo>
                    <a:pt x="6599184" y="652991"/>
                  </a:lnTo>
                  <a:lnTo>
                    <a:pt x="6585624" y="608332"/>
                  </a:lnTo>
                  <a:lnTo>
                    <a:pt x="6569818" y="564695"/>
                  </a:lnTo>
                  <a:lnTo>
                    <a:pt x="6551833" y="522150"/>
                  </a:lnTo>
                  <a:lnTo>
                    <a:pt x="6531736" y="480764"/>
                  </a:lnTo>
                  <a:lnTo>
                    <a:pt x="6509596" y="440605"/>
                  </a:lnTo>
                  <a:lnTo>
                    <a:pt x="6485480" y="401741"/>
                  </a:lnTo>
                  <a:lnTo>
                    <a:pt x="6459455" y="364242"/>
                  </a:lnTo>
                  <a:lnTo>
                    <a:pt x="6431589" y="328173"/>
                  </a:lnTo>
                  <a:lnTo>
                    <a:pt x="6401950" y="293605"/>
                  </a:lnTo>
                  <a:lnTo>
                    <a:pt x="6370605" y="260604"/>
                  </a:lnTo>
                  <a:lnTo>
                    <a:pt x="6337622" y="229238"/>
                  </a:lnTo>
                  <a:lnTo>
                    <a:pt x="6303068" y="199577"/>
                  </a:lnTo>
                  <a:lnTo>
                    <a:pt x="6267011" y="171687"/>
                  </a:lnTo>
                  <a:lnTo>
                    <a:pt x="6229518" y="145638"/>
                  </a:lnTo>
                  <a:lnTo>
                    <a:pt x="6190657" y="121496"/>
                  </a:lnTo>
                  <a:lnTo>
                    <a:pt x="6150495" y="99331"/>
                  </a:lnTo>
                  <a:lnTo>
                    <a:pt x="6109101" y="79210"/>
                  </a:lnTo>
                  <a:lnTo>
                    <a:pt x="6066542" y="61201"/>
                  </a:lnTo>
                  <a:lnTo>
                    <a:pt x="6022884" y="45372"/>
                  </a:lnTo>
                  <a:lnTo>
                    <a:pt x="5978196" y="31792"/>
                  </a:lnTo>
                  <a:lnTo>
                    <a:pt x="5932546" y="20528"/>
                  </a:lnTo>
                  <a:lnTo>
                    <a:pt x="5886001" y="11649"/>
                  </a:lnTo>
                  <a:lnTo>
                    <a:pt x="5838628" y="5222"/>
                  </a:lnTo>
                  <a:lnTo>
                    <a:pt x="5790495" y="1317"/>
                  </a:lnTo>
                  <a:lnTo>
                    <a:pt x="5741670" y="0"/>
                  </a:lnTo>
                  <a:lnTo>
                    <a:pt x="889254" y="0"/>
                  </a:lnTo>
                  <a:lnTo>
                    <a:pt x="840499" y="1317"/>
                  </a:lnTo>
                  <a:lnTo>
                    <a:pt x="792428" y="5222"/>
                  </a:lnTo>
                  <a:lnTo>
                    <a:pt x="745107" y="11649"/>
                  </a:lnTo>
                  <a:lnTo>
                    <a:pt x="698606" y="20528"/>
                  </a:lnTo>
                  <a:lnTo>
                    <a:pt x="652991" y="31792"/>
                  </a:lnTo>
                  <a:lnTo>
                    <a:pt x="608332" y="45372"/>
                  </a:lnTo>
                  <a:lnTo>
                    <a:pt x="564695" y="61201"/>
                  </a:lnTo>
                  <a:lnTo>
                    <a:pt x="522150" y="79210"/>
                  </a:lnTo>
                  <a:lnTo>
                    <a:pt x="480764" y="99331"/>
                  </a:lnTo>
                  <a:lnTo>
                    <a:pt x="440605" y="121496"/>
                  </a:lnTo>
                  <a:lnTo>
                    <a:pt x="401741" y="145638"/>
                  </a:lnTo>
                  <a:lnTo>
                    <a:pt x="364242" y="171687"/>
                  </a:lnTo>
                  <a:lnTo>
                    <a:pt x="328173" y="199577"/>
                  </a:lnTo>
                  <a:lnTo>
                    <a:pt x="293605" y="229238"/>
                  </a:lnTo>
                  <a:lnTo>
                    <a:pt x="260603" y="260604"/>
                  </a:lnTo>
                  <a:lnTo>
                    <a:pt x="229238" y="293605"/>
                  </a:lnTo>
                  <a:lnTo>
                    <a:pt x="199577" y="328173"/>
                  </a:lnTo>
                  <a:lnTo>
                    <a:pt x="171687" y="364242"/>
                  </a:lnTo>
                  <a:lnTo>
                    <a:pt x="145638" y="401741"/>
                  </a:lnTo>
                  <a:lnTo>
                    <a:pt x="121496" y="440605"/>
                  </a:lnTo>
                  <a:lnTo>
                    <a:pt x="99331" y="480764"/>
                  </a:lnTo>
                  <a:lnTo>
                    <a:pt x="79210" y="522150"/>
                  </a:lnTo>
                  <a:lnTo>
                    <a:pt x="61201" y="564695"/>
                  </a:lnTo>
                  <a:lnTo>
                    <a:pt x="45372" y="608332"/>
                  </a:lnTo>
                  <a:lnTo>
                    <a:pt x="31792" y="652991"/>
                  </a:lnTo>
                  <a:lnTo>
                    <a:pt x="20528" y="698606"/>
                  </a:lnTo>
                  <a:lnTo>
                    <a:pt x="11649" y="745107"/>
                  </a:lnTo>
                  <a:lnTo>
                    <a:pt x="5222" y="792428"/>
                  </a:lnTo>
                  <a:lnTo>
                    <a:pt x="1317" y="840499"/>
                  </a:lnTo>
                  <a:lnTo>
                    <a:pt x="0" y="889254"/>
                  </a:lnTo>
                  <a:lnTo>
                    <a:pt x="0" y="4447032"/>
                  </a:lnTo>
                  <a:lnTo>
                    <a:pt x="1317" y="4495857"/>
                  </a:lnTo>
                  <a:lnTo>
                    <a:pt x="5222" y="4543990"/>
                  </a:lnTo>
                  <a:lnTo>
                    <a:pt x="11649" y="4591363"/>
                  </a:lnTo>
                  <a:lnTo>
                    <a:pt x="20528" y="4637908"/>
                  </a:lnTo>
                  <a:lnTo>
                    <a:pt x="31792" y="4683558"/>
                  </a:lnTo>
                  <a:lnTo>
                    <a:pt x="45372" y="4728246"/>
                  </a:lnTo>
                  <a:lnTo>
                    <a:pt x="61201" y="4771904"/>
                  </a:lnTo>
                  <a:lnTo>
                    <a:pt x="79210" y="4814463"/>
                  </a:lnTo>
                  <a:lnTo>
                    <a:pt x="99331" y="4855857"/>
                  </a:lnTo>
                  <a:lnTo>
                    <a:pt x="121496" y="4896019"/>
                  </a:lnTo>
                  <a:lnTo>
                    <a:pt x="145638" y="4934880"/>
                  </a:lnTo>
                  <a:lnTo>
                    <a:pt x="171687" y="4972373"/>
                  </a:lnTo>
                  <a:lnTo>
                    <a:pt x="199577" y="5008430"/>
                  </a:lnTo>
                  <a:lnTo>
                    <a:pt x="229238" y="5042984"/>
                  </a:lnTo>
                  <a:lnTo>
                    <a:pt x="260604" y="5075967"/>
                  </a:lnTo>
                  <a:lnTo>
                    <a:pt x="293605" y="5107312"/>
                  </a:lnTo>
                  <a:lnTo>
                    <a:pt x="328173" y="5136951"/>
                  </a:lnTo>
                  <a:lnTo>
                    <a:pt x="364242" y="5164817"/>
                  </a:lnTo>
                  <a:lnTo>
                    <a:pt x="401741" y="5190842"/>
                  </a:lnTo>
                  <a:lnTo>
                    <a:pt x="440605" y="5214958"/>
                  </a:lnTo>
                  <a:lnTo>
                    <a:pt x="480764" y="5237098"/>
                  </a:lnTo>
                  <a:lnTo>
                    <a:pt x="522150" y="5257195"/>
                  </a:lnTo>
                  <a:lnTo>
                    <a:pt x="564695" y="5275180"/>
                  </a:lnTo>
                  <a:lnTo>
                    <a:pt x="608332" y="5290986"/>
                  </a:lnTo>
                  <a:lnTo>
                    <a:pt x="652991" y="5304546"/>
                  </a:lnTo>
                  <a:lnTo>
                    <a:pt x="698606" y="5315792"/>
                  </a:lnTo>
                  <a:lnTo>
                    <a:pt x="745107" y="5324657"/>
                  </a:lnTo>
                  <a:lnTo>
                    <a:pt x="792428" y="5331072"/>
                  </a:lnTo>
                  <a:lnTo>
                    <a:pt x="840499" y="5334971"/>
                  </a:lnTo>
                  <a:lnTo>
                    <a:pt x="889254" y="5336286"/>
                  </a:lnTo>
                  <a:lnTo>
                    <a:pt x="5741670" y="5336286"/>
                  </a:lnTo>
                  <a:lnTo>
                    <a:pt x="5790495" y="5334971"/>
                  </a:lnTo>
                  <a:lnTo>
                    <a:pt x="5838628" y="5331072"/>
                  </a:lnTo>
                  <a:lnTo>
                    <a:pt x="5886001" y="5324657"/>
                  </a:lnTo>
                  <a:lnTo>
                    <a:pt x="5932546" y="5315792"/>
                  </a:lnTo>
                  <a:lnTo>
                    <a:pt x="5978196" y="5304546"/>
                  </a:lnTo>
                  <a:lnTo>
                    <a:pt x="6022884" y="5290986"/>
                  </a:lnTo>
                  <a:lnTo>
                    <a:pt x="6066542" y="5275180"/>
                  </a:lnTo>
                  <a:lnTo>
                    <a:pt x="6109101" y="5257195"/>
                  </a:lnTo>
                  <a:lnTo>
                    <a:pt x="6150495" y="5237098"/>
                  </a:lnTo>
                  <a:lnTo>
                    <a:pt x="6190657" y="5214958"/>
                  </a:lnTo>
                  <a:lnTo>
                    <a:pt x="6229518" y="5190842"/>
                  </a:lnTo>
                  <a:lnTo>
                    <a:pt x="6267011" y="5164817"/>
                  </a:lnTo>
                  <a:lnTo>
                    <a:pt x="6303068" y="5136951"/>
                  </a:lnTo>
                  <a:lnTo>
                    <a:pt x="6337622" y="5107312"/>
                  </a:lnTo>
                  <a:lnTo>
                    <a:pt x="6370605" y="5075967"/>
                  </a:lnTo>
                  <a:lnTo>
                    <a:pt x="6401950" y="5042984"/>
                  </a:lnTo>
                  <a:lnTo>
                    <a:pt x="6431589" y="5008430"/>
                  </a:lnTo>
                  <a:lnTo>
                    <a:pt x="6459455" y="4972373"/>
                  </a:lnTo>
                  <a:lnTo>
                    <a:pt x="6485480" y="4934880"/>
                  </a:lnTo>
                  <a:lnTo>
                    <a:pt x="6509596" y="4896019"/>
                  </a:lnTo>
                  <a:lnTo>
                    <a:pt x="6531736" y="4855857"/>
                  </a:lnTo>
                  <a:lnTo>
                    <a:pt x="6551833" y="4814463"/>
                  </a:lnTo>
                  <a:lnTo>
                    <a:pt x="6569818" y="4771904"/>
                  </a:lnTo>
                  <a:lnTo>
                    <a:pt x="6585624" y="4728246"/>
                  </a:lnTo>
                  <a:lnTo>
                    <a:pt x="6599184" y="4683558"/>
                  </a:lnTo>
                  <a:lnTo>
                    <a:pt x="6610430" y="4637908"/>
                  </a:lnTo>
                  <a:lnTo>
                    <a:pt x="6619295" y="4591363"/>
                  </a:lnTo>
                  <a:lnTo>
                    <a:pt x="6625710" y="4543990"/>
                  </a:lnTo>
                  <a:lnTo>
                    <a:pt x="6629609" y="4495857"/>
                  </a:lnTo>
                  <a:lnTo>
                    <a:pt x="6630924" y="444703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 name="Google Shape;99;p5"/>
            <p:cNvSpPr/>
            <p:nvPr/>
          </p:nvSpPr>
          <p:spPr>
            <a:xfrm>
              <a:off x="1037729" y="1383791"/>
              <a:ext cx="6656070" cy="5362575"/>
            </a:xfrm>
            <a:custGeom>
              <a:rect b="b" l="l" r="r" t="t"/>
              <a:pathLst>
                <a:path extrusionOk="0" h="5362575" w="6656070">
                  <a:moveTo>
                    <a:pt x="6656070" y="4459985"/>
                  </a:moveTo>
                  <a:lnTo>
                    <a:pt x="6656070" y="902207"/>
                  </a:lnTo>
                  <a:lnTo>
                    <a:pt x="6654546" y="855726"/>
                  </a:lnTo>
                  <a:lnTo>
                    <a:pt x="6651498" y="810005"/>
                  </a:lnTo>
                  <a:lnTo>
                    <a:pt x="6645129" y="761336"/>
                  </a:lnTo>
                  <a:lnTo>
                    <a:pt x="6636228" y="713530"/>
                  </a:lnTo>
                  <a:lnTo>
                    <a:pt x="6624867" y="666658"/>
                  </a:lnTo>
                  <a:lnTo>
                    <a:pt x="6611116" y="620787"/>
                  </a:lnTo>
                  <a:lnTo>
                    <a:pt x="6595046" y="575989"/>
                  </a:lnTo>
                  <a:lnTo>
                    <a:pt x="6576731" y="532330"/>
                  </a:lnTo>
                  <a:lnTo>
                    <a:pt x="6556240" y="489882"/>
                  </a:lnTo>
                  <a:lnTo>
                    <a:pt x="6533591" y="448625"/>
                  </a:lnTo>
                  <a:lnTo>
                    <a:pt x="6508991" y="408853"/>
                  </a:lnTo>
                  <a:lnTo>
                    <a:pt x="6482417" y="370472"/>
                  </a:lnTo>
                  <a:lnTo>
                    <a:pt x="6453939" y="333556"/>
                  </a:lnTo>
                  <a:lnTo>
                    <a:pt x="6423627" y="298179"/>
                  </a:lnTo>
                  <a:lnTo>
                    <a:pt x="6391551" y="264415"/>
                  </a:lnTo>
                  <a:lnTo>
                    <a:pt x="6357783" y="232335"/>
                  </a:lnTo>
                  <a:lnTo>
                    <a:pt x="6322572" y="202151"/>
                  </a:lnTo>
                  <a:lnTo>
                    <a:pt x="6285717" y="173705"/>
                  </a:lnTo>
                  <a:lnTo>
                    <a:pt x="6247401" y="147160"/>
                  </a:lnTo>
                  <a:lnTo>
                    <a:pt x="6207695" y="122586"/>
                  </a:lnTo>
                  <a:lnTo>
                    <a:pt x="6166670" y="100052"/>
                  </a:lnTo>
                  <a:lnTo>
                    <a:pt x="6124399" y="79627"/>
                  </a:lnTo>
                  <a:lnTo>
                    <a:pt x="6080952" y="61380"/>
                  </a:lnTo>
                  <a:lnTo>
                    <a:pt x="6036401" y="45382"/>
                  </a:lnTo>
                  <a:lnTo>
                    <a:pt x="5990817" y="31700"/>
                  </a:lnTo>
                  <a:lnTo>
                    <a:pt x="5944272" y="20404"/>
                  </a:lnTo>
                  <a:lnTo>
                    <a:pt x="5896836" y="11563"/>
                  </a:lnTo>
                  <a:lnTo>
                    <a:pt x="5848583" y="5246"/>
                  </a:lnTo>
                  <a:lnTo>
                    <a:pt x="5800344" y="1581"/>
                  </a:lnTo>
                  <a:lnTo>
                    <a:pt x="5753862" y="0"/>
                  </a:lnTo>
                  <a:lnTo>
                    <a:pt x="901446" y="0"/>
                  </a:lnTo>
                  <a:lnTo>
                    <a:pt x="852216" y="1390"/>
                  </a:lnTo>
                  <a:lnTo>
                    <a:pt x="803622" y="5385"/>
                  </a:lnTo>
                  <a:lnTo>
                    <a:pt x="755738" y="11921"/>
                  </a:lnTo>
                  <a:lnTo>
                    <a:pt x="708636" y="20934"/>
                  </a:lnTo>
                  <a:lnTo>
                    <a:pt x="662389" y="32361"/>
                  </a:lnTo>
                  <a:lnTo>
                    <a:pt x="617072" y="46138"/>
                  </a:lnTo>
                  <a:lnTo>
                    <a:pt x="572757" y="62200"/>
                  </a:lnTo>
                  <a:lnTo>
                    <a:pt x="529518" y="80483"/>
                  </a:lnTo>
                  <a:lnTo>
                    <a:pt x="487428" y="100925"/>
                  </a:lnTo>
                  <a:lnTo>
                    <a:pt x="446561" y="123461"/>
                  </a:lnTo>
                  <a:lnTo>
                    <a:pt x="406989" y="148026"/>
                  </a:lnTo>
                  <a:lnTo>
                    <a:pt x="368787" y="174558"/>
                  </a:lnTo>
                  <a:lnTo>
                    <a:pt x="332026" y="202992"/>
                  </a:lnTo>
                  <a:lnTo>
                    <a:pt x="296782" y="233265"/>
                  </a:lnTo>
                  <a:lnTo>
                    <a:pt x="263127" y="265312"/>
                  </a:lnTo>
                  <a:lnTo>
                    <a:pt x="231134" y="299070"/>
                  </a:lnTo>
                  <a:lnTo>
                    <a:pt x="200877" y="334475"/>
                  </a:lnTo>
                  <a:lnTo>
                    <a:pt x="172429" y="371463"/>
                  </a:lnTo>
                  <a:lnTo>
                    <a:pt x="145863" y="409970"/>
                  </a:lnTo>
                  <a:lnTo>
                    <a:pt x="121253" y="449932"/>
                  </a:lnTo>
                  <a:lnTo>
                    <a:pt x="98673" y="491286"/>
                  </a:lnTo>
                  <a:lnTo>
                    <a:pt x="78194" y="533967"/>
                  </a:lnTo>
                  <a:lnTo>
                    <a:pt x="59892" y="577911"/>
                  </a:lnTo>
                  <a:lnTo>
                    <a:pt x="43838" y="623055"/>
                  </a:lnTo>
                  <a:lnTo>
                    <a:pt x="30107" y="669335"/>
                  </a:lnTo>
                  <a:lnTo>
                    <a:pt x="18772" y="716687"/>
                  </a:lnTo>
                  <a:lnTo>
                    <a:pt x="9905" y="765048"/>
                  </a:lnTo>
                  <a:lnTo>
                    <a:pt x="4571" y="810768"/>
                  </a:lnTo>
                  <a:lnTo>
                    <a:pt x="761" y="856488"/>
                  </a:lnTo>
                  <a:lnTo>
                    <a:pt x="0" y="902208"/>
                  </a:lnTo>
                  <a:lnTo>
                    <a:pt x="0" y="4460748"/>
                  </a:lnTo>
                  <a:lnTo>
                    <a:pt x="762" y="4506468"/>
                  </a:lnTo>
                  <a:lnTo>
                    <a:pt x="4572" y="4552950"/>
                  </a:lnTo>
                  <a:lnTo>
                    <a:pt x="9906" y="4597908"/>
                  </a:lnTo>
                  <a:lnTo>
                    <a:pt x="18288" y="4642104"/>
                  </a:lnTo>
                  <a:lnTo>
                    <a:pt x="25146" y="4671591"/>
                  </a:lnTo>
                  <a:lnTo>
                    <a:pt x="25146" y="902208"/>
                  </a:lnTo>
                  <a:lnTo>
                    <a:pt x="25908" y="857250"/>
                  </a:lnTo>
                  <a:lnTo>
                    <a:pt x="29717" y="812292"/>
                  </a:lnTo>
                  <a:lnTo>
                    <a:pt x="35051" y="768858"/>
                  </a:lnTo>
                  <a:lnTo>
                    <a:pt x="42671" y="725424"/>
                  </a:lnTo>
                  <a:lnTo>
                    <a:pt x="54268" y="676443"/>
                  </a:lnTo>
                  <a:lnTo>
                    <a:pt x="68703" y="628274"/>
                  </a:lnTo>
                  <a:lnTo>
                    <a:pt x="85894" y="581049"/>
                  </a:lnTo>
                  <a:lnTo>
                    <a:pt x="105754" y="534899"/>
                  </a:lnTo>
                  <a:lnTo>
                    <a:pt x="128199" y="489955"/>
                  </a:lnTo>
                  <a:lnTo>
                    <a:pt x="153145" y="446349"/>
                  </a:lnTo>
                  <a:lnTo>
                    <a:pt x="180507" y="404213"/>
                  </a:lnTo>
                  <a:lnTo>
                    <a:pt x="210200" y="363676"/>
                  </a:lnTo>
                  <a:lnTo>
                    <a:pt x="242139" y="324871"/>
                  </a:lnTo>
                  <a:lnTo>
                    <a:pt x="276241" y="287930"/>
                  </a:lnTo>
                  <a:lnTo>
                    <a:pt x="312420" y="252984"/>
                  </a:lnTo>
                  <a:lnTo>
                    <a:pt x="344423" y="225552"/>
                  </a:lnTo>
                  <a:lnTo>
                    <a:pt x="377189" y="199644"/>
                  </a:lnTo>
                  <a:lnTo>
                    <a:pt x="419261" y="170027"/>
                  </a:lnTo>
                  <a:lnTo>
                    <a:pt x="462855" y="143052"/>
                  </a:lnTo>
                  <a:lnTo>
                    <a:pt x="507843" y="118759"/>
                  </a:lnTo>
                  <a:lnTo>
                    <a:pt x="554093" y="97190"/>
                  </a:lnTo>
                  <a:lnTo>
                    <a:pt x="601475" y="78385"/>
                  </a:lnTo>
                  <a:lnTo>
                    <a:pt x="649857" y="62386"/>
                  </a:lnTo>
                  <a:lnTo>
                    <a:pt x="699110" y="49233"/>
                  </a:lnTo>
                  <a:lnTo>
                    <a:pt x="749102" y="38967"/>
                  </a:lnTo>
                  <a:lnTo>
                    <a:pt x="799703" y="31631"/>
                  </a:lnTo>
                  <a:lnTo>
                    <a:pt x="850781" y="27264"/>
                  </a:lnTo>
                  <a:lnTo>
                    <a:pt x="901446" y="25928"/>
                  </a:lnTo>
                  <a:lnTo>
                    <a:pt x="5753862" y="25907"/>
                  </a:lnTo>
                  <a:lnTo>
                    <a:pt x="5798820" y="26657"/>
                  </a:lnTo>
                  <a:lnTo>
                    <a:pt x="5843778" y="30479"/>
                  </a:lnTo>
                  <a:lnTo>
                    <a:pt x="5891085" y="36531"/>
                  </a:lnTo>
                  <a:lnTo>
                    <a:pt x="5937544" y="45061"/>
                  </a:lnTo>
                  <a:lnTo>
                    <a:pt x="5983087" y="56000"/>
                  </a:lnTo>
                  <a:lnTo>
                    <a:pt x="6027650" y="69277"/>
                  </a:lnTo>
                  <a:lnTo>
                    <a:pt x="6071165" y="84821"/>
                  </a:lnTo>
                  <a:lnTo>
                    <a:pt x="6113566" y="102562"/>
                  </a:lnTo>
                  <a:lnTo>
                    <a:pt x="6154787" y="122428"/>
                  </a:lnTo>
                  <a:lnTo>
                    <a:pt x="6194762" y="144349"/>
                  </a:lnTo>
                  <a:lnTo>
                    <a:pt x="6233425" y="168255"/>
                  </a:lnTo>
                  <a:lnTo>
                    <a:pt x="6270860" y="194191"/>
                  </a:lnTo>
                  <a:lnTo>
                    <a:pt x="6306685" y="221853"/>
                  </a:lnTo>
                  <a:lnTo>
                    <a:pt x="6340875" y="251170"/>
                  </a:lnTo>
                  <a:lnTo>
                    <a:pt x="6373626" y="282305"/>
                  </a:lnTo>
                  <a:lnTo>
                    <a:pt x="6404732" y="315072"/>
                  </a:lnTo>
                  <a:lnTo>
                    <a:pt x="6434129" y="349398"/>
                  </a:lnTo>
                  <a:lnTo>
                    <a:pt x="6461749" y="385213"/>
                  </a:lnTo>
                  <a:lnTo>
                    <a:pt x="6487527" y="422447"/>
                  </a:lnTo>
                  <a:lnTo>
                    <a:pt x="6511397" y="461029"/>
                  </a:lnTo>
                  <a:lnTo>
                    <a:pt x="6533291" y="500888"/>
                  </a:lnTo>
                  <a:lnTo>
                    <a:pt x="6553144" y="541954"/>
                  </a:lnTo>
                  <a:lnTo>
                    <a:pt x="6570890" y="584155"/>
                  </a:lnTo>
                  <a:lnTo>
                    <a:pt x="6586462" y="627421"/>
                  </a:lnTo>
                  <a:lnTo>
                    <a:pt x="6599795" y="671681"/>
                  </a:lnTo>
                  <a:lnTo>
                    <a:pt x="6610840" y="716968"/>
                  </a:lnTo>
                  <a:lnTo>
                    <a:pt x="6619474" y="762901"/>
                  </a:lnTo>
                  <a:lnTo>
                    <a:pt x="6625689" y="809720"/>
                  </a:lnTo>
                  <a:lnTo>
                    <a:pt x="6629400" y="857249"/>
                  </a:lnTo>
                  <a:lnTo>
                    <a:pt x="6630924" y="902969"/>
                  </a:lnTo>
                  <a:lnTo>
                    <a:pt x="6630924" y="4670994"/>
                  </a:lnTo>
                  <a:lnTo>
                    <a:pt x="6635792" y="4650924"/>
                  </a:lnTo>
                  <a:lnTo>
                    <a:pt x="6644603" y="4603551"/>
                  </a:lnTo>
                  <a:lnTo>
                    <a:pt x="6650878" y="4555375"/>
                  </a:lnTo>
                  <a:lnTo>
                    <a:pt x="6654546" y="4506468"/>
                  </a:lnTo>
                  <a:lnTo>
                    <a:pt x="6656070" y="4459985"/>
                  </a:lnTo>
                  <a:close/>
                </a:path>
                <a:path extrusionOk="0" h="5362575" w="6656070">
                  <a:moveTo>
                    <a:pt x="6630924" y="4670994"/>
                  </a:moveTo>
                  <a:lnTo>
                    <a:pt x="6630924" y="4459985"/>
                  </a:lnTo>
                  <a:lnTo>
                    <a:pt x="6629400" y="4505706"/>
                  </a:lnTo>
                  <a:lnTo>
                    <a:pt x="6626352" y="4549902"/>
                  </a:lnTo>
                  <a:lnTo>
                    <a:pt x="6620201" y="4597193"/>
                  </a:lnTo>
                  <a:lnTo>
                    <a:pt x="6611579" y="4643644"/>
                  </a:lnTo>
                  <a:lnTo>
                    <a:pt x="6600558" y="4689187"/>
                  </a:lnTo>
                  <a:lnTo>
                    <a:pt x="6587206" y="4733754"/>
                  </a:lnTo>
                  <a:lnTo>
                    <a:pt x="6571596" y="4777279"/>
                  </a:lnTo>
                  <a:lnTo>
                    <a:pt x="6553796" y="4819696"/>
                  </a:lnTo>
                  <a:lnTo>
                    <a:pt x="6533877" y="4860936"/>
                  </a:lnTo>
                  <a:lnTo>
                    <a:pt x="6511909" y="4900933"/>
                  </a:lnTo>
                  <a:lnTo>
                    <a:pt x="6487964" y="4939619"/>
                  </a:lnTo>
                  <a:lnTo>
                    <a:pt x="6462110" y="4976929"/>
                  </a:lnTo>
                  <a:lnTo>
                    <a:pt x="6434419" y="5012794"/>
                  </a:lnTo>
                  <a:lnTo>
                    <a:pt x="6404961" y="5047148"/>
                  </a:lnTo>
                  <a:lnTo>
                    <a:pt x="6373805" y="5079923"/>
                  </a:lnTo>
                  <a:lnTo>
                    <a:pt x="6340875" y="5111180"/>
                  </a:lnTo>
                  <a:lnTo>
                    <a:pt x="6306548" y="5140577"/>
                  </a:lnTo>
                  <a:lnTo>
                    <a:pt x="6270709" y="5168215"/>
                  </a:lnTo>
                  <a:lnTo>
                    <a:pt x="6233425" y="5194023"/>
                  </a:lnTo>
                  <a:lnTo>
                    <a:pt x="6195034" y="5217780"/>
                  </a:lnTo>
                  <a:lnTo>
                    <a:pt x="6155173" y="5239678"/>
                  </a:lnTo>
                  <a:lnTo>
                    <a:pt x="6114108" y="5259529"/>
                  </a:lnTo>
                  <a:lnTo>
                    <a:pt x="6071907" y="5277265"/>
                  </a:lnTo>
                  <a:lnTo>
                    <a:pt x="6028643" y="5292820"/>
                  </a:lnTo>
                  <a:lnTo>
                    <a:pt x="5984385" y="5306126"/>
                  </a:lnTo>
                  <a:lnTo>
                    <a:pt x="5939203" y="5317116"/>
                  </a:lnTo>
                  <a:lnTo>
                    <a:pt x="5893168" y="5325724"/>
                  </a:lnTo>
                  <a:lnTo>
                    <a:pt x="5846350" y="5331882"/>
                  </a:lnTo>
                  <a:lnTo>
                    <a:pt x="5798820" y="5335524"/>
                  </a:lnTo>
                  <a:lnTo>
                    <a:pt x="5753862" y="5337048"/>
                  </a:lnTo>
                  <a:lnTo>
                    <a:pt x="901446" y="5337048"/>
                  </a:lnTo>
                  <a:lnTo>
                    <a:pt x="853657" y="5335721"/>
                  </a:lnTo>
                  <a:lnTo>
                    <a:pt x="806474" y="5331858"/>
                  </a:lnTo>
                  <a:lnTo>
                    <a:pt x="759967" y="5325522"/>
                  </a:lnTo>
                  <a:lnTo>
                    <a:pt x="714210" y="5316774"/>
                  </a:lnTo>
                  <a:lnTo>
                    <a:pt x="669275" y="5305677"/>
                  </a:lnTo>
                  <a:lnTo>
                    <a:pt x="625234" y="5292294"/>
                  </a:lnTo>
                  <a:lnTo>
                    <a:pt x="582160" y="5276686"/>
                  </a:lnTo>
                  <a:lnTo>
                    <a:pt x="540124" y="5258916"/>
                  </a:lnTo>
                  <a:lnTo>
                    <a:pt x="499200" y="5239046"/>
                  </a:lnTo>
                  <a:lnTo>
                    <a:pt x="459459" y="5217138"/>
                  </a:lnTo>
                  <a:lnTo>
                    <a:pt x="420974" y="5193256"/>
                  </a:lnTo>
                  <a:lnTo>
                    <a:pt x="383818" y="5167460"/>
                  </a:lnTo>
                  <a:lnTo>
                    <a:pt x="348062" y="5139814"/>
                  </a:lnTo>
                  <a:lnTo>
                    <a:pt x="313778" y="5110379"/>
                  </a:lnTo>
                  <a:lnTo>
                    <a:pt x="281041" y="5079219"/>
                  </a:lnTo>
                  <a:lnTo>
                    <a:pt x="249920" y="5046394"/>
                  </a:lnTo>
                  <a:lnTo>
                    <a:pt x="220490" y="5011968"/>
                  </a:lnTo>
                  <a:lnTo>
                    <a:pt x="192822" y="4976003"/>
                  </a:lnTo>
                  <a:lnTo>
                    <a:pt x="166989" y="4938562"/>
                  </a:lnTo>
                  <a:lnTo>
                    <a:pt x="143063" y="4899705"/>
                  </a:lnTo>
                  <a:lnTo>
                    <a:pt x="121116" y="4859496"/>
                  </a:lnTo>
                  <a:lnTo>
                    <a:pt x="101220" y="4817998"/>
                  </a:lnTo>
                  <a:lnTo>
                    <a:pt x="83449" y="4775271"/>
                  </a:lnTo>
                  <a:lnTo>
                    <a:pt x="67874" y="4731380"/>
                  </a:lnTo>
                  <a:lnTo>
                    <a:pt x="54568" y="4686385"/>
                  </a:lnTo>
                  <a:lnTo>
                    <a:pt x="43603" y="4640350"/>
                  </a:lnTo>
                  <a:lnTo>
                    <a:pt x="35052" y="4593336"/>
                  </a:lnTo>
                  <a:lnTo>
                    <a:pt x="29718" y="4549140"/>
                  </a:lnTo>
                  <a:lnTo>
                    <a:pt x="25908" y="4504944"/>
                  </a:lnTo>
                  <a:lnTo>
                    <a:pt x="25146" y="4459986"/>
                  </a:lnTo>
                  <a:lnTo>
                    <a:pt x="25146" y="4671591"/>
                  </a:lnTo>
                  <a:lnTo>
                    <a:pt x="44575" y="4741505"/>
                  </a:lnTo>
                  <a:lnTo>
                    <a:pt x="62175" y="4790182"/>
                  </a:lnTo>
                  <a:lnTo>
                    <a:pt x="82602" y="4837906"/>
                  </a:lnTo>
                  <a:lnTo>
                    <a:pt x="105754" y="4884486"/>
                  </a:lnTo>
                  <a:lnTo>
                    <a:pt x="131502" y="4929683"/>
                  </a:lnTo>
                  <a:lnTo>
                    <a:pt x="159760" y="4973331"/>
                  </a:lnTo>
                  <a:lnTo>
                    <a:pt x="190412" y="5015215"/>
                  </a:lnTo>
                  <a:lnTo>
                    <a:pt x="223351" y="5055133"/>
                  </a:lnTo>
                  <a:lnTo>
                    <a:pt x="258468" y="5092882"/>
                  </a:lnTo>
                  <a:lnTo>
                    <a:pt x="295656" y="5128260"/>
                  </a:lnTo>
                  <a:lnTo>
                    <a:pt x="328422" y="5156454"/>
                  </a:lnTo>
                  <a:lnTo>
                    <a:pt x="361950" y="5183124"/>
                  </a:lnTo>
                  <a:lnTo>
                    <a:pt x="401388" y="5210850"/>
                  </a:lnTo>
                  <a:lnTo>
                    <a:pt x="442236" y="5236441"/>
                  </a:lnTo>
                  <a:lnTo>
                    <a:pt x="484372" y="5259840"/>
                  </a:lnTo>
                  <a:lnTo>
                    <a:pt x="527673" y="5280987"/>
                  </a:lnTo>
                  <a:lnTo>
                    <a:pt x="572019" y="5299825"/>
                  </a:lnTo>
                  <a:lnTo>
                    <a:pt x="617286" y="5316297"/>
                  </a:lnTo>
                  <a:lnTo>
                    <a:pt x="663354" y="5330345"/>
                  </a:lnTo>
                  <a:lnTo>
                    <a:pt x="710102" y="5341910"/>
                  </a:lnTo>
                  <a:lnTo>
                    <a:pt x="757406" y="5350936"/>
                  </a:lnTo>
                  <a:lnTo>
                    <a:pt x="805146" y="5357363"/>
                  </a:lnTo>
                  <a:lnTo>
                    <a:pt x="852216" y="5361058"/>
                  </a:lnTo>
                  <a:lnTo>
                    <a:pt x="901446" y="5362194"/>
                  </a:lnTo>
                  <a:lnTo>
                    <a:pt x="5753862" y="5362194"/>
                  </a:lnTo>
                  <a:lnTo>
                    <a:pt x="5800344" y="5361432"/>
                  </a:lnTo>
                  <a:lnTo>
                    <a:pt x="5846064" y="5357622"/>
                  </a:lnTo>
                  <a:lnTo>
                    <a:pt x="5894670" y="5351356"/>
                  </a:lnTo>
                  <a:lnTo>
                    <a:pt x="5942426" y="5342541"/>
                  </a:lnTo>
                  <a:lnTo>
                    <a:pt x="5989262" y="5331251"/>
                  </a:lnTo>
                  <a:lnTo>
                    <a:pt x="6035108" y="5317557"/>
                  </a:lnTo>
                  <a:lnTo>
                    <a:pt x="6079893" y="5301533"/>
                  </a:lnTo>
                  <a:lnTo>
                    <a:pt x="6123547" y="5283250"/>
                  </a:lnTo>
                  <a:lnTo>
                    <a:pt x="6165999" y="5262782"/>
                  </a:lnTo>
                  <a:lnTo>
                    <a:pt x="6207180" y="5240202"/>
                  </a:lnTo>
                  <a:lnTo>
                    <a:pt x="6247019" y="5215582"/>
                  </a:lnTo>
                  <a:lnTo>
                    <a:pt x="6285446" y="5188994"/>
                  </a:lnTo>
                  <a:lnTo>
                    <a:pt x="6322391" y="5160513"/>
                  </a:lnTo>
                  <a:lnTo>
                    <a:pt x="6357894" y="5130103"/>
                  </a:lnTo>
                  <a:lnTo>
                    <a:pt x="6391612" y="5098092"/>
                  </a:lnTo>
                  <a:lnTo>
                    <a:pt x="6423655" y="5064394"/>
                  </a:lnTo>
                  <a:lnTo>
                    <a:pt x="6453951" y="5029078"/>
                  </a:lnTo>
                  <a:lnTo>
                    <a:pt x="6482429" y="4992212"/>
                  </a:lnTo>
                  <a:lnTo>
                    <a:pt x="6509018" y="4953865"/>
                  </a:lnTo>
                  <a:lnTo>
                    <a:pt x="6533645" y="4914101"/>
                  </a:lnTo>
                  <a:lnTo>
                    <a:pt x="6556146" y="4873179"/>
                  </a:lnTo>
                  <a:lnTo>
                    <a:pt x="6576586" y="4830917"/>
                  </a:lnTo>
                  <a:lnTo>
                    <a:pt x="6594841" y="4787489"/>
                  </a:lnTo>
                  <a:lnTo>
                    <a:pt x="6610840" y="4742965"/>
                  </a:lnTo>
                  <a:lnTo>
                    <a:pt x="6624514" y="4697419"/>
                  </a:lnTo>
                  <a:lnTo>
                    <a:pt x="6630924" y="4670994"/>
                  </a:lnTo>
                  <a:close/>
                </a:path>
              </a:pathLst>
            </a:custGeom>
            <a:solidFill>
              <a:srgbClr val="2669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00" name="Google Shape;100;p5"/>
          <p:cNvSpPr txBox="1"/>
          <p:nvPr/>
        </p:nvSpPr>
        <p:spPr>
          <a:xfrm>
            <a:off x="1456308" y="1679701"/>
            <a:ext cx="5529580" cy="698501"/>
          </a:xfrm>
          <a:prstGeom prst="rect">
            <a:avLst/>
          </a:prstGeom>
          <a:noFill/>
          <a:ln>
            <a:noFill/>
          </a:ln>
        </p:spPr>
        <p:txBody>
          <a:bodyPr anchorCtr="0" anchor="t" bIns="0" lIns="0" spcFirstLastPara="1" rIns="0" wrap="square" tIns="12700">
            <a:spAutoFit/>
          </a:bodyPr>
          <a:lstStyle/>
          <a:p>
            <a:pPr indent="-572135" lvl="0" marL="584200" marR="5080" rtl="0" algn="l">
              <a:lnSpc>
                <a:spcPct val="130000"/>
              </a:lnSpc>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Antonie van Leeuwenhoek (1632‐1723), (microscopy,  dyes)</a:t>
            </a:r>
            <a:endParaRPr sz="1800">
              <a:latin typeface="Arial"/>
              <a:ea typeface="Arial"/>
              <a:cs typeface="Arial"/>
              <a:sym typeface="Arial"/>
            </a:endParaRPr>
          </a:p>
        </p:txBody>
      </p:sp>
      <p:sp>
        <p:nvSpPr>
          <p:cNvPr id="101" name="Google Shape;101;p5"/>
          <p:cNvSpPr txBox="1"/>
          <p:nvPr/>
        </p:nvSpPr>
        <p:spPr>
          <a:xfrm>
            <a:off x="1456331" y="2545341"/>
            <a:ext cx="5425440" cy="698501"/>
          </a:xfrm>
          <a:prstGeom prst="rect">
            <a:avLst/>
          </a:prstGeom>
          <a:noFill/>
          <a:ln>
            <a:noFill/>
          </a:ln>
        </p:spPr>
        <p:txBody>
          <a:bodyPr anchorCtr="0" anchor="t" bIns="0" lIns="0" spcFirstLastPara="1" rIns="0" wrap="square" tIns="12700">
            <a:spAutoFit/>
          </a:bodyPr>
          <a:lstStyle/>
          <a:p>
            <a:pPr indent="-572135" lvl="0" marL="584200" marR="5080" rtl="0" algn="l">
              <a:lnSpc>
                <a:spcPct val="130000"/>
              </a:lnSpc>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Marcello Malpighi (1628‐1694): Malpighian tubules,  Malpighian corpuscles…</a:t>
            </a:r>
            <a:endParaRPr sz="1800">
              <a:latin typeface="Arial"/>
              <a:ea typeface="Arial"/>
              <a:cs typeface="Arial"/>
              <a:sym typeface="Arial"/>
            </a:endParaRPr>
          </a:p>
        </p:txBody>
      </p:sp>
      <p:sp>
        <p:nvSpPr>
          <p:cNvPr id="102" name="Google Shape;102;p5"/>
          <p:cNvSpPr txBox="1"/>
          <p:nvPr/>
        </p:nvSpPr>
        <p:spPr>
          <a:xfrm>
            <a:off x="1456354" y="3361443"/>
            <a:ext cx="5788025" cy="3134234"/>
          </a:xfrm>
          <a:prstGeom prst="rect">
            <a:avLst/>
          </a:prstGeom>
          <a:noFill/>
          <a:ln>
            <a:noFill/>
          </a:ln>
        </p:spPr>
        <p:txBody>
          <a:bodyPr anchorCtr="0" anchor="t" bIns="0" lIns="0" spcFirstLastPara="1" rIns="0" wrap="square" tIns="67925">
            <a:spAutoFit/>
          </a:bodyPr>
          <a:lstStyle/>
          <a:p>
            <a:pPr indent="-571500" lvl="0" marL="584200" marR="0" rtl="0" algn="just">
              <a:lnSpc>
                <a:spcPct val="100000"/>
              </a:lnSpc>
              <a:spcBef>
                <a:spcPts val="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Robert Hooke (1635‐1703): </a:t>
            </a:r>
            <a:r>
              <a:rPr i="1" lang="en-US" sz="1800">
                <a:solidFill>
                  <a:srgbClr val="FFFFFF"/>
                </a:solidFill>
                <a:latin typeface="Arial"/>
                <a:ea typeface="Arial"/>
                <a:cs typeface="Arial"/>
                <a:sym typeface="Arial"/>
              </a:rPr>
              <a:t>Micrographia</a:t>
            </a:r>
            <a:endParaRPr sz="1800">
              <a:latin typeface="Arial"/>
              <a:ea typeface="Arial"/>
              <a:cs typeface="Arial"/>
              <a:sym typeface="Arial"/>
            </a:endParaRPr>
          </a:p>
          <a:p>
            <a:pPr indent="-571500" lvl="0" marL="584200" marR="235584" rtl="0" algn="just">
              <a:lnSpc>
                <a:spcPct val="80000"/>
              </a:lnSpc>
              <a:spcBef>
                <a:spcPts val="869"/>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1832: Matthias Schleiden and Theodor Schwann: Cell  theory „All plant and animal tissues are composed of  cells.“</a:t>
            </a:r>
            <a:endParaRPr sz="1800">
              <a:latin typeface="Arial"/>
              <a:ea typeface="Arial"/>
              <a:cs typeface="Arial"/>
              <a:sym typeface="Arial"/>
            </a:endParaRPr>
          </a:p>
          <a:p>
            <a:pPr indent="-572135" lvl="0" marL="584200" marR="0" rtl="0" algn="just">
              <a:lnSpc>
                <a:spcPct val="100000"/>
              </a:lnSpc>
              <a:spcBef>
                <a:spcPts val="38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Joseph von Gerlach (1820‐1896): carmine/gelatin</a:t>
            </a:r>
            <a:endParaRPr sz="1800">
              <a:latin typeface="Arial"/>
              <a:ea typeface="Arial"/>
              <a:cs typeface="Arial"/>
              <a:sym typeface="Arial"/>
            </a:endParaRPr>
          </a:p>
          <a:p>
            <a:pPr indent="0" lvl="0" marL="584200" marR="0" rtl="0" algn="just">
              <a:lnSpc>
                <a:spcPct val="100000"/>
              </a:lnSpc>
              <a:spcBef>
                <a:spcPts val="645"/>
              </a:spcBef>
              <a:spcAft>
                <a:spcPts val="0"/>
              </a:spcAft>
              <a:buNone/>
            </a:pPr>
            <a:r>
              <a:rPr lang="en-US" sz="1800">
                <a:solidFill>
                  <a:srgbClr val="FFFFFF"/>
                </a:solidFill>
                <a:latin typeface="Arial"/>
                <a:ea typeface="Arial"/>
                <a:cs typeface="Arial"/>
                <a:sym typeface="Arial"/>
              </a:rPr>
              <a:t>mixture for staining</a:t>
            </a:r>
            <a:endParaRPr sz="1800">
              <a:latin typeface="Arial"/>
              <a:ea typeface="Arial"/>
              <a:cs typeface="Arial"/>
              <a:sym typeface="Arial"/>
            </a:endParaRPr>
          </a:p>
          <a:p>
            <a:pPr indent="-572135" lvl="0" marL="584200" marR="0" rtl="0" algn="just">
              <a:lnSpc>
                <a:spcPct val="100000"/>
              </a:lnSpc>
              <a:spcBef>
                <a:spcPts val="650"/>
              </a:spcBef>
              <a:spcAft>
                <a:spcPts val="0"/>
              </a:spcAft>
              <a:buClr>
                <a:srgbClr val="FFFFFF"/>
              </a:buClr>
              <a:buSzPts val="1800"/>
              <a:buFont typeface="Noto Sans Symbols"/>
              <a:buChar char="⮚"/>
            </a:pPr>
            <a:r>
              <a:rPr lang="en-US" sz="1800">
                <a:solidFill>
                  <a:srgbClr val="FFFFFF"/>
                </a:solidFill>
                <a:latin typeface="Arial"/>
                <a:ea typeface="Arial"/>
                <a:cs typeface="Arial"/>
                <a:sym typeface="Arial"/>
              </a:rPr>
              <a:t>natural stainings: saffron, carmine/cochineal</a:t>
            </a:r>
            <a:endParaRPr sz="1800">
              <a:latin typeface="Arial"/>
              <a:ea typeface="Arial"/>
              <a:cs typeface="Arial"/>
              <a:sym typeface="Arial"/>
            </a:endParaRPr>
          </a:p>
          <a:p>
            <a:pPr indent="-571500" lvl="0" marL="584200" marR="5080" rtl="0" algn="l">
              <a:lnSpc>
                <a:spcPct val="130000"/>
              </a:lnSpc>
              <a:spcBef>
                <a:spcPts val="0"/>
              </a:spcBef>
              <a:spcAft>
                <a:spcPts val="0"/>
              </a:spcAft>
              <a:buClr>
                <a:srgbClr val="FFFFFF"/>
              </a:buClr>
              <a:buSzPts val="1800"/>
              <a:buFont typeface="Noto Sans Symbols"/>
              <a:buChar char="⮚"/>
            </a:pPr>
            <a:r>
              <a:rPr b="1" lang="en-US" sz="1800">
                <a:solidFill>
                  <a:srgbClr val="FFFFFF"/>
                </a:solidFill>
                <a:latin typeface="Trebuchet MS"/>
                <a:ea typeface="Trebuchet MS"/>
                <a:cs typeface="Trebuchet MS"/>
                <a:sym typeface="Trebuchet MS"/>
              </a:rPr>
              <a:t>19th century: WH Perkin synthesized the first synthetic  aniline dye „aniline purple or Mauveine“ (Malve)  extracted from coal tar (Steinkohlenteer).</a:t>
            </a:r>
            <a:endParaRPr sz="1800">
              <a:latin typeface="Trebuchet MS"/>
              <a:ea typeface="Trebuchet MS"/>
              <a:cs typeface="Trebuchet MS"/>
              <a:sym typeface="Trebuchet MS"/>
            </a:endParaRPr>
          </a:p>
        </p:txBody>
      </p:sp>
      <p:sp>
        <p:nvSpPr>
          <p:cNvPr id="103" name="Google Shape;103;p5"/>
          <p:cNvSpPr txBox="1"/>
          <p:nvPr>
            <p:ph type="title"/>
          </p:nvPr>
        </p:nvSpPr>
        <p:spPr>
          <a:xfrm>
            <a:off x="1281822" y="683767"/>
            <a:ext cx="679730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Microscopy &amp; Histology &amp; Staining</a:t>
            </a:r>
            <a:endParaRPr sz="2800">
              <a:latin typeface="Arial"/>
              <a:ea typeface="Arial"/>
              <a:cs typeface="Arial"/>
              <a:sym typeface="Arial"/>
            </a:endParaRPr>
          </a:p>
        </p:txBody>
      </p:sp>
      <p:sp>
        <p:nvSpPr>
          <p:cNvPr id="104" name="Google Shape;104;p5"/>
          <p:cNvSpPr/>
          <p:nvPr/>
        </p:nvSpPr>
        <p:spPr>
          <a:xfrm>
            <a:off x="8197381" y="1869119"/>
            <a:ext cx="1060139" cy="17915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 name="Google Shape;105;p5"/>
          <p:cNvSpPr txBox="1"/>
          <p:nvPr/>
        </p:nvSpPr>
        <p:spPr>
          <a:xfrm>
            <a:off x="8387460" y="2925572"/>
            <a:ext cx="597535" cy="49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0070C0"/>
                </a:solidFill>
                <a:latin typeface="Arial"/>
                <a:ea typeface="Arial"/>
                <a:cs typeface="Arial"/>
                <a:sym typeface="Arial"/>
              </a:rPr>
              <a:t>Aniline</a:t>
            </a:r>
            <a:endParaRPr sz="1600">
              <a:latin typeface="Arial"/>
              <a:ea typeface="Arial"/>
              <a:cs typeface="Arial"/>
              <a:sym typeface="Arial"/>
            </a:endParaRPr>
          </a:p>
        </p:txBody>
      </p:sp>
      <p:sp>
        <p:nvSpPr>
          <p:cNvPr id="106" name="Google Shape;106;p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107" name="Google Shape;107;p5"/>
          <p:cNvSpPr txBox="1"/>
          <p:nvPr/>
        </p:nvSpPr>
        <p:spPr>
          <a:xfrm>
            <a:off x="8197699" y="5650492"/>
            <a:ext cx="1158875" cy="977900"/>
          </a:xfrm>
          <a:prstGeom prst="rect">
            <a:avLst/>
          </a:prstGeom>
          <a:noFill/>
          <a:ln>
            <a:noFill/>
          </a:ln>
        </p:spPr>
        <p:txBody>
          <a:bodyPr anchorCtr="0" anchor="t" bIns="0" lIns="0" spcFirstLastPara="1" rIns="0" wrap="square" tIns="12700">
            <a:spAutoFit/>
          </a:bodyPr>
          <a:lstStyle/>
          <a:p>
            <a:pPr indent="-406400" lvl="0" marL="489584" marR="74930" rtl="0" algn="l">
              <a:lnSpc>
                <a:spcPct val="100000"/>
              </a:lnSpc>
              <a:spcBef>
                <a:spcPts val="0"/>
              </a:spcBef>
              <a:spcAft>
                <a:spcPts val="0"/>
              </a:spcAft>
              <a:buNone/>
            </a:pPr>
            <a:r>
              <a:rPr lang="en-US" sz="1600">
                <a:solidFill>
                  <a:srgbClr val="0070C0"/>
                </a:solidFill>
                <a:latin typeface="Arial"/>
                <a:ea typeface="Arial"/>
                <a:cs typeface="Arial"/>
                <a:sym typeface="Arial"/>
              </a:rPr>
              <a:t>„Mauveine“  or</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solidFill>
                  <a:srgbClr val="0070C0"/>
                </a:solidFill>
                <a:latin typeface="Arial"/>
                <a:ea typeface="Arial"/>
                <a:cs typeface="Arial"/>
                <a:sym typeface="Arial"/>
              </a:rPr>
              <a:t>aniline purple</a:t>
            </a:r>
            <a:endParaRPr sz="1600">
              <a:latin typeface="Arial"/>
              <a:ea typeface="Arial"/>
              <a:cs typeface="Arial"/>
              <a:sym typeface="Arial"/>
            </a:endParaRPr>
          </a:p>
        </p:txBody>
      </p:sp>
      <p:pic>
        <p:nvPicPr>
          <p:cNvPr id="108" name="Google Shape;108;p5"/>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50"/>
          <p:cNvSpPr txBox="1"/>
          <p:nvPr>
            <p:ph type="title"/>
          </p:nvPr>
        </p:nvSpPr>
        <p:spPr>
          <a:xfrm>
            <a:off x="1281823" y="606043"/>
            <a:ext cx="561514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Hematoxylin staining</a:t>
            </a:r>
            <a:endParaRPr sz="2800">
              <a:latin typeface="Arial"/>
              <a:ea typeface="Arial"/>
              <a:cs typeface="Arial"/>
              <a:sym typeface="Arial"/>
            </a:endParaRPr>
          </a:p>
        </p:txBody>
      </p:sp>
      <p:sp>
        <p:nvSpPr>
          <p:cNvPr id="745" name="Google Shape;745;p50"/>
          <p:cNvSpPr/>
          <p:nvPr/>
        </p:nvSpPr>
        <p:spPr>
          <a:xfrm>
            <a:off x="1465218" y="1800758"/>
            <a:ext cx="2865261" cy="19411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46" name="Google Shape;746;p50"/>
          <p:cNvSpPr txBox="1"/>
          <p:nvPr/>
        </p:nvSpPr>
        <p:spPr>
          <a:xfrm>
            <a:off x="1361833" y="4028186"/>
            <a:ext cx="3602354" cy="7365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latin typeface="Trebuchet MS"/>
                <a:ea typeface="Trebuchet MS"/>
                <a:cs typeface="Trebuchet MS"/>
                <a:sym typeface="Trebuchet MS"/>
              </a:rPr>
              <a:t>Nuclear staining</a:t>
            </a:r>
            <a:endParaRPr sz="16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lang="en-US" sz="1600">
                <a:latin typeface="Arial"/>
                <a:ea typeface="Arial"/>
                <a:cs typeface="Arial"/>
                <a:sym typeface="Arial"/>
              </a:rPr>
              <a:t>‐ tissue structure and pathological changes</a:t>
            </a:r>
            <a:endParaRPr sz="1600">
              <a:latin typeface="Arial"/>
              <a:ea typeface="Arial"/>
              <a:cs typeface="Arial"/>
              <a:sym typeface="Arial"/>
            </a:endParaRPr>
          </a:p>
        </p:txBody>
      </p:sp>
      <p:sp>
        <p:nvSpPr>
          <p:cNvPr id="747" name="Google Shape;747;p50"/>
          <p:cNvSpPr txBox="1"/>
          <p:nvPr/>
        </p:nvSpPr>
        <p:spPr>
          <a:xfrm>
            <a:off x="1361833" y="4764785"/>
            <a:ext cx="7778750" cy="2729865"/>
          </a:xfrm>
          <a:prstGeom prst="rect">
            <a:avLst/>
          </a:prstGeom>
          <a:noFill/>
          <a:ln>
            <a:noFill/>
          </a:ln>
        </p:spPr>
        <p:txBody>
          <a:bodyPr anchorCtr="0" anchor="t" bIns="0" lIns="0" spcFirstLastPara="1" rIns="0" wrap="square" tIns="12700">
            <a:spAutoFit/>
          </a:bodyPr>
          <a:lstStyle/>
          <a:p>
            <a:pPr indent="-171450" lvl="0" marL="198120" marR="5080" rtl="0" algn="l">
              <a:lnSpc>
                <a:spcPct val="100000"/>
              </a:lnSpc>
              <a:spcBef>
                <a:spcPts val="0"/>
              </a:spcBef>
              <a:spcAft>
                <a:spcPts val="0"/>
              </a:spcAft>
              <a:buSzPts val="1600"/>
              <a:buFont typeface="Arial"/>
              <a:buChar char="‐"/>
            </a:pPr>
            <a:r>
              <a:rPr lang="en-US" sz="1600">
                <a:latin typeface="Arial"/>
                <a:ea typeface="Arial"/>
                <a:cs typeface="Arial"/>
                <a:sym typeface="Arial"/>
              </a:rPr>
              <a:t>dead and damaged cells, tumor cells, every cell type in the body can be recognized from the  nuclear structure</a:t>
            </a:r>
            <a:endParaRPr sz="1600">
              <a:latin typeface="Arial"/>
              <a:ea typeface="Arial"/>
              <a:cs typeface="Arial"/>
              <a:sym typeface="Arial"/>
            </a:endParaRPr>
          </a:p>
          <a:p>
            <a:pPr indent="-172085" lvl="0" marL="198120" marR="0" rtl="0" algn="l">
              <a:lnSpc>
                <a:spcPct val="100000"/>
              </a:lnSpc>
              <a:spcBef>
                <a:spcPts val="0"/>
              </a:spcBef>
              <a:spcAft>
                <a:spcPts val="0"/>
              </a:spcAft>
              <a:buSzPts val="1600"/>
              <a:buFont typeface="Arial"/>
              <a:buChar char="‐"/>
            </a:pPr>
            <a:r>
              <a:rPr lang="en-US" sz="1600">
                <a:latin typeface="Arial"/>
                <a:ea typeface="Arial"/>
                <a:cs typeface="Arial"/>
                <a:sym typeface="Arial"/>
              </a:rPr>
              <a:t>Stains also mucins, bacteria, acidic tissue, some secretory granules</a:t>
            </a:r>
            <a:endParaRPr sz="1600">
              <a:latin typeface="Arial"/>
              <a:ea typeface="Arial"/>
              <a:cs typeface="Arial"/>
              <a:sym typeface="Arial"/>
            </a:endParaRPr>
          </a:p>
          <a:p>
            <a:pPr indent="0" lvl="0" marL="12700" marR="0" rtl="0" algn="l">
              <a:lnSpc>
                <a:spcPct val="100000"/>
              </a:lnSpc>
              <a:spcBef>
                <a:spcPts val="495"/>
              </a:spcBef>
              <a:spcAft>
                <a:spcPts val="0"/>
              </a:spcAft>
              <a:buNone/>
            </a:pPr>
            <a:r>
              <a:rPr b="1" lang="en-US" sz="1600">
                <a:latin typeface="Trebuchet MS"/>
                <a:ea typeface="Trebuchet MS"/>
                <a:cs typeface="Trebuchet MS"/>
                <a:sym typeface="Trebuchet MS"/>
              </a:rPr>
              <a:t>Hematoxylin (staining developed around 1876)</a:t>
            </a:r>
            <a:endParaRPr sz="1600">
              <a:latin typeface="Trebuchet MS"/>
              <a:ea typeface="Trebuchet MS"/>
              <a:cs typeface="Trebuchet MS"/>
              <a:sym typeface="Trebuchet MS"/>
            </a:endParaRPr>
          </a:p>
          <a:p>
            <a:pPr indent="-171450"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isolated from wood of the central americal logwood tree (</a:t>
            </a:r>
            <a:r>
              <a:rPr i="1" lang="en-US" sz="1600">
                <a:latin typeface="Arial"/>
                <a:ea typeface="Arial"/>
                <a:cs typeface="Arial"/>
                <a:sym typeface="Arial"/>
              </a:rPr>
              <a:t>Haematoxylon campechianum</a:t>
            </a:r>
            <a:r>
              <a:rPr lang="en-US" sz="1600">
                <a:latin typeface="Arial"/>
                <a:ea typeface="Arial"/>
                <a:cs typeface="Arial"/>
                <a:sym typeface="Arial"/>
              </a:rPr>
              <a:t>)</a:t>
            </a:r>
            <a:endParaRPr sz="1600">
              <a:latin typeface="Arial"/>
              <a:ea typeface="Arial"/>
              <a:cs typeface="Arial"/>
              <a:sym typeface="Arial"/>
            </a:endParaRPr>
          </a:p>
          <a:p>
            <a:pPr indent="-172085"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has to mature to </a:t>
            </a:r>
            <a:r>
              <a:rPr b="1" lang="en-US" sz="1600">
                <a:latin typeface="Trebuchet MS"/>
                <a:ea typeface="Trebuchet MS"/>
                <a:cs typeface="Trebuchet MS"/>
                <a:sym typeface="Trebuchet MS"/>
              </a:rPr>
              <a:t>Hematein </a:t>
            </a:r>
            <a:r>
              <a:rPr lang="en-US" sz="1600">
                <a:latin typeface="Arial"/>
                <a:ea typeface="Arial"/>
                <a:cs typeface="Arial"/>
                <a:sym typeface="Arial"/>
              </a:rPr>
              <a:t>by oxydation</a:t>
            </a:r>
            <a:endParaRPr sz="1600">
              <a:latin typeface="Arial"/>
              <a:ea typeface="Arial"/>
              <a:cs typeface="Arial"/>
              <a:sym typeface="Arial"/>
            </a:endParaRPr>
          </a:p>
          <a:p>
            <a:pPr indent="-172085"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reaction with metal salt (Al = Hemalaun, Fe = iron hematoxylin, Cr = chromium hematoxylin)</a:t>
            </a:r>
            <a:endParaRPr sz="1600">
              <a:latin typeface="Arial"/>
              <a:ea typeface="Arial"/>
              <a:cs typeface="Arial"/>
              <a:sym typeface="Arial"/>
            </a:endParaRPr>
          </a:p>
          <a:p>
            <a:pPr indent="-172085"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Addition of acid increase staining specificity</a:t>
            </a:r>
            <a:endParaRPr sz="1600">
              <a:latin typeface="Arial"/>
              <a:ea typeface="Arial"/>
              <a:cs typeface="Arial"/>
              <a:sym typeface="Arial"/>
            </a:endParaRPr>
          </a:p>
          <a:p>
            <a:pPr indent="-172085"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Rinsing with tap water or basic buffer leads to a stable blue staining</a:t>
            </a:r>
            <a:endParaRPr sz="1600">
              <a:latin typeface="Arial"/>
              <a:ea typeface="Arial"/>
              <a:cs typeface="Arial"/>
              <a:sym typeface="Arial"/>
            </a:endParaRPr>
          </a:p>
        </p:txBody>
      </p:sp>
      <p:sp>
        <p:nvSpPr>
          <p:cNvPr id="748" name="Google Shape;748;p50"/>
          <p:cNvSpPr txBox="1"/>
          <p:nvPr/>
        </p:nvSpPr>
        <p:spPr>
          <a:xfrm>
            <a:off x="2545207" y="2094991"/>
            <a:ext cx="622300" cy="3682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oxidation</a:t>
            </a:r>
            <a:endParaRPr sz="1200">
              <a:latin typeface="Trebuchet MS"/>
              <a:ea typeface="Trebuchet MS"/>
              <a:cs typeface="Trebuchet MS"/>
              <a:sym typeface="Trebuchet MS"/>
            </a:endParaRPr>
          </a:p>
        </p:txBody>
      </p:sp>
      <p:sp>
        <p:nvSpPr>
          <p:cNvPr id="749" name="Google Shape;749;p50"/>
          <p:cNvSpPr txBox="1"/>
          <p:nvPr/>
        </p:nvSpPr>
        <p:spPr>
          <a:xfrm>
            <a:off x="2460625" y="2862326"/>
            <a:ext cx="800735" cy="711200"/>
          </a:xfrm>
          <a:prstGeom prst="rect">
            <a:avLst/>
          </a:prstGeom>
          <a:noFill/>
          <a:ln>
            <a:noFill/>
          </a:ln>
        </p:spPr>
        <p:txBody>
          <a:bodyPr anchorCtr="0" anchor="t" bIns="0" lIns="0" spcFirstLastPara="1" rIns="0" wrap="square" tIns="12700">
            <a:spAutoFit/>
          </a:bodyPr>
          <a:lstStyle/>
          <a:p>
            <a:pPr indent="0" lvl="0" marL="12700" marR="5715" rtl="0" algn="l">
              <a:lnSpc>
                <a:spcPct val="100000"/>
              </a:lnSpc>
              <a:spcBef>
                <a:spcPts val="0"/>
              </a:spcBef>
              <a:spcAft>
                <a:spcPts val="0"/>
              </a:spcAft>
              <a:buNone/>
            </a:pPr>
            <a:r>
              <a:rPr lang="en-US" sz="1050">
                <a:solidFill>
                  <a:srgbClr val="0070C0"/>
                </a:solidFill>
                <a:latin typeface="Arial"/>
                <a:ea typeface="Arial"/>
                <a:cs typeface="Arial"/>
                <a:sym typeface="Arial"/>
              </a:rPr>
              <a:t>mercuric oxid  (Harris)  sodium iodate  (Mayers/Gill)</a:t>
            </a:r>
            <a:endParaRPr sz="1050">
              <a:latin typeface="Arial"/>
              <a:ea typeface="Arial"/>
              <a:cs typeface="Arial"/>
              <a:sym typeface="Arial"/>
            </a:endParaRPr>
          </a:p>
        </p:txBody>
      </p:sp>
      <p:sp>
        <p:nvSpPr>
          <p:cNvPr id="750" name="Google Shape;750;p50"/>
          <p:cNvSpPr txBox="1"/>
          <p:nvPr/>
        </p:nvSpPr>
        <p:spPr>
          <a:xfrm>
            <a:off x="3113658" y="3759200"/>
            <a:ext cx="1193165" cy="4184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00">
                <a:solidFill>
                  <a:srgbClr val="0070C0"/>
                </a:solidFill>
                <a:latin typeface="Arial"/>
                <a:ea typeface="Arial"/>
                <a:cs typeface="Arial"/>
                <a:sym typeface="Arial"/>
              </a:rPr>
              <a:t>pI 6.5, weak dye</a:t>
            </a:r>
            <a:endParaRPr sz="1400">
              <a:latin typeface="Arial"/>
              <a:ea typeface="Arial"/>
              <a:cs typeface="Arial"/>
              <a:sym typeface="Arial"/>
            </a:endParaRPr>
          </a:p>
        </p:txBody>
      </p:sp>
      <p:sp>
        <p:nvSpPr>
          <p:cNvPr id="751" name="Google Shape;751;p50"/>
          <p:cNvSpPr/>
          <p:nvPr/>
        </p:nvSpPr>
        <p:spPr>
          <a:xfrm>
            <a:off x="5783629" y="1673252"/>
            <a:ext cx="1430087" cy="17945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2" name="Google Shape;752;p50"/>
          <p:cNvSpPr/>
          <p:nvPr/>
        </p:nvSpPr>
        <p:spPr>
          <a:xfrm>
            <a:off x="4715903" y="2516123"/>
            <a:ext cx="620395" cy="76200"/>
          </a:xfrm>
          <a:custGeom>
            <a:rect b="b" l="l" r="r" t="t"/>
            <a:pathLst>
              <a:path extrusionOk="0" h="76200" w="620395">
                <a:moveTo>
                  <a:pt x="560070" y="39624"/>
                </a:moveTo>
                <a:lnTo>
                  <a:pt x="560070" y="36576"/>
                </a:lnTo>
                <a:lnTo>
                  <a:pt x="558546" y="35052"/>
                </a:lnTo>
                <a:lnTo>
                  <a:pt x="1524" y="35052"/>
                </a:lnTo>
                <a:lnTo>
                  <a:pt x="0" y="36576"/>
                </a:lnTo>
                <a:lnTo>
                  <a:pt x="0" y="39624"/>
                </a:lnTo>
                <a:lnTo>
                  <a:pt x="1524" y="41148"/>
                </a:lnTo>
                <a:lnTo>
                  <a:pt x="558546" y="41148"/>
                </a:lnTo>
                <a:lnTo>
                  <a:pt x="560070" y="39624"/>
                </a:lnTo>
                <a:close/>
              </a:path>
              <a:path extrusionOk="0" h="76200" w="620395">
                <a:moveTo>
                  <a:pt x="620268" y="38100"/>
                </a:moveTo>
                <a:lnTo>
                  <a:pt x="544068" y="0"/>
                </a:lnTo>
                <a:lnTo>
                  <a:pt x="544068" y="35052"/>
                </a:lnTo>
                <a:lnTo>
                  <a:pt x="558546" y="35052"/>
                </a:lnTo>
                <a:lnTo>
                  <a:pt x="560070" y="36576"/>
                </a:lnTo>
                <a:lnTo>
                  <a:pt x="560070" y="68199"/>
                </a:lnTo>
                <a:lnTo>
                  <a:pt x="620268" y="38100"/>
                </a:lnTo>
                <a:close/>
              </a:path>
              <a:path extrusionOk="0" h="76200" w="620395">
                <a:moveTo>
                  <a:pt x="560070" y="68199"/>
                </a:moveTo>
                <a:lnTo>
                  <a:pt x="560070" y="39624"/>
                </a:lnTo>
                <a:lnTo>
                  <a:pt x="558546" y="41148"/>
                </a:lnTo>
                <a:lnTo>
                  <a:pt x="544068" y="41148"/>
                </a:lnTo>
                <a:lnTo>
                  <a:pt x="544068" y="76200"/>
                </a:lnTo>
                <a:lnTo>
                  <a:pt x="560070" y="681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3" name="Google Shape;753;p50"/>
          <p:cNvSpPr txBox="1"/>
          <p:nvPr/>
        </p:nvSpPr>
        <p:spPr>
          <a:xfrm>
            <a:off x="4608703" y="2045461"/>
            <a:ext cx="574675" cy="36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mordant</a:t>
            </a:r>
            <a:endParaRPr sz="1200">
              <a:latin typeface="Trebuchet MS"/>
              <a:ea typeface="Trebuchet MS"/>
              <a:cs typeface="Trebuchet MS"/>
              <a:sym typeface="Trebuchet MS"/>
            </a:endParaRPr>
          </a:p>
        </p:txBody>
      </p:sp>
      <p:sp>
        <p:nvSpPr>
          <p:cNvPr id="754" name="Google Shape;754;p50"/>
          <p:cNvSpPr txBox="1"/>
          <p:nvPr/>
        </p:nvSpPr>
        <p:spPr>
          <a:xfrm>
            <a:off x="5851525" y="3637279"/>
            <a:ext cx="1390650" cy="723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Hemalum</a:t>
            </a:r>
            <a:endParaRPr sz="1200">
              <a:latin typeface="Trebuchet MS"/>
              <a:ea typeface="Trebuchet MS"/>
              <a:cs typeface="Trebuchet MS"/>
              <a:sym typeface="Trebuchet MS"/>
            </a:endParaRPr>
          </a:p>
          <a:p>
            <a:pPr indent="0" lvl="0" marL="12700" marR="5080" rtl="0" algn="l">
              <a:lnSpc>
                <a:spcPct val="100000"/>
              </a:lnSpc>
              <a:spcBef>
                <a:spcPts val="0"/>
              </a:spcBef>
              <a:spcAft>
                <a:spcPts val="0"/>
              </a:spcAft>
              <a:buNone/>
            </a:pPr>
            <a:r>
              <a:rPr lang="en-US" sz="1200">
                <a:solidFill>
                  <a:srgbClr val="0070C0"/>
                </a:solidFill>
                <a:latin typeface="Arial"/>
                <a:ea typeface="Arial"/>
                <a:cs typeface="Arial"/>
                <a:sym typeface="Arial"/>
              </a:rPr>
              <a:t>(basic dye, cationic)  pH &lt; 3, reddish brown</a:t>
            </a:r>
            <a:endParaRPr sz="1200">
              <a:latin typeface="Arial"/>
              <a:ea typeface="Arial"/>
              <a:cs typeface="Arial"/>
              <a:sym typeface="Arial"/>
            </a:endParaRPr>
          </a:p>
        </p:txBody>
      </p:sp>
      <p:sp>
        <p:nvSpPr>
          <p:cNvPr id="755" name="Google Shape;755;p50"/>
          <p:cNvSpPr txBox="1"/>
          <p:nvPr/>
        </p:nvSpPr>
        <p:spPr>
          <a:xfrm>
            <a:off x="4493386" y="2876803"/>
            <a:ext cx="1082040" cy="584200"/>
          </a:xfrm>
          <a:prstGeom prst="rect">
            <a:avLst/>
          </a:prstGeom>
          <a:noFill/>
          <a:ln>
            <a:noFill/>
          </a:ln>
        </p:spPr>
        <p:txBody>
          <a:bodyPr anchorCtr="0" anchor="t" bIns="0" lIns="0" spcFirstLastPara="1" rIns="0" wrap="square" tIns="12700">
            <a:spAutoFit/>
          </a:bodyPr>
          <a:lstStyle/>
          <a:p>
            <a:pPr indent="0" lvl="0" marL="38100" marR="30480" rtl="0" algn="l">
              <a:lnSpc>
                <a:spcPct val="100000"/>
              </a:lnSpc>
              <a:spcBef>
                <a:spcPts val="0"/>
              </a:spcBef>
              <a:spcAft>
                <a:spcPts val="0"/>
              </a:spcAft>
              <a:buNone/>
            </a:pPr>
            <a:r>
              <a:rPr lang="en-US" sz="1200">
                <a:solidFill>
                  <a:srgbClr val="0070C0"/>
                </a:solidFill>
                <a:latin typeface="Arial"/>
                <a:ea typeface="Arial"/>
                <a:cs typeface="Arial"/>
                <a:sym typeface="Arial"/>
              </a:rPr>
              <a:t>aluminium alum  K</a:t>
            </a:r>
            <a:r>
              <a:rPr b="1" lang="en-US" sz="1200">
                <a:solidFill>
                  <a:srgbClr val="0070C0"/>
                </a:solidFill>
                <a:latin typeface="Trebuchet MS"/>
                <a:ea typeface="Trebuchet MS"/>
                <a:cs typeface="Trebuchet MS"/>
                <a:sym typeface="Trebuchet MS"/>
              </a:rPr>
              <a:t>Al</a:t>
            </a:r>
            <a:r>
              <a:rPr lang="en-US" sz="1200">
                <a:solidFill>
                  <a:srgbClr val="0070C0"/>
                </a:solidFill>
                <a:latin typeface="Arial"/>
                <a:ea typeface="Arial"/>
                <a:cs typeface="Arial"/>
                <a:sym typeface="Arial"/>
              </a:rPr>
              <a:t>(SO</a:t>
            </a:r>
            <a:r>
              <a:rPr baseline="-25000" lang="en-US" sz="1200">
                <a:solidFill>
                  <a:srgbClr val="0070C0"/>
                </a:solidFill>
                <a:latin typeface="Arial"/>
                <a:ea typeface="Arial"/>
                <a:cs typeface="Arial"/>
                <a:sym typeface="Arial"/>
              </a:rPr>
              <a:t>4</a:t>
            </a:r>
            <a:r>
              <a:rPr lang="en-US" sz="1200">
                <a:solidFill>
                  <a:srgbClr val="0070C0"/>
                </a:solidFill>
                <a:latin typeface="Arial"/>
                <a:ea typeface="Arial"/>
                <a:cs typeface="Arial"/>
                <a:sym typeface="Arial"/>
              </a:rPr>
              <a:t>)</a:t>
            </a:r>
            <a:r>
              <a:rPr baseline="-25000" lang="en-US" sz="1200">
                <a:solidFill>
                  <a:srgbClr val="0070C0"/>
                </a:solidFill>
                <a:latin typeface="Arial"/>
                <a:ea typeface="Arial"/>
                <a:cs typeface="Arial"/>
                <a:sym typeface="Arial"/>
              </a:rPr>
              <a:t>2 </a:t>
            </a:r>
            <a:r>
              <a:rPr lang="en-US" sz="1100">
                <a:solidFill>
                  <a:srgbClr val="0070C0"/>
                </a:solidFill>
                <a:latin typeface="Arial"/>
                <a:ea typeface="Arial"/>
                <a:cs typeface="Arial"/>
                <a:sym typeface="Arial"/>
              </a:rPr>
              <a:t>or</a:t>
            </a:r>
            <a:endParaRPr sz="1100">
              <a:latin typeface="Arial"/>
              <a:ea typeface="Arial"/>
              <a:cs typeface="Arial"/>
              <a:sym typeface="Arial"/>
            </a:endParaRPr>
          </a:p>
        </p:txBody>
      </p:sp>
      <p:sp>
        <p:nvSpPr>
          <p:cNvPr id="756" name="Google Shape;756;p50"/>
          <p:cNvSpPr txBox="1"/>
          <p:nvPr/>
        </p:nvSpPr>
        <p:spPr>
          <a:xfrm>
            <a:off x="4712334" y="3330955"/>
            <a:ext cx="572135" cy="1473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800">
                <a:solidFill>
                  <a:srgbClr val="0070C0"/>
                </a:solidFill>
                <a:latin typeface="Arial"/>
                <a:ea typeface="Arial"/>
                <a:cs typeface="Arial"/>
                <a:sym typeface="Arial"/>
              </a:rPr>
              <a:t>4	4 2</a:t>
            </a:r>
            <a:endParaRPr sz="800">
              <a:latin typeface="Arial"/>
              <a:ea typeface="Arial"/>
              <a:cs typeface="Arial"/>
              <a:sym typeface="Arial"/>
            </a:endParaRPr>
          </a:p>
        </p:txBody>
      </p:sp>
      <p:sp>
        <p:nvSpPr>
          <p:cNvPr id="757" name="Google Shape;757;p50"/>
          <p:cNvSpPr txBox="1"/>
          <p:nvPr/>
        </p:nvSpPr>
        <p:spPr>
          <a:xfrm>
            <a:off x="4518786" y="3242564"/>
            <a:ext cx="83375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070C0"/>
                </a:solidFill>
                <a:latin typeface="Arial"/>
                <a:ea typeface="Arial"/>
                <a:cs typeface="Arial"/>
                <a:sym typeface="Arial"/>
              </a:rPr>
              <a:t>NH </a:t>
            </a:r>
            <a:r>
              <a:rPr b="1" lang="en-US" sz="1200">
                <a:solidFill>
                  <a:srgbClr val="0070C0"/>
                </a:solidFill>
                <a:latin typeface="Trebuchet MS"/>
                <a:ea typeface="Trebuchet MS"/>
                <a:cs typeface="Trebuchet MS"/>
                <a:sym typeface="Trebuchet MS"/>
              </a:rPr>
              <a:t>Al</a:t>
            </a:r>
            <a:r>
              <a:rPr lang="en-US" sz="1200">
                <a:solidFill>
                  <a:srgbClr val="0070C0"/>
                </a:solidFill>
                <a:latin typeface="Arial"/>
                <a:ea typeface="Arial"/>
                <a:cs typeface="Arial"/>
                <a:sym typeface="Arial"/>
              </a:rPr>
              <a:t>(SO ) )</a:t>
            </a:r>
            <a:endParaRPr sz="1200">
              <a:latin typeface="Arial"/>
              <a:ea typeface="Arial"/>
              <a:cs typeface="Arial"/>
              <a:sym typeface="Arial"/>
            </a:endParaRPr>
          </a:p>
        </p:txBody>
      </p:sp>
      <p:sp>
        <p:nvSpPr>
          <p:cNvPr id="758" name="Google Shape;758;p50"/>
          <p:cNvSpPr/>
          <p:nvPr/>
        </p:nvSpPr>
        <p:spPr>
          <a:xfrm>
            <a:off x="7387475" y="2516123"/>
            <a:ext cx="523240" cy="76200"/>
          </a:xfrm>
          <a:custGeom>
            <a:rect b="b" l="l" r="r" t="t"/>
            <a:pathLst>
              <a:path extrusionOk="0" h="76200" w="523240">
                <a:moveTo>
                  <a:pt x="462534" y="39624"/>
                </a:moveTo>
                <a:lnTo>
                  <a:pt x="462534" y="36576"/>
                </a:lnTo>
                <a:lnTo>
                  <a:pt x="461010" y="35052"/>
                </a:lnTo>
                <a:lnTo>
                  <a:pt x="1524" y="35052"/>
                </a:lnTo>
                <a:lnTo>
                  <a:pt x="0" y="36576"/>
                </a:lnTo>
                <a:lnTo>
                  <a:pt x="0" y="39624"/>
                </a:lnTo>
                <a:lnTo>
                  <a:pt x="1524" y="41148"/>
                </a:lnTo>
                <a:lnTo>
                  <a:pt x="461010" y="41148"/>
                </a:lnTo>
                <a:lnTo>
                  <a:pt x="462534" y="39624"/>
                </a:lnTo>
                <a:close/>
              </a:path>
              <a:path extrusionOk="0" h="76200" w="523240">
                <a:moveTo>
                  <a:pt x="522732" y="38100"/>
                </a:moveTo>
                <a:lnTo>
                  <a:pt x="446532" y="0"/>
                </a:lnTo>
                <a:lnTo>
                  <a:pt x="446532" y="35052"/>
                </a:lnTo>
                <a:lnTo>
                  <a:pt x="461010" y="35052"/>
                </a:lnTo>
                <a:lnTo>
                  <a:pt x="462534" y="36576"/>
                </a:lnTo>
                <a:lnTo>
                  <a:pt x="462534" y="68199"/>
                </a:lnTo>
                <a:lnTo>
                  <a:pt x="522732" y="38100"/>
                </a:lnTo>
                <a:close/>
              </a:path>
              <a:path extrusionOk="0" h="76200" w="523240">
                <a:moveTo>
                  <a:pt x="462534" y="68199"/>
                </a:moveTo>
                <a:lnTo>
                  <a:pt x="462534" y="39624"/>
                </a:lnTo>
                <a:lnTo>
                  <a:pt x="461010" y="41148"/>
                </a:lnTo>
                <a:lnTo>
                  <a:pt x="446532" y="41148"/>
                </a:lnTo>
                <a:lnTo>
                  <a:pt x="446532" y="76200"/>
                </a:lnTo>
                <a:lnTo>
                  <a:pt x="462534" y="681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9" name="Google Shape;759;p50"/>
          <p:cNvSpPr txBox="1"/>
          <p:nvPr/>
        </p:nvSpPr>
        <p:spPr>
          <a:xfrm>
            <a:off x="8204581" y="3606800"/>
            <a:ext cx="1241425" cy="7238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Hemalum</a:t>
            </a:r>
            <a:endParaRPr sz="1200">
              <a:latin typeface="Trebuchet MS"/>
              <a:ea typeface="Trebuchet MS"/>
              <a:cs typeface="Trebuchet MS"/>
              <a:sym typeface="Trebuchet MS"/>
            </a:endParaRPr>
          </a:p>
          <a:p>
            <a:pPr indent="0" lvl="0" marL="12700" marR="5080" rtl="0" algn="l">
              <a:lnSpc>
                <a:spcPct val="100000"/>
              </a:lnSpc>
              <a:spcBef>
                <a:spcPts val="0"/>
              </a:spcBef>
              <a:spcAft>
                <a:spcPts val="0"/>
              </a:spcAft>
              <a:buNone/>
            </a:pPr>
            <a:r>
              <a:rPr lang="en-US" sz="1200">
                <a:solidFill>
                  <a:srgbClr val="0070C0"/>
                </a:solidFill>
                <a:latin typeface="Arial"/>
                <a:ea typeface="Arial"/>
                <a:cs typeface="Arial"/>
                <a:sym typeface="Arial"/>
              </a:rPr>
              <a:t>(basic dye, cationic)  pH &gt; 3, blue</a:t>
            </a:r>
            <a:endParaRPr sz="1200">
              <a:latin typeface="Arial"/>
              <a:ea typeface="Arial"/>
              <a:cs typeface="Arial"/>
              <a:sym typeface="Arial"/>
            </a:endParaRPr>
          </a:p>
        </p:txBody>
      </p:sp>
      <p:sp>
        <p:nvSpPr>
          <p:cNvPr id="760" name="Google Shape;760;p50"/>
          <p:cNvSpPr/>
          <p:nvPr/>
        </p:nvSpPr>
        <p:spPr>
          <a:xfrm>
            <a:off x="8078059" y="1705493"/>
            <a:ext cx="1424032" cy="178632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61" name="Google Shape;761;p50"/>
          <p:cNvSpPr txBox="1"/>
          <p:nvPr/>
        </p:nvSpPr>
        <p:spPr>
          <a:xfrm>
            <a:off x="7390003" y="2085847"/>
            <a:ext cx="495300" cy="3682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solidFill>
                  <a:srgbClr val="0070C0"/>
                </a:solidFill>
                <a:latin typeface="Trebuchet MS"/>
                <a:ea typeface="Trebuchet MS"/>
                <a:cs typeface="Trebuchet MS"/>
                <a:sym typeface="Trebuchet MS"/>
              </a:rPr>
              <a:t>blueing</a:t>
            </a:r>
            <a:endParaRPr sz="1200">
              <a:latin typeface="Trebuchet MS"/>
              <a:ea typeface="Trebuchet MS"/>
              <a:cs typeface="Trebuchet MS"/>
              <a:sym typeface="Trebuchet MS"/>
            </a:endParaRPr>
          </a:p>
        </p:txBody>
      </p:sp>
      <p:sp>
        <p:nvSpPr>
          <p:cNvPr id="762" name="Google Shape;762;p50"/>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63" name="Google Shape;763;p50"/>
          <p:cNvSpPr txBox="1"/>
          <p:nvPr>
            <p:ph idx="12" type="sldNum"/>
          </p:nvPr>
        </p:nvSpPr>
        <p:spPr>
          <a:xfrm>
            <a:off x="3884803" y="6959409"/>
            <a:ext cx="2944495"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Romeis, Mikroskopische Technik, 18.Auflage, S.199</a:t>
            </a:r>
            <a:endParaRPr/>
          </a:p>
        </p:txBody>
      </p:sp>
      <p:pic>
        <p:nvPicPr>
          <p:cNvPr id="764" name="Google Shape;764;p50"/>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1"/>
          <p:cNvSpPr txBox="1"/>
          <p:nvPr>
            <p:ph type="title"/>
          </p:nvPr>
        </p:nvSpPr>
        <p:spPr>
          <a:xfrm>
            <a:off x="1281823" y="606043"/>
            <a:ext cx="615104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Hematoxylin fomulations</a:t>
            </a:r>
            <a:endParaRPr sz="2800">
              <a:latin typeface="Arial"/>
              <a:ea typeface="Arial"/>
              <a:cs typeface="Arial"/>
              <a:sym typeface="Arial"/>
            </a:endParaRPr>
          </a:p>
        </p:txBody>
      </p:sp>
      <p:grpSp>
        <p:nvGrpSpPr>
          <p:cNvPr id="770" name="Google Shape;770;p51"/>
          <p:cNvGrpSpPr/>
          <p:nvPr/>
        </p:nvGrpSpPr>
        <p:grpSpPr>
          <a:xfrm>
            <a:off x="1193939" y="1546097"/>
            <a:ext cx="8020811" cy="4997496"/>
            <a:chOff x="1193939" y="1546097"/>
            <a:chExt cx="8020811" cy="4997496"/>
          </a:xfrm>
        </p:grpSpPr>
        <p:sp>
          <p:nvSpPr>
            <p:cNvPr id="771" name="Google Shape;771;p51"/>
            <p:cNvSpPr/>
            <p:nvPr/>
          </p:nvSpPr>
          <p:spPr>
            <a:xfrm>
              <a:off x="1361460" y="2200939"/>
              <a:ext cx="6682859" cy="434265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72" name="Google Shape;772;p51"/>
            <p:cNvSpPr/>
            <p:nvPr/>
          </p:nvSpPr>
          <p:spPr>
            <a:xfrm>
              <a:off x="1193939" y="1546097"/>
              <a:ext cx="8020811" cy="308381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73" name="Google Shape;773;p51"/>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774" name="Google Shape;774;p51"/>
          <p:cNvSpPr txBox="1"/>
          <p:nvPr>
            <p:ph idx="12" type="sldNum"/>
          </p:nvPr>
        </p:nvSpPr>
        <p:spPr>
          <a:xfrm>
            <a:off x="3884803" y="6959409"/>
            <a:ext cx="2944495"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Romeis, Mikroskopische Technik, 18.Auflage, S.200</a:t>
            </a:r>
            <a:endParaRPr/>
          </a:p>
        </p:txBody>
      </p:sp>
      <p:pic>
        <p:nvPicPr>
          <p:cNvPr id="775" name="Google Shape;775;p51"/>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52"/>
          <p:cNvSpPr txBox="1"/>
          <p:nvPr>
            <p:ph type="title"/>
          </p:nvPr>
        </p:nvSpPr>
        <p:spPr>
          <a:xfrm>
            <a:off x="1281823" y="606043"/>
            <a:ext cx="412192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Procedure</a:t>
            </a:r>
            <a:endParaRPr sz="2800">
              <a:latin typeface="Arial"/>
              <a:ea typeface="Arial"/>
              <a:cs typeface="Arial"/>
              <a:sym typeface="Arial"/>
            </a:endParaRPr>
          </a:p>
        </p:txBody>
      </p:sp>
      <p:sp>
        <p:nvSpPr>
          <p:cNvPr id="781" name="Google Shape;781;p52"/>
          <p:cNvSpPr/>
          <p:nvPr/>
        </p:nvSpPr>
        <p:spPr>
          <a:xfrm>
            <a:off x="1482638" y="1536981"/>
            <a:ext cx="7401504" cy="500935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2" name="Google Shape;782;p52"/>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783" name="Google Shape;783;p52"/>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53"/>
          <p:cNvSpPr txBox="1"/>
          <p:nvPr>
            <p:ph type="title"/>
          </p:nvPr>
        </p:nvSpPr>
        <p:spPr>
          <a:xfrm>
            <a:off x="1281823" y="606043"/>
            <a:ext cx="4762094"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Cytosol staining</a:t>
            </a:r>
            <a:endParaRPr sz="2800">
              <a:latin typeface="Arial"/>
              <a:ea typeface="Arial"/>
              <a:cs typeface="Arial"/>
              <a:sym typeface="Arial"/>
            </a:endParaRPr>
          </a:p>
        </p:txBody>
      </p:sp>
      <p:grpSp>
        <p:nvGrpSpPr>
          <p:cNvPr id="789" name="Google Shape;789;p53"/>
          <p:cNvGrpSpPr/>
          <p:nvPr/>
        </p:nvGrpSpPr>
        <p:grpSpPr>
          <a:xfrm>
            <a:off x="1384820" y="1589532"/>
            <a:ext cx="8104250" cy="5067300"/>
            <a:chOff x="1384820" y="1589532"/>
            <a:chExt cx="8104250" cy="5067300"/>
          </a:xfrm>
        </p:grpSpPr>
        <p:sp>
          <p:nvSpPr>
            <p:cNvPr id="790" name="Google Shape;790;p53"/>
            <p:cNvSpPr/>
            <p:nvPr/>
          </p:nvSpPr>
          <p:spPr>
            <a:xfrm>
              <a:off x="1384820" y="1589532"/>
              <a:ext cx="8001000" cy="506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1" name="Google Shape;791;p53"/>
            <p:cNvSpPr/>
            <p:nvPr/>
          </p:nvSpPr>
          <p:spPr>
            <a:xfrm>
              <a:off x="5563247" y="3515867"/>
              <a:ext cx="3925823" cy="288569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92" name="Google Shape;792;p5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793" name="Google Shape;793;p53"/>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54"/>
          <p:cNvSpPr txBox="1"/>
          <p:nvPr>
            <p:ph type="title"/>
          </p:nvPr>
        </p:nvSpPr>
        <p:spPr>
          <a:xfrm>
            <a:off x="1281823" y="606043"/>
            <a:ext cx="454161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Eosin staining</a:t>
            </a:r>
            <a:endParaRPr sz="2800">
              <a:latin typeface="Arial"/>
              <a:ea typeface="Arial"/>
              <a:cs typeface="Arial"/>
              <a:sym typeface="Arial"/>
            </a:endParaRPr>
          </a:p>
        </p:txBody>
      </p:sp>
      <p:sp>
        <p:nvSpPr>
          <p:cNvPr id="799" name="Google Shape;799;p54"/>
          <p:cNvSpPr/>
          <p:nvPr/>
        </p:nvSpPr>
        <p:spPr>
          <a:xfrm>
            <a:off x="1688988" y="1755796"/>
            <a:ext cx="6814087" cy="457298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0" name="Google Shape;800;p5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801" name="Google Shape;801;p54"/>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5"/>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807" name="Google Shape;807;p55"/>
          <p:cNvSpPr txBox="1"/>
          <p:nvPr>
            <p:ph type="title"/>
          </p:nvPr>
        </p:nvSpPr>
        <p:spPr>
          <a:xfrm>
            <a:off x="1282585" y="606043"/>
            <a:ext cx="509084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Staining cuvettes</a:t>
            </a:r>
            <a:endParaRPr sz="2800">
              <a:latin typeface="Arial"/>
              <a:ea typeface="Arial"/>
              <a:cs typeface="Arial"/>
              <a:sym typeface="Arial"/>
            </a:endParaRPr>
          </a:p>
        </p:txBody>
      </p:sp>
      <p:grpSp>
        <p:nvGrpSpPr>
          <p:cNvPr id="808" name="Google Shape;808;p55"/>
          <p:cNvGrpSpPr/>
          <p:nvPr/>
        </p:nvGrpSpPr>
        <p:grpSpPr>
          <a:xfrm>
            <a:off x="1094117" y="2198382"/>
            <a:ext cx="4616323" cy="3213341"/>
            <a:chOff x="1094117" y="2198382"/>
            <a:chExt cx="4616323" cy="3213341"/>
          </a:xfrm>
        </p:grpSpPr>
        <p:sp>
          <p:nvSpPr>
            <p:cNvPr id="809" name="Google Shape;809;p55"/>
            <p:cNvSpPr/>
            <p:nvPr/>
          </p:nvSpPr>
          <p:spPr>
            <a:xfrm>
              <a:off x="1094117" y="2476500"/>
              <a:ext cx="4402835" cy="2935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10" name="Google Shape;810;p55"/>
            <p:cNvSpPr/>
            <p:nvPr/>
          </p:nvSpPr>
          <p:spPr>
            <a:xfrm>
              <a:off x="2861195" y="2198382"/>
              <a:ext cx="2849245" cy="2388870"/>
            </a:xfrm>
            <a:custGeom>
              <a:rect b="b" l="l" r="r" t="t"/>
              <a:pathLst>
                <a:path extrusionOk="0" h="2388870" w="2849245">
                  <a:moveTo>
                    <a:pt x="76200" y="928116"/>
                  </a:moveTo>
                  <a:lnTo>
                    <a:pt x="41148" y="928116"/>
                  </a:lnTo>
                  <a:lnTo>
                    <a:pt x="41148" y="44196"/>
                  </a:lnTo>
                  <a:lnTo>
                    <a:pt x="39624" y="42672"/>
                  </a:lnTo>
                  <a:lnTo>
                    <a:pt x="35814" y="42672"/>
                  </a:lnTo>
                  <a:lnTo>
                    <a:pt x="34290" y="44196"/>
                  </a:lnTo>
                  <a:lnTo>
                    <a:pt x="34290" y="928116"/>
                  </a:lnTo>
                  <a:lnTo>
                    <a:pt x="0" y="928116"/>
                  </a:lnTo>
                  <a:lnTo>
                    <a:pt x="34290" y="996696"/>
                  </a:lnTo>
                  <a:lnTo>
                    <a:pt x="38100" y="1004316"/>
                  </a:lnTo>
                  <a:lnTo>
                    <a:pt x="41148" y="998220"/>
                  </a:lnTo>
                  <a:lnTo>
                    <a:pt x="76200" y="928116"/>
                  </a:lnTo>
                  <a:close/>
                </a:path>
                <a:path extrusionOk="0" h="2388870" w="2849245">
                  <a:moveTo>
                    <a:pt x="977646" y="3048"/>
                  </a:moveTo>
                  <a:lnTo>
                    <a:pt x="976884" y="1524"/>
                  </a:lnTo>
                  <a:lnTo>
                    <a:pt x="975360" y="762"/>
                  </a:lnTo>
                  <a:lnTo>
                    <a:pt x="973074" y="0"/>
                  </a:lnTo>
                  <a:lnTo>
                    <a:pt x="971550" y="762"/>
                  </a:lnTo>
                  <a:lnTo>
                    <a:pt x="970788" y="2286"/>
                  </a:lnTo>
                  <a:lnTo>
                    <a:pt x="577100" y="932649"/>
                  </a:lnTo>
                  <a:lnTo>
                    <a:pt x="544830" y="918972"/>
                  </a:lnTo>
                  <a:lnTo>
                    <a:pt x="550164" y="1004316"/>
                  </a:lnTo>
                  <a:lnTo>
                    <a:pt x="571500" y="985989"/>
                  </a:lnTo>
                  <a:lnTo>
                    <a:pt x="614934" y="948690"/>
                  </a:lnTo>
                  <a:lnTo>
                    <a:pt x="583361" y="935304"/>
                  </a:lnTo>
                  <a:lnTo>
                    <a:pt x="976884" y="4572"/>
                  </a:lnTo>
                  <a:lnTo>
                    <a:pt x="977646" y="3048"/>
                  </a:lnTo>
                  <a:close/>
                </a:path>
                <a:path extrusionOk="0" h="2388870" w="2849245">
                  <a:moveTo>
                    <a:pt x="2799588" y="2384298"/>
                  </a:moveTo>
                  <a:lnTo>
                    <a:pt x="2798826" y="2382774"/>
                  </a:lnTo>
                  <a:lnTo>
                    <a:pt x="2796540" y="2382774"/>
                  </a:lnTo>
                  <a:lnTo>
                    <a:pt x="1482051" y="2237892"/>
                  </a:lnTo>
                  <a:lnTo>
                    <a:pt x="1485900" y="2202942"/>
                  </a:lnTo>
                  <a:lnTo>
                    <a:pt x="1405890" y="2232660"/>
                  </a:lnTo>
                  <a:lnTo>
                    <a:pt x="1465326" y="2271230"/>
                  </a:lnTo>
                  <a:lnTo>
                    <a:pt x="1477518" y="2279142"/>
                  </a:lnTo>
                  <a:lnTo>
                    <a:pt x="1481378" y="2243988"/>
                  </a:lnTo>
                  <a:lnTo>
                    <a:pt x="2796540" y="2388870"/>
                  </a:lnTo>
                  <a:lnTo>
                    <a:pt x="2798064" y="2388870"/>
                  </a:lnTo>
                  <a:lnTo>
                    <a:pt x="2799588" y="2388108"/>
                  </a:lnTo>
                  <a:lnTo>
                    <a:pt x="2799588" y="2384298"/>
                  </a:lnTo>
                  <a:close/>
                </a:path>
                <a:path extrusionOk="0" h="2388870" w="2849245">
                  <a:moveTo>
                    <a:pt x="2849118" y="1255014"/>
                  </a:moveTo>
                  <a:lnTo>
                    <a:pt x="2847594" y="1254252"/>
                  </a:lnTo>
                  <a:lnTo>
                    <a:pt x="2846070" y="1254252"/>
                  </a:lnTo>
                  <a:lnTo>
                    <a:pt x="1849653" y="1279080"/>
                  </a:lnTo>
                  <a:lnTo>
                    <a:pt x="1848612" y="1244346"/>
                  </a:lnTo>
                  <a:lnTo>
                    <a:pt x="1773936" y="1284732"/>
                  </a:lnTo>
                  <a:lnTo>
                    <a:pt x="1834134" y="1312735"/>
                  </a:lnTo>
                  <a:lnTo>
                    <a:pt x="1850898" y="1320546"/>
                  </a:lnTo>
                  <a:lnTo>
                    <a:pt x="1849856" y="1285925"/>
                  </a:lnTo>
                  <a:lnTo>
                    <a:pt x="2846070" y="1260348"/>
                  </a:lnTo>
                  <a:lnTo>
                    <a:pt x="2847594" y="1260348"/>
                  </a:lnTo>
                  <a:lnTo>
                    <a:pt x="2849118" y="1258824"/>
                  </a:lnTo>
                  <a:lnTo>
                    <a:pt x="2849118" y="125501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811" name="Google Shape;811;p55"/>
          <p:cNvSpPr txBox="1"/>
          <p:nvPr/>
        </p:nvSpPr>
        <p:spPr>
          <a:xfrm>
            <a:off x="2401189" y="1306321"/>
            <a:ext cx="996950" cy="10794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latin typeface="Arial"/>
                <a:ea typeface="Arial"/>
                <a:cs typeface="Arial"/>
                <a:sym typeface="Arial"/>
              </a:rPr>
              <a:t>Coplin jars  10 slides</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60 mL</a:t>
            </a:r>
            <a:endParaRPr sz="1800">
              <a:latin typeface="Arial"/>
              <a:ea typeface="Arial"/>
              <a:cs typeface="Arial"/>
              <a:sym typeface="Arial"/>
            </a:endParaRPr>
          </a:p>
        </p:txBody>
      </p:sp>
      <p:sp>
        <p:nvSpPr>
          <p:cNvPr id="812" name="Google Shape;812;p55"/>
          <p:cNvSpPr txBox="1"/>
          <p:nvPr/>
        </p:nvSpPr>
        <p:spPr>
          <a:xfrm>
            <a:off x="5736447" y="2913372"/>
            <a:ext cx="1678305" cy="2280920"/>
          </a:xfrm>
          <a:prstGeom prst="rect">
            <a:avLst/>
          </a:prstGeom>
          <a:noFill/>
          <a:ln>
            <a:noFill/>
          </a:ln>
        </p:spPr>
        <p:txBody>
          <a:bodyPr anchorCtr="0" anchor="t" bIns="0" lIns="0" spcFirstLastPara="1" rIns="0" wrap="square" tIns="12700">
            <a:spAutoFit/>
          </a:bodyPr>
          <a:lstStyle/>
          <a:p>
            <a:pPr indent="-635" lvl="0" marL="12700" marR="5080" rtl="0" algn="l">
              <a:lnSpc>
                <a:spcPct val="100000"/>
              </a:lnSpc>
              <a:spcBef>
                <a:spcPts val="0"/>
              </a:spcBef>
              <a:spcAft>
                <a:spcPts val="0"/>
              </a:spcAft>
              <a:buNone/>
            </a:pPr>
            <a:r>
              <a:rPr lang="en-US" sz="1800">
                <a:latin typeface="Arial"/>
                <a:ea typeface="Arial"/>
                <a:cs typeface="Arial"/>
                <a:sym typeface="Arial"/>
              </a:rPr>
              <a:t>Glass box with  glass/metal insert  10‐20 slides</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latin typeface="Arial"/>
                <a:ea typeface="Arial"/>
                <a:cs typeface="Arial"/>
                <a:sym typeface="Arial"/>
              </a:rPr>
              <a:t>200 mL</a:t>
            </a:r>
            <a:endParaRPr sz="1800">
              <a:latin typeface="Arial"/>
              <a:ea typeface="Arial"/>
              <a:cs typeface="Arial"/>
              <a:sym typeface="Arial"/>
            </a:endParaRPr>
          </a:p>
          <a:p>
            <a:pPr indent="0" lvl="0" marL="12700" marR="229870" rtl="0" algn="l">
              <a:lnSpc>
                <a:spcPct val="100000"/>
              </a:lnSpc>
              <a:spcBef>
                <a:spcPts val="1060"/>
              </a:spcBef>
              <a:spcAft>
                <a:spcPts val="0"/>
              </a:spcAft>
              <a:buNone/>
            </a:pPr>
            <a:r>
              <a:rPr lang="en-US" sz="1800">
                <a:latin typeface="Arial"/>
                <a:ea typeface="Arial"/>
                <a:cs typeface="Arial"/>
                <a:sym typeface="Arial"/>
              </a:rPr>
              <a:t>Schiefferdecker  10‐20 slides  100 mL</a:t>
            </a:r>
            <a:endParaRPr sz="1800">
              <a:latin typeface="Arial"/>
              <a:ea typeface="Arial"/>
              <a:cs typeface="Arial"/>
              <a:sym typeface="Arial"/>
            </a:endParaRPr>
          </a:p>
        </p:txBody>
      </p:sp>
      <p:sp>
        <p:nvSpPr>
          <p:cNvPr id="813" name="Google Shape;813;p55"/>
          <p:cNvSpPr txBox="1"/>
          <p:nvPr/>
        </p:nvSpPr>
        <p:spPr>
          <a:xfrm>
            <a:off x="3974719" y="1458721"/>
            <a:ext cx="1024255" cy="1079499"/>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800">
                <a:latin typeface="Arial"/>
                <a:ea typeface="Arial"/>
                <a:cs typeface="Arial"/>
                <a:sym typeface="Arial"/>
              </a:rPr>
              <a:t>Hellendahl  8‐16 slides  80 mL</a:t>
            </a:r>
            <a:endParaRPr sz="1800">
              <a:latin typeface="Arial"/>
              <a:ea typeface="Arial"/>
              <a:cs typeface="Arial"/>
              <a:sym typeface="Arial"/>
            </a:endParaRPr>
          </a:p>
        </p:txBody>
      </p:sp>
      <p:sp>
        <p:nvSpPr>
          <p:cNvPr id="814" name="Google Shape;814;p55"/>
          <p:cNvSpPr txBox="1"/>
          <p:nvPr/>
        </p:nvSpPr>
        <p:spPr>
          <a:xfrm>
            <a:off x="1177423" y="5817361"/>
            <a:ext cx="7660640" cy="812799"/>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800"/>
              <a:buFont typeface="Arial"/>
              <a:buChar char="‐"/>
            </a:pPr>
            <a:r>
              <a:rPr lang="en-US" sz="1800">
                <a:solidFill>
                  <a:srgbClr val="0070C0"/>
                </a:solidFill>
                <a:latin typeface="Arial"/>
                <a:ea typeface="Arial"/>
                <a:cs typeface="Arial"/>
                <a:sym typeface="Arial"/>
              </a:rPr>
              <a:t>Staining in microwave: use plastic cuvettes</a:t>
            </a:r>
            <a:endParaRPr sz="18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800"/>
              <a:buFont typeface="Arial"/>
              <a:buChar char="‐"/>
            </a:pPr>
            <a:r>
              <a:rPr lang="en-US" sz="1800">
                <a:solidFill>
                  <a:srgbClr val="0070C0"/>
                </a:solidFill>
                <a:latin typeface="Arial"/>
                <a:ea typeface="Arial"/>
                <a:cs typeface="Arial"/>
                <a:sym typeface="Arial"/>
              </a:rPr>
              <a:t>Store dye solution in glass bottles with a cap or a plug (prevents loss of solvent)</a:t>
            </a:r>
            <a:endParaRPr sz="1800">
              <a:latin typeface="Arial"/>
              <a:ea typeface="Arial"/>
              <a:cs typeface="Arial"/>
              <a:sym typeface="Arial"/>
            </a:endParaRPr>
          </a:p>
        </p:txBody>
      </p:sp>
      <p:pic>
        <p:nvPicPr>
          <p:cNvPr id="815" name="Google Shape;815;p55"/>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56"/>
          <p:cNvSpPr/>
          <p:nvPr/>
        </p:nvSpPr>
        <p:spPr>
          <a:xfrm>
            <a:off x="1249565" y="1616963"/>
            <a:ext cx="4673600" cy="864235"/>
          </a:xfrm>
          <a:custGeom>
            <a:rect b="b" l="l" r="r" t="t"/>
            <a:pathLst>
              <a:path extrusionOk="0" h="864235" w="4673600">
                <a:moveTo>
                  <a:pt x="4673346" y="720090"/>
                </a:moveTo>
                <a:lnTo>
                  <a:pt x="4673346" y="144018"/>
                </a:lnTo>
                <a:lnTo>
                  <a:pt x="4666049" y="98608"/>
                </a:lnTo>
                <a:lnTo>
                  <a:pt x="4645694" y="59088"/>
                </a:lnTo>
                <a:lnTo>
                  <a:pt x="4614586" y="27870"/>
                </a:lnTo>
                <a:lnTo>
                  <a:pt x="4575029" y="7370"/>
                </a:lnTo>
                <a:lnTo>
                  <a:pt x="4529328" y="0"/>
                </a:lnTo>
                <a:lnTo>
                  <a:pt x="144018" y="0"/>
                </a:lnTo>
                <a:lnTo>
                  <a:pt x="98608" y="7370"/>
                </a:lnTo>
                <a:lnTo>
                  <a:pt x="59088" y="27870"/>
                </a:lnTo>
                <a:lnTo>
                  <a:pt x="27870" y="59088"/>
                </a:lnTo>
                <a:lnTo>
                  <a:pt x="7370" y="98608"/>
                </a:lnTo>
                <a:lnTo>
                  <a:pt x="0" y="144018"/>
                </a:lnTo>
                <a:lnTo>
                  <a:pt x="0" y="720090"/>
                </a:lnTo>
                <a:lnTo>
                  <a:pt x="7370" y="765791"/>
                </a:lnTo>
                <a:lnTo>
                  <a:pt x="27870" y="805348"/>
                </a:lnTo>
                <a:lnTo>
                  <a:pt x="59088" y="836456"/>
                </a:lnTo>
                <a:lnTo>
                  <a:pt x="98608" y="856811"/>
                </a:lnTo>
                <a:lnTo>
                  <a:pt x="144018" y="864108"/>
                </a:lnTo>
                <a:lnTo>
                  <a:pt x="4529328" y="864108"/>
                </a:lnTo>
                <a:lnTo>
                  <a:pt x="4575029" y="856811"/>
                </a:lnTo>
                <a:lnTo>
                  <a:pt x="4614586" y="836456"/>
                </a:lnTo>
                <a:lnTo>
                  <a:pt x="4645694" y="805348"/>
                </a:lnTo>
                <a:lnTo>
                  <a:pt x="4666049" y="765791"/>
                </a:lnTo>
                <a:lnTo>
                  <a:pt x="4673346"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1" name="Google Shape;821;p56"/>
          <p:cNvSpPr txBox="1"/>
          <p:nvPr/>
        </p:nvSpPr>
        <p:spPr>
          <a:xfrm>
            <a:off x="1370215" y="1884679"/>
            <a:ext cx="3561079"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2. Immunhistochemistry (ICH‐P, IHC‐F)</a:t>
            </a:r>
            <a:endParaRPr sz="1800">
              <a:latin typeface="Arial"/>
              <a:ea typeface="Arial"/>
              <a:cs typeface="Arial"/>
              <a:sym typeface="Arial"/>
            </a:endParaRPr>
          </a:p>
        </p:txBody>
      </p:sp>
      <p:sp>
        <p:nvSpPr>
          <p:cNvPr id="822" name="Google Shape;822;p56"/>
          <p:cNvSpPr/>
          <p:nvPr/>
        </p:nvSpPr>
        <p:spPr>
          <a:xfrm>
            <a:off x="1231277" y="2675382"/>
            <a:ext cx="4692015" cy="1351280"/>
          </a:xfrm>
          <a:custGeom>
            <a:rect b="b" l="l" r="r" t="t"/>
            <a:pathLst>
              <a:path extrusionOk="0" h="1351279" w="4692015">
                <a:moveTo>
                  <a:pt x="4691634" y="1125474"/>
                </a:moveTo>
                <a:lnTo>
                  <a:pt x="4691634" y="224790"/>
                </a:lnTo>
                <a:lnTo>
                  <a:pt x="4687069" y="179470"/>
                </a:lnTo>
                <a:lnTo>
                  <a:pt x="4673977" y="137267"/>
                </a:lnTo>
                <a:lnTo>
                  <a:pt x="4653258" y="99082"/>
                </a:lnTo>
                <a:lnTo>
                  <a:pt x="4625816" y="65817"/>
                </a:lnTo>
                <a:lnTo>
                  <a:pt x="4592551" y="38375"/>
                </a:lnTo>
                <a:lnTo>
                  <a:pt x="4554366" y="17656"/>
                </a:lnTo>
                <a:lnTo>
                  <a:pt x="4512163" y="4564"/>
                </a:lnTo>
                <a:lnTo>
                  <a:pt x="4466844" y="0"/>
                </a:lnTo>
                <a:lnTo>
                  <a:pt x="225552" y="0"/>
                </a:lnTo>
                <a:lnTo>
                  <a:pt x="179980" y="4564"/>
                </a:lnTo>
                <a:lnTo>
                  <a:pt x="137588" y="17656"/>
                </a:lnTo>
                <a:lnTo>
                  <a:pt x="99268" y="38375"/>
                </a:lnTo>
                <a:lnTo>
                  <a:pt x="65912" y="65817"/>
                </a:lnTo>
                <a:lnTo>
                  <a:pt x="38415" y="99082"/>
                </a:lnTo>
                <a:lnTo>
                  <a:pt x="17668" y="137267"/>
                </a:lnTo>
                <a:lnTo>
                  <a:pt x="4566" y="179470"/>
                </a:lnTo>
                <a:lnTo>
                  <a:pt x="0" y="224790"/>
                </a:lnTo>
                <a:lnTo>
                  <a:pt x="0" y="1125474"/>
                </a:lnTo>
                <a:lnTo>
                  <a:pt x="4566" y="1170826"/>
                </a:lnTo>
                <a:lnTo>
                  <a:pt x="17668" y="1213115"/>
                </a:lnTo>
                <a:lnTo>
                  <a:pt x="38415" y="1251422"/>
                </a:lnTo>
                <a:lnTo>
                  <a:pt x="65913" y="1284827"/>
                </a:lnTo>
                <a:lnTo>
                  <a:pt x="99268" y="1312409"/>
                </a:lnTo>
                <a:lnTo>
                  <a:pt x="137588" y="1333249"/>
                </a:lnTo>
                <a:lnTo>
                  <a:pt x="179980" y="1346428"/>
                </a:lnTo>
                <a:lnTo>
                  <a:pt x="225552" y="1351026"/>
                </a:lnTo>
                <a:lnTo>
                  <a:pt x="4466844" y="1351026"/>
                </a:lnTo>
                <a:lnTo>
                  <a:pt x="4512163" y="1346428"/>
                </a:lnTo>
                <a:lnTo>
                  <a:pt x="4554366" y="1333249"/>
                </a:lnTo>
                <a:lnTo>
                  <a:pt x="4592551" y="1312409"/>
                </a:lnTo>
                <a:lnTo>
                  <a:pt x="4625816" y="1284827"/>
                </a:lnTo>
                <a:lnTo>
                  <a:pt x="4653258" y="1251422"/>
                </a:lnTo>
                <a:lnTo>
                  <a:pt x="4673977" y="1213115"/>
                </a:lnTo>
                <a:lnTo>
                  <a:pt x="4687069" y="1170826"/>
                </a:lnTo>
                <a:lnTo>
                  <a:pt x="4691634" y="1125474"/>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3" name="Google Shape;823;p56"/>
          <p:cNvSpPr txBox="1"/>
          <p:nvPr/>
        </p:nvSpPr>
        <p:spPr>
          <a:xfrm>
            <a:off x="1375549" y="2834132"/>
            <a:ext cx="3624579" cy="153606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000">
                <a:latin typeface="Arial"/>
                <a:ea typeface="Arial"/>
                <a:cs typeface="Arial"/>
                <a:sym typeface="Arial"/>
              </a:rPr>
              <a:t>Biotinylated primary/secondary Ab</a:t>
            </a:r>
            <a:endParaRPr sz="2000">
              <a:latin typeface="Arial"/>
              <a:ea typeface="Arial"/>
              <a:cs typeface="Arial"/>
              <a:sym typeface="Arial"/>
            </a:endParaRPr>
          </a:p>
          <a:p>
            <a:pPr indent="-193040" lvl="0" marL="261620" marR="0" rtl="0" algn="l">
              <a:lnSpc>
                <a:spcPct val="100000"/>
              </a:lnSpc>
              <a:spcBef>
                <a:spcPts val="0"/>
              </a:spcBef>
              <a:spcAft>
                <a:spcPts val="0"/>
              </a:spcAft>
              <a:buSzPts val="2000"/>
              <a:buFont typeface="Arial"/>
              <a:buChar char="‐"/>
            </a:pPr>
            <a:r>
              <a:rPr lang="en-US" sz="2000">
                <a:latin typeface="Arial"/>
                <a:ea typeface="Arial"/>
                <a:cs typeface="Arial"/>
                <a:sym typeface="Arial"/>
              </a:rPr>
              <a:t>Streptavidin‐peroxidase</a:t>
            </a:r>
            <a:endParaRPr sz="2000">
              <a:latin typeface="Arial"/>
              <a:ea typeface="Arial"/>
              <a:cs typeface="Arial"/>
              <a:sym typeface="Arial"/>
            </a:endParaRPr>
          </a:p>
          <a:p>
            <a:pPr indent="-193040" lvl="0" marL="261620" marR="0" rtl="0" algn="l">
              <a:lnSpc>
                <a:spcPct val="100000"/>
              </a:lnSpc>
              <a:spcBef>
                <a:spcPts val="0"/>
              </a:spcBef>
              <a:spcAft>
                <a:spcPts val="0"/>
              </a:spcAft>
              <a:buSzPts val="2000"/>
              <a:buFont typeface="Arial"/>
              <a:buChar char="‐"/>
            </a:pPr>
            <a:r>
              <a:rPr lang="en-US" sz="2000">
                <a:latin typeface="Arial"/>
                <a:ea typeface="Arial"/>
                <a:cs typeface="Arial"/>
                <a:sym typeface="Arial"/>
              </a:rPr>
              <a:t>avidin/biotin‐enzyme </a:t>
            </a:r>
            <a:r>
              <a:rPr b="1" lang="en-US" sz="2000">
                <a:latin typeface="Trebuchet MS"/>
                <a:ea typeface="Trebuchet MS"/>
                <a:cs typeface="Trebuchet MS"/>
                <a:sym typeface="Trebuchet MS"/>
              </a:rPr>
              <a:t>ABC/LSAB</a:t>
            </a:r>
            <a:endParaRPr sz="2000">
              <a:latin typeface="Trebuchet MS"/>
              <a:ea typeface="Trebuchet MS"/>
              <a:cs typeface="Trebuchet MS"/>
              <a:sym typeface="Trebuchet MS"/>
            </a:endParaRPr>
          </a:p>
        </p:txBody>
      </p:sp>
      <p:sp>
        <p:nvSpPr>
          <p:cNvPr id="824" name="Google Shape;824;p56"/>
          <p:cNvSpPr/>
          <p:nvPr/>
        </p:nvSpPr>
        <p:spPr>
          <a:xfrm>
            <a:off x="6084952" y="4633721"/>
            <a:ext cx="3373223" cy="18218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5" name="Google Shape;825;p56"/>
          <p:cNvSpPr/>
          <p:nvPr/>
        </p:nvSpPr>
        <p:spPr>
          <a:xfrm>
            <a:off x="1264202" y="4274592"/>
            <a:ext cx="4644095" cy="213766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6" name="Google Shape;826;p56"/>
          <p:cNvSpPr txBox="1"/>
          <p:nvPr/>
        </p:nvSpPr>
        <p:spPr>
          <a:xfrm>
            <a:off x="1366405" y="6417817"/>
            <a:ext cx="264858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Avidin‐Biotin Complex (ABC)</a:t>
            </a:r>
            <a:endParaRPr sz="1800">
              <a:latin typeface="Arial"/>
              <a:ea typeface="Arial"/>
              <a:cs typeface="Arial"/>
              <a:sym typeface="Arial"/>
            </a:endParaRPr>
          </a:p>
        </p:txBody>
      </p:sp>
      <p:sp>
        <p:nvSpPr>
          <p:cNvPr id="827" name="Google Shape;827;p5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828" name="Google Shape;828;p56"/>
          <p:cNvSpPr txBox="1"/>
          <p:nvPr/>
        </p:nvSpPr>
        <p:spPr>
          <a:xfrm>
            <a:off x="6202072" y="6417063"/>
            <a:ext cx="324167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Labelled Streptavidin‐Biotin (LSAB)</a:t>
            </a:r>
            <a:endParaRPr sz="1800">
              <a:latin typeface="Arial"/>
              <a:ea typeface="Arial"/>
              <a:cs typeface="Arial"/>
              <a:sym typeface="Arial"/>
            </a:endParaRPr>
          </a:p>
        </p:txBody>
      </p:sp>
      <p:sp>
        <p:nvSpPr>
          <p:cNvPr id="829" name="Google Shape;829;p56"/>
          <p:cNvSpPr txBox="1"/>
          <p:nvPr>
            <p:ph type="title"/>
          </p:nvPr>
        </p:nvSpPr>
        <p:spPr>
          <a:xfrm>
            <a:off x="1434223" y="758443"/>
            <a:ext cx="6741902"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pic>
        <p:nvPicPr>
          <p:cNvPr id="830" name="Google Shape;830;p56"/>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57"/>
          <p:cNvSpPr txBox="1"/>
          <p:nvPr>
            <p:ph type="title"/>
          </p:nvPr>
        </p:nvSpPr>
        <p:spPr>
          <a:xfrm>
            <a:off x="1281823" y="606043"/>
            <a:ext cx="7375848"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sp>
        <p:nvSpPr>
          <p:cNvPr id="836" name="Google Shape;836;p57"/>
          <p:cNvSpPr/>
          <p:nvPr/>
        </p:nvSpPr>
        <p:spPr>
          <a:xfrm>
            <a:off x="1249565" y="1616963"/>
            <a:ext cx="4673600" cy="864235"/>
          </a:xfrm>
          <a:custGeom>
            <a:rect b="b" l="l" r="r" t="t"/>
            <a:pathLst>
              <a:path extrusionOk="0" h="864235" w="4673600">
                <a:moveTo>
                  <a:pt x="4673346" y="720090"/>
                </a:moveTo>
                <a:lnTo>
                  <a:pt x="4673346" y="144018"/>
                </a:lnTo>
                <a:lnTo>
                  <a:pt x="4666049" y="98608"/>
                </a:lnTo>
                <a:lnTo>
                  <a:pt x="4645694" y="59088"/>
                </a:lnTo>
                <a:lnTo>
                  <a:pt x="4614586" y="27870"/>
                </a:lnTo>
                <a:lnTo>
                  <a:pt x="4575029" y="7370"/>
                </a:lnTo>
                <a:lnTo>
                  <a:pt x="4529328" y="0"/>
                </a:lnTo>
                <a:lnTo>
                  <a:pt x="144018" y="0"/>
                </a:lnTo>
                <a:lnTo>
                  <a:pt x="98608" y="7370"/>
                </a:lnTo>
                <a:lnTo>
                  <a:pt x="59088" y="27870"/>
                </a:lnTo>
                <a:lnTo>
                  <a:pt x="27870" y="59088"/>
                </a:lnTo>
                <a:lnTo>
                  <a:pt x="7370" y="98608"/>
                </a:lnTo>
                <a:lnTo>
                  <a:pt x="0" y="144018"/>
                </a:lnTo>
                <a:lnTo>
                  <a:pt x="0" y="720090"/>
                </a:lnTo>
                <a:lnTo>
                  <a:pt x="7370" y="765791"/>
                </a:lnTo>
                <a:lnTo>
                  <a:pt x="27870" y="805348"/>
                </a:lnTo>
                <a:lnTo>
                  <a:pt x="59088" y="836456"/>
                </a:lnTo>
                <a:lnTo>
                  <a:pt x="98608" y="856811"/>
                </a:lnTo>
                <a:lnTo>
                  <a:pt x="144018" y="864108"/>
                </a:lnTo>
                <a:lnTo>
                  <a:pt x="4529328" y="864108"/>
                </a:lnTo>
                <a:lnTo>
                  <a:pt x="4575029" y="856811"/>
                </a:lnTo>
                <a:lnTo>
                  <a:pt x="4614586" y="836456"/>
                </a:lnTo>
                <a:lnTo>
                  <a:pt x="4645694" y="805348"/>
                </a:lnTo>
                <a:lnTo>
                  <a:pt x="4666049" y="765791"/>
                </a:lnTo>
                <a:lnTo>
                  <a:pt x="4673346"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7" name="Google Shape;837;p57"/>
          <p:cNvSpPr txBox="1"/>
          <p:nvPr/>
        </p:nvSpPr>
        <p:spPr>
          <a:xfrm>
            <a:off x="1370215" y="1884679"/>
            <a:ext cx="3561079"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2. Immunhistochemistry (ICH‐P, IHC‐F)</a:t>
            </a:r>
            <a:endParaRPr sz="1800">
              <a:latin typeface="Arial"/>
              <a:ea typeface="Arial"/>
              <a:cs typeface="Arial"/>
              <a:sym typeface="Arial"/>
            </a:endParaRPr>
          </a:p>
        </p:txBody>
      </p:sp>
      <p:sp>
        <p:nvSpPr>
          <p:cNvPr id="838" name="Google Shape;838;p57"/>
          <p:cNvSpPr/>
          <p:nvPr/>
        </p:nvSpPr>
        <p:spPr>
          <a:xfrm>
            <a:off x="1184033" y="2650998"/>
            <a:ext cx="4710430" cy="1339215"/>
          </a:xfrm>
          <a:custGeom>
            <a:rect b="b" l="l" r="r" t="t"/>
            <a:pathLst>
              <a:path extrusionOk="0" h="1339214" w="4710430">
                <a:moveTo>
                  <a:pt x="4709922" y="1115568"/>
                </a:moveTo>
                <a:lnTo>
                  <a:pt x="4709922" y="223266"/>
                </a:lnTo>
                <a:lnTo>
                  <a:pt x="4705391" y="178230"/>
                </a:lnTo>
                <a:lnTo>
                  <a:pt x="4692396" y="136302"/>
                </a:lnTo>
                <a:lnTo>
                  <a:pt x="4671827" y="98375"/>
                </a:lnTo>
                <a:lnTo>
                  <a:pt x="4644580" y="65341"/>
                </a:lnTo>
                <a:lnTo>
                  <a:pt x="4611546" y="38094"/>
                </a:lnTo>
                <a:lnTo>
                  <a:pt x="4573619" y="17526"/>
                </a:lnTo>
                <a:lnTo>
                  <a:pt x="4531691" y="4530"/>
                </a:lnTo>
                <a:lnTo>
                  <a:pt x="4486656" y="0"/>
                </a:lnTo>
                <a:lnTo>
                  <a:pt x="222504" y="0"/>
                </a:lnTo>
                <a:lnTo>
                  <a:pt x="177720" y="4530"/>
                </a:lnTo>
                <a:lnTo>
                  <a:pt x="135981" y="17526"/>
                </a:lnTo>
                <a:lnTo>
                  <a:pt x="98189" y="38094"/>
                </a:lnTo>
                <a:lnTo>
                  <a:pt x="65246" y="65341"/>
                </a:lnTo>
                <a:lnTo>
                  <a:pt x="38053" y="98375"/>
                </a:lnTo>
                <a:lnTo>
                  <a:pt x="17514" y="136302"/>
                </a:lnTo>
                <a:lnTo>
                  <a:pt x="4528" y="178230"/>
                </a:lnTo>
                <a:lnTo>
                  <a:pt x="0" y="223266"/>
                </a:lnTo>
                <a:lnTo>
                  <a:pt x="0" y="1115568"/>
                </a:lnTo>
                <a:lnTo>
                  <a:pt x="4528" y="1160603"/>
                </a:lnTo>
                <a:lnTo>
                  <a:pt x="17514" y="1202531"/>
                </a:lnTo>
                <a:lnTo>
                  <a:pt x="38053" y="1240458"/>
                </a:lnTo>
                <a:lnTo>
                  <a:pt x="65246" y="1273492"/>
                </a:lnTo>
                <a:lnTo>
                  <a:pt x="98189" y="1300739"/>
                </a:lnTo>
                <a:lnTo>
                  <a:pt x="135981" y="1321308"/>
                </a:lnTo>
                <a:lnTo>
                  <a:pt x="177720" y="1334303"/>
                </a:lnTo>
                <a:lnTo>
                  <a:pt x="222504" y="1338834"/>
                </a:lnTo>
                <a:lnTo>
                  <a:pt x="4486656" y="1338834"/>
                </a:lnTo>
                <a:lnTo>
                  <a:pt x="4531691" y="1334303"/>
                </a:lnTo>
                <a:lnTo>
                  <a:pt x="4573619" y="1321308"/>
                </a:lnTo>
                <a:lnTo>
                  <a:pt x="4611546" y="1300739"/>
                </a:lnTo>
                <a:lnTo>
                  <a:pt x="4644580" y="1273492"/>
                </a:lnTo>
                <a:lnTo>
                  <a:pt x="4671827" y="1240458"/>
                </a:lnTo>
                <a:lnTo>
                  <a:pt x="4692395" y="1202531"/>
                </a:lnTo>
                <a:lnTo>
                  <a:pt x="4705391" y="1160603"/>
                </a:lnTo>
                <a:lnTo>
                  <a:pt x="4709922" y="1115568"/>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9" name="Google Shape;839;p57"/>
          <p:cNvSpPr txBox="1"/>
          <p:nvPr/>
        </p:nvSpPr>
        <p:spPr>
          <a:xfrm>
            <a:off x="1327530" y="2881376"/>
            <a:ext cx="4072890" cy="1079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primary/secondary Ab labeled with enzyme</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horseradish peroxidase </a:t>
            </a:r>
            <a:r>
              <a:rPr b="1" lang="en-US" sz="1800">
                <a:latin typeface="Trebuchet MS"/>
                <a:ea typeface="Trebuchet MS"/>
                <a:cs typeface="Trebuchet MS"/>
                <a:sym typeface="Trebuchet MS"/>
              </a:rPr>
              <a:t>HRP</a:t>
            </a:r>
            <a:endParaRPr sz="1800">
              <a:latin typeface="Trebuchet MS"/>
              <a:ea typeface="Trebuchet MS"/>
              <a:cs typeface="Trebuchet MS"/>
              <a:sym typeface="Trebuchet MS"/>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alkaline phosphatase </a:t>
            </a:r>
            <a:r>
              <a:rPr b="1" lang="en-US" sz="1800">
                <a:latin typeface="Trebuchet MS"/>
                <a:ea typeface="Trebuchet MS"/>
                <a:cs typeface="Trebuchet MS"/>
                <a:sym typeface="Trebuchet MS"/>
              </a:rPr>
              <a:t>AP</a:t>
            </a:r>
            <a:endParaRPr sz="1800">
              <a:latin typeface="Trebuchet MS"/>
              <a:ea typeface="Trebuchet MS"/>
              <a:cs typeface="Trebuchet MS"/>
              <a:sym typeface="Trebuchet MS"/>
            </a:endParaRPr>
          </a:p>
        </p:txBody>
      </p:sp>
      <p:sp>
        <p:nvSpPr>
          <p:cNvPr id="840" name="Google Shape;840;p57"/>
          <p:cNvSpPr txBox="1"/>
          <p:nvPr/>
        </p:nvSpPr>
        <p:spPr>
          <a:xfrm>
            <a:off x="1366392" y="6417817"/>
            <a:ext cx="157543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Polymer method</a:t>
            </a:r>
            <a:endParaRPr sz="1800">
              <a:latin typeface="Arial"/>
              <a:ea typeface="Arial"/>
              <a:cs typeface="Arial"/>
              <a:sym typeface="Arial"/>
            </a:endParaRPr>
          </a:p>
        </p:txBody>
      </p:sp>
      <p:sp>
        <p:nvSpPr>
          <p:cNvPr id="841" name="Google Shape;841;p57"/>
          <p:cNvSpPr txBox="1"/>
          <p:nvPr/>
        </p:nvSpPr>
        <p:spPr>
          <a:xfrm>
            <a:off x="6236327" y="6485643"/>
            <a:ext cx="219456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Micro‐polymer method</a:t>
            </a:r>
            <a:endParaRPr sz="1800">
              <a:latin typeface="Arial"/>
              <a:ea typeface="Arial"/>
              <a:cs typeface="Arial"/>
              <a:sym typeface="Arial"/>
            </a:endParaRPr>
          </a:p>
        </p:txBody>
      </p:sp>
      <p:sp>
        <p:nvSpPr>
          <p:cNvPr id="842" name="Google Shape;842;p57"/>
          <p:cNvSpPr/>
          <p:nvPr/>
        </p:nvSpPr>
        <p:spPr>
          <a:xfrm>
            <a:off x="1249565" y="4343400"/>
            <a:ext cx="4644390" cy="2173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3" name="Google Shape;843;p57"/>
          <p:cNvSpPr/>
          <p:nvPr/>
        </p:nvSpPr>
        <p:spPr>
          <a:xfrm>
            <a:off x="6009584" y="4423862"/>
            <a:ext cx="3540163" cy="19727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4" name="Google Shape;844;p5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845" name="Google Shape;845;p57"/>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58"/>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851" name="Google Shape;851;p58"/>
          <p:cNvSpPr txBox="1"/>
          <p:nvPr>
            <p:ph type="title"/>
          </p:nvPr>
        </p:nvSpPr>
        <p:spPr>
          <a:xfrm>
            <a:off x="1281823" y="606043"/>
            <a:ext cx="658781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sp>
        <p:nvSpPr>
          <p:cNvPr id="852" name="Google Shape;852;p58"/>
          <p:cNvSpPr/>
          <p:nvPr/>
        </p:nvSpPr>
        <p:spPr>
          <a:xfrm>
            <a:off x="1249565" y="1616963"/>
            <a:ext cx="3076575" cy="864235"/>
          </a:xfrm>
          <a:custGeom>
            <a:rect b="b" l="l" r="r" t="t"/>
            <a:pathLst>
              <a:path extrusionOk="0" h="864235" w="3076575">
                <a:moveTo>
                  <a:pt x="3076194" y="720090"/>
                </a:moveTo>
                <a:lnTo>
                  <a:pt x="3076194" y="144018"/>
                </a:lnTo>
                <a:lnTo>
                  <a:pt x="3068897" y="98608"/>
                </a:lnTo>
                <a:lnTo>
                  <a:pt x="3048542" y="59088"/>
                </a:lnTo>
                <a:lnTo>
                  <a:pt x="3017434" y="27870"/>
                </a:lnTo>
                <a:lnTo>
                  <a:pt x="2977877" y="7370"/>
                </a:lnTo>
                <a:lnTo>
                  <a:pt x="2932176" y="0"/>
                </a:lnTo>
                <a:lnTo>
                  <a:pt x="144018" y="0"/>
                </a:lnTo>
                <a:lnTo>
                  <a:pt x="98608" y="7370"/>
                </a:lnTo>
                <a:lnTo>
                  <a:pt x="59088" y="27870"/>
                </a:lnTo>
                <a:lnTo>
                  <a:pt x="27870" y="59088"/>
                </a:lnTo>
                <a:lnTo>
                  <a:pt x="7370" y="98608"/>
                </a:lnTo>
                <a:lnTo>
                  <a:pt x="0" y="144018"/>
                </a:lnTo>
                <a:lnTo>
                  <a:pt x="0" y="720090"/>
                </a:lnTo>
                <a:lnTo>
                  <a:pt x="7370" y="765791"/>
                </a:lnTo>
                <a:lnTo>
                  <a:pt x="27870" y="805348"/>
                </a:lnTo>
                <a:lnTo>
                  <a:pt x="59088" y="836456"/>
                </a:lnTo>
                <a:lnTo>
                  <a:pt x="98608" y="856811"/>
                </a:lnTo>
                <a:lnTo>
                  <a:pt x="144018" y="864108"/>
                </a:lnTo>
                <a:lnTo>
                  <a:pt x="2932176" y="864108"/>
                </a:lnTo>
                <a:lnTo>
                  <a:pt x="2977877" y="856811"/>
                </a:lnTo>
                <a:lnTo>
                  <a:pt x="3017434" y="836456"/>
                </a:lnTo>
                <a:lnTo>
                  <a:pt x="3048542" y="805348"/>
                </a:lnTo>
                <a:lnTo>
                  <a:pt x="3068897" y="765791"/>
                </a:lnTo>
                <a:lnTo>
                  <a:pt x="3076194"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3" name="Google Shape;853;p58"/>
          <p:cNvSpPr txBox="1"/>
          <p:nvPr/>
        </p:nvSpPr>
        <p:spPr>
          <a:xfrm>
            <a:off x="1370215" y="1884679"/>
            <a:ext cx="279463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2. Immunhistochemistry (ICH)</a:t>
            </a:r>
            <a:endParaRPr sz="1800">
              <a:latin typeface="Arial"/>
              <a:ea typeface="Arial"/>
              <a:cs typeface="Arial"/>
              <a:sym typeface="Arial"/>
            </a:endParaRPr>
          </a:p>
        </p:txBody>
      </p:sp>
      <p:sp>
        <p:nvSpPr>
          <p:cNvPr id="854" name="Google Shape;854;p58"/>
          <p:cNvSpPr/>
          <p:nvPr/>
        </p:nvSpPr>
        <p:spPr>
          <a:xfrm>
            <a:off x="1184033" y="2650998"/>
            <a:ext cx="2321560" cy="1972945"/>
          </a:xfrm>
          <a:custGeom>
            <a:rect b="b" l="l" r="r" t="t"/>
            <a:pathLst>
              <a:path extrusionOk="0" h="1972945" w="2321560">
                <a:moveTo>
                  <a:pt x="2321052" y="1643634"/>
                </a:moveTo>
                <a:lnTo>
                  <a:pt x="2321052" y="329184"/>
                </a:lnTo>
                <a:lnTo>
                  <a:pt x="2317490" y="280468"/>
                </a:lnTo>
                <a:lnTo>
                  <a:pt x="2307144" y="233996"/>
                </a:lnTo>
                <a:lnTo>
                  <a:pt x="2290523" y="190272"/>
                </a:lnTo>
                <a:lnTo>
                  <a:pt x="2268134" y="149800"/>
                </a:lnTo>
                <a:lnTo>
                  <a:pt x="2240486" y="113087"/>
                </a:lnTo>
                <a:lnTo>
                  <a:pt x="2208088" y="80636"/>
                </a:lnTo>
                <a:lnTo>
                  <a:pt x="2171447" y="52954"/>
                </a:lnTo>
                <a:lnTo>
                  <a:pt x="2131072" y="30544"/>
                </a:lnTo>
                <a:lnTo>
                  <a:pt x="2087472" y="13911"/>
                </a:lnTo>
                <a:lnTo>
                  <a:pt x="2041155" y="3562"/>
                </a:lnTo>
                <a:lnTo>
                  <a:pt x="1992630" y="0"/>
                </a:lnTo>
                <a:lnTo>
                  <a:pt x="328422" y="0"/>
                </a:lnTo>
                <a:lnTo>
                  <a:pt x="279896" y="3562"/>
                </a:lnTo>
                <a:lnTo>
                  <a:pt x="233579" y="13911"/>
                </a:lnTo>
                <a:lnTo>
                  <a:pt x="189979" y="30544"/>
                </a:lnTo>
                <a:lnTo>
                  <a:pt x="149604" y="52954"/>
                </a:lnTo>
                <a:lnTo>
                  <a:pt x="112963" y="80636"/>
                </a:lnTo>
                <a:lnTo>
                  <a:pt x="80565" y="113087"/>
                </a:lnTo>
                <a:lnTo>
                  <a:pt x="52917" y="149800"/>
                </a:lnTo>
                <a:lnTo>
                  <a:pt x="30528" y="190272"/>
                </a:lnTo>
                <a:lnTo>
                  <a:pt x="13907" y="233996"/>
                </a:lnTo>
                <a:lnTo>
                  <a:pt x="3561" y="280468"/>
                </a:lnTo>
                <a:lnTo>
                  <a:pt x="0" y="329184"/>
                </a:lnTo>
                <a:lnTo>
                  <a:pt x="0" y="1643634"/>
                </a:lnTo>
                <a:lnTo>
                  <a:pt x="3561" y="1692177"/>
                </a:lnTo>
                <a:lnTo>
                  <a:pt x="13907" y="1738543"/>
                </a:lnTo>
                <a:lnTo>
                  <a:pt x="30528" y="1782216"/>
                </a:lnTo>
                <a:lnTo>
                  <a:pt x="52917" y="1822680"/>
                </a:lnTo>
                <a:lnTo>
                  <a:pt x="80565" y="1859421"/>
                </a:lnTo>
                <a:lnTo>
                  <a:pt x="112963" y="1891923"/>
                </a:lnTo>
                <a:lnTo>
                  <a:pt x="149604" y="1919671"/>
                </a:lnTo>
                <a:lnTo>
                  <a:pt x="189979" y="1942150"/>
                </a:lnTo>
                <a:lnTo>
                  <a:pt x="233579" y="1958844"/>
                </a:lnTo>
                <a:lnTo>
                  <a:pt x="279896" y="1969238"/>
                </a:lnTo>
                <a:lnTo>
                  <a:pt x="328422" y="1972818"/>
                </a:lnTo>
                <a:lnTo>
                  <a:pt x="1992630" y="1972818"/>
                </a:lnTo>
                <a:lnTo>
                  <a:pt x="2041155" y="1969238"/>
                </a:lnTo>
                <a:lnTo>
                  <a:pt x="2087472" y="1958844"/>
                </a:lnTo>
                <a:lnTo>
                  <a:pt x="2131072" y="1942150"/>
                </a:lnTo>
                <a:lnTo>
                  <a:pt x="2171447" y="1919671"/>
                </a:lnTo>
                <a:lnTo>
                  <a:pt x="2208088" y="1891923"/>
                </a:lnTo>
                <a:lnTo>
                  <a:pt x="2240486" y="1859421"/>
                </a:lnTo>
                <a:lnTo>
                  <a:pt x="2268134" y="1822680"/>
                </a:lnTo>
                <a:lnTo>
                  <a:pt x="2290523" y="1782216"/>
                </a:lnTo>
                <a:lnTo>
                  <a:pt x="2307144" y="1738543"/>
                </a:lnTo>
                <a:lnTo>
                  <a:pt x="2317490" y="1692177"/>
                </a:lnTo>
                <a:lnTo>
                  <a:pt x="2321052" y="1643634"/>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5" name="Google Shape;855;p58"/>
          <p:cNvSpPr txBox="1"/>
          <p:nvPr/>
        </p:nvSpPr>
        <p:spPr>
          <a:xfrm>
            <a:off x="1358785" y="2864611"/>
            <a:ext cx="1863089" cy="736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latin typeface="Arial"/>
                <a:ea typeface="Arial"/>
                <a:cs typeface="Arial"/>
                <a:sym typeface="Arial"/>
              </a:rPr>
              <a:t>primary/secondary Ab  labeled with enzyme</a:t>
            </a:r>
            <a:endParaRPr sz="1600">
              <a:latin typeface="Arial"/>
              <a:ea typeface="Arial"/>
              <a:cs typeface="Arial"/>
              <a:sym typeface="Arial"/>
            </a:endParaRPr>
          </a:p>
        </p:txBody>
      </p:sp>
      <p:sp>
        <p:nvSpPr>
          <p:cNvPr id="856" name="Google Shape;856;p58"/>
          <p:cNvSpPr txBox="1"/>
          <p:nvPr/>
        </p:nvSpPr>
        <p:spPr>
          <a:xfrm>
            <a:off x="1358785" y="3352291"/>
            <a:ext cx="1775460" cy="1295400"/>
          </a:xfrm>
          <a:prstGeom prst="rect">
            <a:avLst/>
          </a:prstGeom>
          <a:noFill/>
          <a:ln>
            <a:noFill/>
          </a:ln>
        </p:spPr>
        <p:txBody>
          <a:bodyPr anchorCtr="0" anchor="t" bIns="0" lIns="0" spcFirstLastPara="1" rIns="0" wrap="square" tIns="12700">
            <a:spAutoFit/>
          </a:bodyPr>
          <a:lstStyle/>
          <a:p>
            <a:pPr indent="-285750" lvl="0" marL="298450" marR="175260" rtl="0" algn="l">
              <a:lnSpc>
                <a:spcPct val="100000"/>
              </a:lnSpc>
              <a:spcBef>
                <a:spcPts val="0"/>
              </a:spcBef>
              <a:spcAft>
                <a:spcPts val="0"/>
              </a:spcAft>
              <a:buSzPts val="1600"/>
              <a:buFont typeface="Arial"/>
              <a:buChar char="‐"/>
            </a:pPr>
            <a:r>
              <a:rPr lang="en-US" sz="1600">
                <a:latin typeface="Arial"/>
                <a:ea typeface="Arial"/>
                <a:cs typeface="Arial"/>
                <a:sym typeface="Arial"/>
              </a:rPr>
              <a:t>horseradish  peroxidase </a:t>
            </a:r>
            <a:r>
              <a:rPr b="1" lang="en-US" sz="1600">
                <a:latin typeface="Trebuchet MS"/>
                <a:ea typeface="Trebuchet MS"/>
                <a:cs typeface="Trebuchet MS"/>
                <a:sym typeface="Trebuchet MS"/>
              </a:rPr>
              <a:t>HRP</a:t>
            </a:r>
            <a:endParaRPr sz="1600">
              <a:latin typeface="Trebuchet MS"/>
              <a:ea typeface="Trebuchet MS"/>
              <a:cs typeface="Trebuchet MS"/>
              <a:sym typeface="Trebuchet MS"/>
            </a:endParaRPr>
          </a:p>
          <a:p>
            <a:pPr indent="-285750" lvl="0" marL="298450" marR="0" rtl="0" algn="l">
              <a:lnSpc>
                <a:spcPct val="119625"/>
              </a:lnSpc>
              <a:spcBef>
                <a:spcPts val="0"/>
              </a:spcBef>
              <a:spcAft>
                <a:spcPts val="0"/>
              </a:spcAft>
              <a:buSzPts val="1600"/>
              <a:buFont typeface="Arial"/>
              <a:buChar char="‐"/>
            </a:pPr>
            <a:r>
              <a:rPr lang="en-US" sz="1600">
                <a:latin typeface="Arial"/>
                <a:ea typeface="Arial"/>
                <a:cs typeface="Arial"/>
                <a:sym typeface="Arial"/>
              </a:rPr>
              <a:t>alkaline</a:t>
            </a:r>
            <a:endParaRPr sz="1600">
              <a:latin typeface="Arial"/>
              <a:ea typeface="Arial"/>
              <a:cs typeface="Arial"/>
              <a:sym typeface="Arial"/>
            </a:endParaRPr>
          </a:p>
          <a:p>
            <a:pPr indent="0" lvl="0" marL="298450" marR="0" rtl="0" algn="l">
              <a:lnSpc>
                <a:spcPct val="119722"/>
              </a:lnSpc>
              <a:spcBef>
                <a:spcPts val="0"/>
              </a:spcBef>
              <a:spcAft>
                <a:spcPts val="0"/>
              </a:spcAft>
              <a:buNone/>
            </a:pPr>
            <a:r>
              <a:rPr lang="en-US" sz="1800">
                <a:latin typeface="Arial"/>
                <a:ea typeface="Arial"/>
                <a:cs typeface="Arial"/>
                <a:sym typeface="Arial"/>
              </a:rPr>
              <a:t>phosphatase </a:t>
            </a:r>
            <a:r>
              <a:rPr b="1" lang="en-US" sz="1600">
                <a:latin typeface="Trebuchet MS"/>
                <a:ea typeface="Trebuchet MS"/>
                <a:cs typeface="Trebuchet MS"/>
                <a:sym typeface="Trebuchet MS"/>
              </a:rPr>
              <a:t>AP</a:t>
            </a:r>
            <a:endParaRPr sz="1600">
              <a:latin typeface="Trebuchet MS"/>
              <a:ea typeface="Trebuchet MS"/>
              <a:cs typeface="Trebuchet MS"/>
              <a:sym typeface="Trebuchet MS"/>
            </a:endParaRPr>
          </a:p>
        </p:txBody>
      </p:sp>
      <p:sp>
        <p:nvSpPr>
          <p:cNvPr id="857" name="Google Shape;857;p58"/>
          <p:cNvSpPr/>
          <p:nvPr/>
        </p:nvSpPr>
        <p:spPr>
          <a:xfrm>
            <a:off x="3568331" y="2650998"/>
            <a:ext cx="2354580" cy="1991360"/>
          </a:xfrm>
          <a:custGeom>
            <a:rect b="b" l="l" r="r" t="t"/>
            <a:pathLst>
              <a:path extrusionOk="0" h="1991360" w="2354579">
                <a:moveTo>
                  <a:pt x="2354580" y="1659636"/>
                </a:moveTo>
                <a:lnTo>
                  <a:pt x="2354580" y="332232"/>
                </a:lnTo>
                <a:lnTo>
                  <a:pt x="2350981" y="283102"/>
                </a:lnTo>
                <a:lnTo>
                  <a:pt x="2340530" y="236222"/>
                </a:lnTo>
                <a:lnTo>
                  <a:pt x="2323742" y="192104"/>
                </a:lnTo>
                <a:lnTo>
                  <a:pt x="2301131" y="151259"/>
                </a:lnTo>
                <a:lnTo>
                  <a:pt x="2273213" y="114200"/>
                </a:lnTo>
                <a:lnTo>
                  <a:pt x="2240503" y="81438"/>
                </a:lnTo>
                <a:lnTo>
                  <a:pt x="2203516" y="53485"/>
                </a:lnTo>
                <a:lnTo>
                  <a:pt x="2162768" y="30853"/>
                </a:lnTo>
                <a:lnTo>
                  <a:pt x="2118775" y="14053"/>
                </a:lnTo>
                <a:lnTo>
                  <a:pt x="2072050" y="3598"/>
                </a:lnTo>
                <a:lnTo>
                  <a:pt x="2023110" y="0"/>
                </a:lnTo>
                <a:lnTo>
                  <a:pt x="331470" y="0"/>
                </a:lnTo>
                <a:lnTo>
                  <a:pt x="282529" y="3598"/>
                </a:lnTo>
                <a:lnTo>
                  <a:pt x="235804" y="14053"/>
                </a:lnTo>
                <a:lnTo>
                  <a:pt x="191811" y="30853"/>
                </a:lnTo>
                <a:lnTo>
                  <a:pt x="151063" y="53485"/>
                </a:lnTo>
                <a:lnTo>
                  <a:pt x="114076" y="81438"/>
                </a:lnTo>
                <a:lnTo>
                  <a:pt x="81366" y="114200"/>
                </a:lnTo>
                <a:lnTo>
                  <a:pt x="53448" y="151259"/>
                </a:lnTo>
                <a:lnTo>
                  <a:pt x="30837" y="192104"/>
                </a:lnTo>
                <a:lnTo>
                  <a:pt x="14049" y="236222"/>
                </a:lnTo>
                <a:lnTo>
                  <a:pt x="3598" y="283102"/>
                </a:lnTo>
                <a:lnTo>
                  <a:pt x="0" y="332232"/>
                </a:lnTo>
                <a:lnTo>
                  <a:pt x="0" y="1659636"/>
                </a:lnTo>
                <a:lnTo>
                  <a:pt x="3598" y="1708576"/>
                </a:lnTo>
                <a:lnTo>
                  <a:pt x="14049" y="1755301"/>
                </a:lnTo>
                <a:lnTo>
                  <a:pt x="30837" y="1799294"/>
                </a:lnTo>
                <a:lnTo>
                  <a:pt x="53448" y="1840042"/>
                </a:lnTo>
                <a:lnTo>
                  <a:pt x="81366" y="1877029"/>
                </a:lnTo>
                <a:lnTo>
                  <a:pt x="114076" y="1909739"/>
                </a:lnTo>
                <a:lnTo>
                  <a:pt x="151063" y="1937657"/>
                </a:lnTo>
                <a:lnTo>
                  <a:pt x="191811" y="1960268"/>
                </a:lnTo>
                <a:lnTo>
                  <a:pt x="235804" y="1977056"/>
                </a:lnTo>
                <a:lnTo>
                  <a:pt x="282529" y="1987507"/>
                </a:lnTo>
                <a:lnTo>
                  <a:pt x="331470" y="1991106"/>
                </a:lnTo>
                <a:lnTo>
                  <a:pt x="2023110" y="1991106"/>
                </a:lnTo>
                <a:lnTo>
                  <a:pt x="2072050" y="1987507"/>
                </a:lnTo>
                <a:lnTo>
                  <a:pt x="2118775" y="1977056"/>
                </a:lnTo>
                <a:lnTo>
                  <a:pt x="2162768" y="1960268"/>
                </a:lnTo>
                <a:lnTo>
                  <a:pt x="2203516" y="1937657"/>
                </a:lnTo>
                <a:lnTo>
                  <a:pt x="2240503" y="1909739"/>
                </a:lnTo>
                <a:lnTo>
                  <a:pt x="2273213" y="1877029"/>
                </a:lnTo>
                <a:lnTo>
                  <a:pt x="2301131" y="1840042"/>
                </a:lnTo>
                <a:lnTo>
                  <a:pt x="2323742" y="1799294"/>
                </a:lnTo>
                <a:lnTo>
                  <a:pt x="2340530" y="1755301"/>
                </a:lnTo>
                <a:lnTo>
                  <a:pt x="2350981" y="1708576"/>
                </a:lnTo>
                <a:lnTo>
                  <a:pt x="2354580" y="1659636"/>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58" name="Google Shape;858;p58"/>
          <p:cNvSpPr txBox="1"/>
          <p:nvPr/>
        </p:nvSpPr>
        <p:spPr>
          <a:xfrm>
            <a:off x="3743833" y="2980436"/>
            <a:ext cx="1979930" cy="1219200"/>
          </a:xfrm>
          <a:prstGeom prst="rect">
            <a:avLst/>
          </a:prstGeom>
          <a:noFill/>
          <a:ln>
            <a:noFill/>
          </a:ln>
        </p:spPr>
        <p:txBody>
          <a:bodyPr anchorCtr="0" anchor="t" bIns="0" lIns="0" spcFirstLastPara="1" rIns="0" wrap="square" tIns="12700">
            <a:spAutoFit/>
          </a:bodyPr>
          <a:lstStyle/>
          <a:p>
            <a:pPr indent="0" lvl="0" marL="12700" marR="121920" rtl="0" algn="l">
              <a:lnSpc>
                <a:spcPct val="100000"/>
              </a:lnSpc>
              <a:spcBef>
                <a:spcPts val="0"/>
              </a:spcBef>
              <a:spcAft>
                <a:spcPts val="0"/>
              </a:spcAft>
              <a:buNone/>
            </a:pPr>
            <a:r>
              <a:rPr lang="en-US" sz="1600">
                <a:latin typeface="Arial"/>
                <a:ea typeface="Arial"/>
                <a:cs typeface="Arial"/>
                <a:sym typeface="Arial"/>
              </a:rPr>
              <a:t>Biotinylated  primary/secondary Ab</a:t>
            </a:r>
            <a:endParaRPr sz="1600">
              <a:latin typeface="Arial"/>
              <a:ea typeface="Arial"/>
              <a:cs typeface="Arial"/>
              <a:sym typeface="Arial"/>
            </a:endParaRPr>
          </a:p>
          <a:p>
            <a:pPr indent="0" lvl="0" marL="57785" marR="0" rtl="0" algn="l">
              <a:lnSpc>
                <a:spcPct val="100000"/>
              </a:lnSpc>
              <a:spcBef>
                <a:spcPts val="0"/>
              </a:spcBef>
              <a:spcAft>
                <a:spcPts val="0"/>
              </a:spcAft>
              <a:buNone/>
            </a:pPr>
            <a:r>
              <a:rPr lang="en-US" sz="1600">
                <a:latin typeface="Arial"/>
                <a:ea typeface="Arial"/>
                <a:cs typeface="Arial"/>
                <a:sym typeface="Arial"/>
              </a:rPr>
              <a:t>+</a:t>
            </a:r>
            <a:endParaRPr sz="1600">
              <a:latin typeface="Arial"/>
              <a:ea typeface="Arial"/>
              <a:cs typeface="Arial"/>
              <a:sym typeface="Arial"/>
            </a:endParaRPr>
          </a:p>
          <a:p>
            <a:pPr indent="0" lvl="0" marL="12700" marR="0" rtl="0" algn="l">
              <a:lnSpc>
                <a:spcPct val="100000"/>
              </a:lnSpc>
              <a:spcBef>
                <a:spcPts val="0"/>
              </a:spcBef>
              <a:spcAft>
                <a:spcPts val="0"/>
              </a:spcAft>
              <a:buNone/>
            </a:pPr>
            <a:r>
              <a:rPr lang="en-US" sz="1600">
                <a:latin typeface="Arial"/>
                <a:ea typeface="Arial"/>
                <a:cs typeface="Arial"/>
                <a:sym typeface="Arial"/>
              </a:rPr>
              <a:t>Streptavidin‐peroxidase</a:t>
            </a:r>
            <a:endParaRPr sz="1600">
              <a:latin typeface="Arial"/>
              <a:ea typeface="Arial"/>
              <a:cs typeface="Arial"/>
              <a:sym typeface="Arial"/>
            </a:endParaRPr>
          </a:p>
        </p:txBody>
      </p:sp>
      <p:sp>
        <p:nvSpPr>
          <p:cNvPr id="859" name="Google Shape;859;p58"/>
          <p:cNvSpPr/>
          <p:nvPr/>
        </p:nvSpPr>
        <p:spPr>
          <a:xfrm>
            <a:off x="1206131" y="4852415"/>
            <a:ext cx="4726940" cy="1198245"/>
          </a:xfrm>
          <a:custGeom>
            <a:rect b="b" l="l" r="r" t="t"/>
            <a:pathLst>
              <a:path extrusionOk="0" h="1198245" w="4726940">
                <a:moveTo>
                  <a:pt x="4726686" y="998220"/>
                </a:moveTo>
                <a:lnTo>
                  <a:pt x="4726686" y="199644"/>
                </a:lnTo>
                <a:lnTo>
                  <a:pt x="4721385" y="153795"/>
                </a:lnTo>
                <a:lnTo>
                  <a:pt x="4706300" y="111745"/>
                </a:lnTo>
                <a:lnTo>
                  <a:pt x="4682658" y="74680"/>
                </a:lnTo>
                <a:lnTo>
                  <a:pt x="4651685" y="43787"/>
                </a:lnTo>
                <a:lnTo>
                  <a:pt x="4614607" y="20251"/>
                </a:lnTo>
                <a:lnTo>
                  <a:pt x="4572650" y="5260"/>
                </a:lnTo>
                <a:lnTo>
                  <a:pt x="4527042" y="0"/>
                </a:lnTo>
                <a:lnTo>
                  <a:pt x="199644" y="0"/>
                </a:lnTo>
                <a:lnTo>
                  <a:pt x="154035" y="5260"/>
                </a:lnTo>
                <a:lnTo>
                  <a:pt x="112078" y="20251"/>
                </a:lnTo>
                <a:lnTo>
                  <a:pt x="75000" y="43787"/>
                </a:lnTo>
                <a:lnTo>
                  <a:pt x="44027" y="74680"/>
                </a:lnTo>
                <a:lnTo>
                  <a:pt x="20385" y="111745"/>
                </a:lnTo>
                <a:lnTo>
                  <a:pt x="5300" y="153795"/>
                </a:lnTo>
                <a:lnTo>
                  <a:pt x="0" y="199644"/>
                </a:lnTo>
                <a:lnTo>
                  <a:pt x="0" y="998220"/>
                </a:lnTo>
                <a:lnTo>
                  <a:pt x="5300" y="1044068"/>
                </a:lnTo>
                <a:lnTo>
                  <a:pt x="20385" y="1086118"/>
                </a:lnTo>
                <a:lnTo>
                  <a:pt x="44027" y="1123183"/>
                </a:lnTo>
                <a:lnTo>
                  <a:pt x="75000" y="1154076"/>
                </a:lnTo>
                <a:lnTo>
                  <a:pt x="112078" y="1177612"/>
                </a:lnTo>
                <a:lnTo>
                  <a:pt x="154035" y="1192603"/>
                </a:lnTo>
                <a:lnTo>
                  <a:pt x="199644" y="1197864"/>
                </a:lnTo>
                <a:lnTo>
                  <a:pt x="4527042" y="1197864"/>
                </a:lnTo>
                <a:lnTo>
                  <a:pt x="4572650" y="1192603"/>
                </a:lnTo>
                <a:lnTo>
                  <a:pt x="4614607" y="1177612"/>
                </a:lnTo>
                <a:lnTo>
                  <a:pt x="4651685" y="1154076"/>
                </a:lnTo>
                <a:lnTo>
                  <a:pt x="4682658" y="1123183"/>
                </a:lnTo>
                <a:lnTo>
                  <a:pt x="4706300" y="1086118"/>
                </a:lnTo>
                <a:lnTo>
                  <a:pt x="4721385" y="1044068"/>
                </a:lnTo>
                <a:lnTo>
                  <a:pt x="4726686" y="998220"/>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0" name="Google Shape;860;p58"/>
          <p:cNvSpPr txBox="1"/>
          <p:nvPr/>
        </p:nvSpPr>
        <p:spPr>
          <a:xfrm>
            <a:off x="1281823" y="4938014"/>
            <a:ext cx="4589780" cy="1905000"/>
          </a:xfrm>
          <a:prstGeom prst="rect">
            <a:avLst/>
          </a:prstGeom>
          <a:noFill/>
          <a:ln>
            <a:noFill/>
          </a:ln>
        </p:spPr>
        <p:txBody>
          <a:bodyPr anchorCtr="0" anchor="t" bIns="0" lIns="0" spcFirstLastPara="1" rIns="0" wrap="square" tIns="12700">
            <a:spAutoFit/>
          </a:bodyPr>
          <a:lstStyle/>
          <a:p>
            <a:pPr indent="0" lvl="0" marL="74295" marR="229870" rtl="0" algn="l">
              <a:lnSpc>
                <a:spcPct val="100000"/>
              </a:lnSpc>
              <a:spcBef>
                <a:spcPts val="0"/>
              </a:spcBef>
              <a:spcAft>
                <a:spcPts val="0"/>
              </a:spcAft>
              <a:buNone/>
            </a:pPr>
            <a:r>
              <a:rPr lang="en-US" sz="1600">
                <a:latin typeface="Arial"/>
                <a:ea typeface="Arial"/>
                <a:cs typeface="Arial"/>
                <a:sym typeface="Arial"/>
              </a:rPr>
              <a:t>Chromogenic substrate is transformed by enzyme in  colorized product</a:t>
            </a:r>
            <a:endParaRPr sz="1600">
              <a:latin typeface="Arial"/>
              <a:ea typeface="Arial"/>
              <a:cs typeface="Arial"/>
              <a:sym typeface="Arial"/>
            </a:endParaRPr>
          </a:p>
          <a:p>
            <a:pPr indent="0" lvl="0" marL="74295" marR="0" rtl="0" algn="l">
              <a:lnSpc>
                <a:spcPct val="100000"/>
              </a:lnSpc>
              <a:spcBef>
                <a:spcPts val="0"/>
              </a:spcBef>
              <a:spcAft>
                <a:spcPts val="0"/>
              </a:spcAft>
              <a:buNone/>
            </a:pPr>
            <a:r>
              <a:rPr b="1" lang="en-US" sz="1600">
                <a:latin typeface="Trebuchet MS"/>
                <a:ea typeface="Trebuchet MS"/>
                <a:cs typeface="Trebuchet MS"/>
                <a:sym typeface="Trebuchet MS"/>
              </a:rPr>
              <a:t>HRP + </a:t>
            </a:r>
            <a:r>
              <a:rPr b="1" lang="en-US" sz="1600">
                <a:solidFill>
                  <a:srgbClr val="845E01"/>
                </a:solidFill>
                <a:latin typeface="Trebuchet MS"/>
                <a:ea typeface="Trebuchet MS"/>
                <a:cs typeface="Trebuchet MS"/>
                <a:sym typeface="Trebuchet MS"/>
              </a:rPr>
              <a:t>DAB (Diaminobenzidine) </a:t>
            </a:r>
            <a:r>
              <a:rPr b="1" lang="en-US" sz="1600">
                <a:latin typeface="Trebuchet MS"/>
                <a:ea typeface="Trebuchet MS"/>
                <a:cs typeface="Trebuchet MS"/>
                <a:sym typeface="Trebuchet MS"/>
              </a:rPr>
              <a:t>or </a:t>
            </a:r>
            <a:r>
              <a:rPr b="1" lang="en-US" sz="1600">
                <a:solidFill>
                  <a:srgbClr val="FF0000"/>
                </a:solidFill>
                <a:latin typeface="Trebuchet MS"/>
                <a:ea typeface="Trebuchet MS"/>
                <a:cs typeface="Trebuchet MS"/>
                <a:sym typeface="Trebuchet MS"/>
              </a:rPr>
              <a:t>AEC*</a:t>
            </a:r>
            <a:endParaRPr sz="1600">
              <a:latin typeface="Trebuchet MS"/>
              <a:ea typeface="Trebuchet MS"/>
              <a:cs typeface="Trebuchet MS"/>
              <a:sym typeface="Trebuchet MS"/>
            </a:endParaRPr>
          </a:p>
          <a:p>
            <a:pPr indent="0" lvl="0" marL="74295" marR="0" rtl="0" algn="l">
              <a:lnSpc>
                <a:spcPct val="100000"/>
              </a:lnSpc>
              <a:spcBef>
                <a:spcPts val="0"/>
              </a:spcBef>
              <a:spcAft>
                <a:spcPts val="0"/>
              </a:spcAft>
              <a:buNone/>
            </a:pPr>
            <a:r>
              <a:rPr b="1" lang="en-US" sz="1600">
                <a:latin typeface="Trebuchet MS"/>
                <a:ea typeface="Trebuchet MS"/>
                <a:cs typeface="Trebuchet MS"/>
                <a:sym typeface="Trebuchet MS"/>
              </a:rPr>
              <a:t>AP + </a:t>
            </a:r>
            <a:r>
              <a:rPr b="1" lang="en-US" sz="1600">
                <a:solidFill>
                  <a:srgbClr val="922223"/>
                </a:solidFill>
                <a:latin typeface="Trebuchet MS"/>
                <a:ea typeface="Trebuchet MS"/>
                <a:cs typeface="Trebuchet MS"/>
                <a:sym typeface="Trebuchet MS"/>
              </a:rPr>
              <a:t>BCIP/NBT ** </a:t>
            </a:r>
            <a:r>
              <a:rPr b="1" lang="en-US" sz="1600">
                <a:latin typeface="Trebuchet MS"/>
                <a:ea typeface="Trebuchet MS"/>
                <a:cs typeface="Trebuchet MS"/>
                <a:sym typeface="Trebuchet MS"/>
              </a:rPr>
              <a:t>or </a:t>
            </a:r>
            <a:r>
              <a:rPr b="1" lang="en-US" sz="1600">
                <a:solidFill>
                  <a:srgbClr val="FF0000"/>
                </a:solidFill>
                <a:latin typeface="Trebuchet MS"/>
                <a:ea typeface="Trebuchet MS"/>
                <a:cs typeface="Trebuchet MS"/>
                <a:sym typeface="Trebuchet MS"/>
              </a:rPr>
              <a:t>Fast Red (fluorescent)</a:t>
            </a:r>
            <a:endParaRPr sz="16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600">
              <a:latin typeface="Trebuchet MS"/>
              <a:ea typeface="Trebuchet MS"/>
              <a:cs typeface="Trebuchet MS"/>
              <a:sym typeface="Trebuchet MS"/>
            </a:endParaRPr>
          </a:p>
          <a:p>
            <a:pPr indent="0" lvl="0" marL="12700" marR="0" rtl="0" algn="l">
              <a:lnSpc>
                <a:spcPct val="100000"/>
              </a:lnSpc>
              <a:spcBef>
                <a:spcPts val="1200"/>
              </a:spcBef>
              <a:spcAft>
                <a:spcPts val="0"/>
              </a:spcAft>
              <a:buNone/>
            </a:pPr>
            <a:r>
              <a:rPr lang="en-US" sz="1200">
                <a:solidFill>
                  <a:srgbClr val="FF0000"/>
                </a:solidFill>
                <a:latin typeface="Arial"/>
                <a:ea typeface="Arial"/>
                <a:cs typeface="Arial"/>
                <a:sym typeface="Arial"/>
              </a:rPr>
              <a:t>* AEC (3‐Amino‐9‐Ethylcarbazol), soluble in ethanol</a:t>
            </a:r>
            <a:endParaRPr sz="1200">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rgbClr val="922223"/>
                </a:solidFill>
                <a:latin typeface="Arial"/>
                <a:ea typeface="Arial"/>
                <a:cs typeface="Arial"/>
                <a:sym typeface="Arial"/>
              </a:rPr>
              <a:t>** 5‐bromo‐4‐chloro‐indolyl‐phosphate + n‐nitroblue tetrazolium chloride</a:t>
            </a:r>
            <a:endParaRPr sz="1200">
              <a:latin typeface="Arial"/>
              <a:ea typeface="Arial"/>
              <a:cs typeface="Arial"/>
              <a:sym typeface="Arial"/>
            </a:endParaRPr>
          </a:p>
        </p:txBody>
      </p:sp>
      <p:pic>
        <p:nvPicPr>
          <p:cNvPr id="861" name="Google Shape;861;p58"/>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59"/>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867" name="Google Shape;867;p59"/>
          <p:cNvSpPr txBox="1"/>
          <p:nvPr>
            <p:ph type="title"/>
          </p:nvPr>
        </p:nvSpPr>
        <p:spPr>
          <a:xfrm>
            <a:off x="1281823" y="606043"/>
            <a:ext cx="723497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sp>
        <p:nvSpPr>
          <p:cNvPr id="868" name="Google Shape;868;p59"/>
          <p:cNvSpPr/>
          <p:nvPr/>
        </p:nvSpPr>
        <p:spPr>
          <a:xfrm>
            <a:off x="1249565" y="1616963"/>
            <a:ext cx="3076575" cy="864235"/>
          </a:xfrm>
          <a:custGeom>
            <a:rect b="b" l="l" r="r" t="t"/>
            <a:pathLst>
              <a:path extrusionOk="0" h="864235" w="3076575">
                <a:moveTo>
                  <a:pt x="3076194" y="720090"/>
                </a:moveTo>
                <a:lnTo>
                  <a:pt x="3076194" y="144018"/>
                </a:lnTo>
                <a:lnTo>
                  <a:pt x="3068897" y="98608"/>
                </a:lnTo>
                <a:lnTo>
                  <a:pt x="3048542" y="59088"/>
                </a:lnTo>
                <a:lnTo>
                  <a:pt x="3017434" y="27870"/>
                </a:lnTo>
                <a:lnTo>
                  <a:pt x="2977877" y="7370"/>
                </a:lnTo>
                <a:lnTo>
                  <a:pt x="2932176" y="0"/>
                </a:lnTo>
                <a:lnTo>
                  <a:pt x="144018" y="0"/>
                </a:lnTo>
                <a:lnTo>
                  <a:pt x="98608" y="7370"/>
                </a:lnTo>
                <a:lnTo>
                  <a:pt x="59088" y="27870"/>
                </a:lnTo>
                <a:lnTo>
                  <a:pt x="27870" y="59088"/>
                </a:lnTo>
                <a:lnTo>
                  <a:pt x="7370" y="98608"/>
                </a:lnTo>
                <a:lnTo>
                  <a:pt x="0" y="144018"/>
                </a:lnTo>
                <a:lnTo>
                  <a:pt x="0" y="720090"/>
                </a:lnTo>
                <a:lnTo>
                  <a:pt x="7370" y="765791"/>
                </a:lnTo>
                <a:lnTo>
                  <a:pt x="27870" y="805348"/>
                </a:lnTo>
                <a:lnTo>
                  <a:pt x="59088" y="836456"/>
                </a:lnTo>
                <a:lnTo>
                  <a:pt x="98608" y="856811"/>
                </a:lnTo>
                <a:lnTo>
                  <a:pt x="144018" y="864108"/>
                </a:lnTo>
                <a:lnTo>
                  <a:pt x="2932176" y="864108"/>
                </a:lnTo>
                <a:lnTo>
                  <a:pt x="2977877" y="856811"/>
                </a:lnTo>
                <a:lnTo>
                  <a:pt x="3017434" y="836456"/>
                </a:lnTo>
                <a:lnTo>
                  <a:pt x="3048542" y="805348"/>
                </a:lnTo>
                <a:lnTo>
                  <a:pt x="3068897" y="765791"/>
                </a:lnTo>
                <a:lnTo>
                  <a:pt x="3076194"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69" name="Google Shape;869;p59"/>
          <p:cNvSpPr txBox="1"/>
          <p:nvPr/>
        </p:nvSpPr>
        <p:spPr>
          <a:xfrm>
            <a:off x="1370215" y="1884679"/>
            <a:ext cx="279463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2. Immunhistochemistry (ICH)</a:t>
            </a:r>
            <a:endParaRPr sz="1800">
              <a:latin typeface="Arial"/>
              <a:ea typeface="Arial"/>
              <a:cs typeface="Arial"/>
              <a:sym typeface="Arial"/>
            </a:endParaRPr>
          </a:p>
        </p:txBody>
      </p:sp>
      <p:sp>
        <p:nvSpPr>
          <p:cNvPr id="870" name="Google Shape;870;p59"/>
          <p:cNvSpPr/>
          <p:nvPr/>
        </p:nvSpPr>
        <p:spPr>
          <a:xfrm>
            <a:off x="1184033" y="2650998"/>
            <a:ext cx="2051685" cy="1339215"/>
          </a:xfrm>
          <a:custGeom>
            <a:rect b="b" l="l" r="r" t="t"/>
            <a:pathLst>
              <a:path extrusionOk="0" h="1339214" w="2051685">
                <a:moveTo>
                  <a:pt x="2051304" y="1115567"/>
                </a:moveTo>
                <a:lnTo>
                  <a:pt x="2051304" y="223265"/>
                </a:lnTo>
                <a:lnTo>
                  <a:pt x="2046773" y="178230"/>
                </a:lnTo>
                <a:lnTo>
                  <a:pt x="2033778" y="136302"/>
                </a:lnTo>
                <a:lnTo>
                  <a:pt x="2013209" y="98375"/>
                </a:lnTo>
                <a:lnTo>
                  <a:pt x="1985962" y="65341"/>
                </a:lnTo>
                <a:lnTo>
                  <a:pt x="1952928" y="38094"/>
                </a:lnTo>
                <a:lnTo>
                  <a:pt x="1915001" y="17525"/>
                </a:lnTo>
                <a:lnTo>
                  <a:pt x="1873073" y="4530"/>
                </a:lnTo>
                <a:lnTo>
                  <a:pt x="1828038" y="0"/>
                </a:lnTo>
                <a:lnTo>
                  <a:pt x="222504" y="0"/>
                </a:lnTo>
                <a:lnTo>
                  <a:pt x="177720" y="4530"/>
                </a:lnTo>
                <a:lnTo>
                  <a:pt x="135981" y="17525"/>
                </a:lnTo>
                <a:lnTo>
                  <a:pt x="98189" y="38094"/>
                </a:lnTo>
                <a:lnTo>
                  <a:pt x="65246" y="65341"/>
                </a:lnTo>
                <a:lnTo>
                  <a:pt x="38053" y="98375"/>
                </a:lnTo>
                <a:lnTo>
                  <a:pt x="17514" y="136302"/>
                </a:lnTo>
                <a:lnTo>
                  <a:pt x="4528" y="178230"/>
                </a:lnTo>
                <a:lnTo>
                  <a:pt x="0" y="223265"/>
                </a:lnTo>
                <a:lnTo>
                  <a:pt x="0" y="1115567"/>
                </a:lnTo>
                <a:lnTo>
                  <a:pt x="4528" y="1160603"/>
                </a:lnTo>
                <a:lnTo>
                  <a:pt x="17514" y="1202531"/>
                </a:lnTo>
                <a:lnTo>
                  <a:pt x="38053" y="1240458"/>
                </a:lnTo>
                <a:lnTo>
                  <a:pt x="65246" y="1273492"/>
                </a:lnTo>
                <a:lnTo>
                  <a:pt x="98189" y="1300739"/>
                </a:lnTo>
                <a:lnTo>
                  <a:pt x="135981" y="1321308"/>
                </a:lnTo>
                <a:lnTo>
                  <a:pt x="177720" y="1334303"/>
                </a:lnTo>
                <a:lnTo>
                  <a:pt x="222504" y="1338833"/>
                </a:lnTo>
                <a:lnTo>
                  <a:pt x="1828038" y="1338833"/>
                </a:lnTo>
                <a:lnTo>
                  <a:pt x="1873073" y="1334303"/>
                </a:lnTo>
                <a:lnTo>
                  <a:pt x="1915001" y="1321307"/>
                </a:lnTo>
                <a:lnTo>
                  <a:pt x="1952928" y="1300739"/>
                </a:lnTo>
                <a:lnTo>
                  <a:pt x="1985962" y="1273492"/>
                </a:lnTo>
                <a:lnTo>
                  <a:pt x="2013209" y="1240458"/>
                </a:lnTo>
                <a:lnTo>
                  <a:pt x="2033778" y="1202531"/>
                </a:lnTo>
                <a:lnTo>
                  <a:pt x="2046773" y="1160603"/>
                </a:lnTo>
                <a:lnTo>
                  <a:pt x="2051304" y="1115567"/>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1" name="Google Shape;871;p59"/>
          <p:cNvSpPr txBox="1"/>
          <p:nvPr/>
        </p:nvSpPr>
        <p:spPr>
          <a:xfrm>
            <a:off x="1327530" y="2655824"/>
            <a:ext cx="1636395" cy="621664"/>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1400">
                <a:latin typeface="Arial"/>
                <a:ea typeface="Arial"/>
                <a:cs typeface="Arial"/>
                <a:sym typeface="Arial"/>
              </a:rPr>
              <a:t>primary/secondary Ab  labeled with enzyme</a:t>
            </a:r>
            <a:endParaRPr sz="1400">
              <a:latin typeface="Arial"/>
              <a:ea typeface="Arial"/>
              <a:cs typeface="Arial"/>
              <a:sym typeface="Arial"/>
            </a:endParaRPr>
          </a:p>
        </p:txBody>
      </p:sp>
      <p:sp>
        <p:nvSpPr>
          <p:cNvPr id="872" name="Google Shape;872;p59"/>
          <p:cNvSpPr txBox="1"/>
          <p:nvPr/>
        </p:nvSpPr>
        <p:spPr>
          <a:xfrm>
            <a:off x="1327513" y="3082538"/>
            <a:ext cx="1477645" cy="1231265"/>
          </a:xfrm>
          <a:prstGeom prst="rect">
            <a:avLst/>
          </a:prstGeom>
          <a:noFill/>
          <a:ln>
            <a:noFill/>
          </a:ln>
        </p:spPr>
        <p:txBody>
          <a:bodyPr anchorCtr="0" anchor="t" bIns="0" lIns="0" spcFirstLastPara="1" rIns="0" wrap="square" tIns="12050">
            <a:spAutoFit/>
          </a:bodyPr>
          <a:lstStyle/>
          <a:p>
            <a:pPr indent="-285750" lvl="0" marL="298450" marR="36195" rtl="0" algn="l">
              <a:lnSpc>
                <a:spcPct val="100000"/>
              </a:lnSpc>
              <a:spcBef>
                <a:spcPts val="0"/>
              </a:spcBef>
              <a:spcAft>
                <a:spcPts val="0"/>
              </a:spcAft>
              <a:buSzPts val="1400"/>
              <a:buFont typeface="Arial"/>
              <a:buChar char="‐"/>
            </a:pPr>
            <a:r>
              <a:rPr lang="en-US" sz="1400">
                <a:latin typeface="Arial"/>
                <a:ea typeface="Arial"/>
                <a:cs typeface="Arial"/>
                <a:sym typeface="Arial"/>
              </a:rPr>
              <a:t>horseradish  peroxidase </a:t>
            </a:r>
            <a:r>
              <a:rPr b="1" lang="en-US" sz="1400">
                <a:latin typeface="Trebuchet MS"/>
                <a:ea typeface="Trebuchet MS"/>
                <a:cs typeface="Trebuchet MS"/>
                <a:sym typeface="Trebuchet MS"/>
              </a:rPr>
              <a:t>HRP</a:t>
            </a:r>
            <a:endParaRPr sz="1400">
              <a:latin typeface="Trebuchet MS"/>
              <a:ea typeface="Trebuchet MS"/>
              <a:cs typeface="Trebuchet MS"/>
              <a:sym typeface="Trebuchet MS"/>
            </a:endParaRPr>
          </a:p>
          <a:p>
            <a:pPr indent="-285750" lvl="0" marL="297815" marR="5080" rtl="0" algn="l">
              <a:lnSpc>
                <a:spcPct val="100000"/>
              </a:lnSpc>
              <a:spcBef>
                <a:spcPts val="0"/>
              </a:spcBef>
              <a:spcAft>
                <a:spcPts val="0"/>
              </a:spcAft>
              <a:buSzPts val="1400"/>
              <a:buFont typeface="Arial"/>
              <a:buChar char="‐"/>
            </a:pPr>
            <a:r>
              <a:rPr lang="en-US" sz="1400">
                <a:latin typeface="Arial"/>
                <a:ea typeface="Arial"/>
                <a:cs typeface="Arial"/>
                <a:sym typeface="Arial"/>
              </a:rPr>
              <a:t>alkaline  phosphatase </a:t>
            </a:r>
            <a:r>
              <a:rPr b="1" lang="en-US" sz="1400">
                <a:latin typeface="Trebuchet MS"/>
                <a:ea typeface="Trebuchet MS"/>
                <a:cs typeface="Trebuchet MS"/>
                <a:sym typeface="Trebuchet MS"/>
              </a:rPr>
              <a:t>AP</a:t>
            </a:r>
            <a:endParaRPr sz="1400">
              <a:latin typeface="Trebuchet MS"/>
              <a:ea typeface="Trebuchet MS"/>
              <a:cs typeface="Trebuchet MS"/>
              <a:sym typeface="Trebuchet MS"/>
            </a:endParaRPr>
          </a:p>
        </p:txBody>
      </p:sp>
      <p:sp>
        <p:nvSpPr>
          <p:cNvPr id="873" name="Google Shape;873;p59"/>
          <p:cNvSpPr/>
          <p:nvPr/>
        </p:nvSpPr>
        <p:spPr>
          <a:xfrm>
            <a:off x="3290201" y="2650998"/>
            <a:ext cx="2081530" cy="1351280"/>
          </a:xfrm>
          <a:custGeom>
            <a:rect b="b" l="l" r="r" t="t"/>
            <a:pathLst>
              <a:path extrusionOk="0" h="1351279" w="2081529">
                <a:moveTo>
                  <a:pt x="2081022" y="1126235"/>
                </a:moveTo>
                <a:lnTo>
                  <a:pt x="2081022" y="225551"/>
                </a:lnTo>
                <a:lnTo>
                  <a:pt x="2076457" y="180199"/>
                </a:lnTo>
                <a:lnTo>
                  <a:pt x="2063365" y="137910"/>
                </a:lnTo>
                <a:lnTo>
                  <a:pt x="2042646" y="99603"/>
                </a:lnTo>
                <a:lnTo>
                  <a:pt x="2015204" y="66198"/>
                </a:lnTo>
                <a:lnTo>
                  <a:pt x="1981939" y="38616"/>
                </a:lnTo>
                <a:lnTo>
                  <a:pt x="1943754" y="17776"/>
                </a:lnTo>
                <a:lnTo>
                  <a:pt x="1901551" y="4597"/>
                </a:lnTo>
                <a:lnTo>
                  <a:pt x="1856232" y="0"/>
                </a:lnTo>
                <a:lnTo>
                  <a:pt x="225552" y="0"/>
                </a:lnTo>
                <a:lnTo>
                  <a:pt x="180199" y="4597"/>
                </a:lnTo>
                <a:lnTo>
                  <a:pt x="137910" y="17776"/>
                </a:lnTo>
                <a:lnTo>
                  <a:pt x="99603" y="38616"/>
                </a:lnTo>
                <a:lnTo>
                  <a:pt x="66198" y="66198"/>
                </a:lnTo>
                <a:lnTo>
                  <a:pt x="38616" y="99603"/>
                </a:lnTo>
                <a:lnTo>
                  <a:pt x="17776" y="137910"/>
                </a:lnTo>
                <a:lnTo>
                  <a:pt x="4597" y="180199"/>
                </a:lnTo>
                <a:lnTo>
                  <a:pt x="0" y="225551"/>
                </a:lnTo>
                <a:lnTo>
                  <a:pt x="0" y="1126236"/>
                </a:lnTo>
                <a:lnTo>
                  <a:pt x="4597" y="1171555"/>
                </a:lnTo>
                <a:lnTo>
                  <a:pt x="17776" y="1213758"/>
                </a:lnTo>
                <a:lnTo>
                  <a:pt x="38616" y="1251943"/>
                </a:lnTo>
                <a:lnTo>
                  <a:pt x="66198" y="1285208"/>
                </a:lnTo>
                <a:lnTo>
                  <a:pt x="99603" y="1312650"/>
                </a:lnTo>
                <a:lnTo>
                  <a:pt x="137910" y="1333369"/>
                </a:lnTo>
                <a:lnTo>
                  <a:pt x="180199" y="1346461"/>
                </a:lnTo>
                <a:lnTo>
                  <a:pt x="225552" y="1351026"/>
                </a:lnTo>
                <a:lnTo>
                  <a:pt x="1856232" y="1351025"/>
                </a:lnTo>
                <a:lnTo>
                  <a:pt x="1901551" y="1346461"/>
                </a:lnTo>
                <a:lnTo>
                  <a:pt x="1943754" y="1333369"/>
                </a:lnTo>
                <a:lnTo>
                  <a:pt x="1981939" y="1312650"/>
                </a:lnTo>
                <a:lnTo>
                  <a:pt x="2015204" y="1285208"/>
                </a:lnTo>
                <a:lnTo>
                  <a:pt x="2042646" y="1251943"/>
                </a:lnTo>
                <a:lnTo>
                  <a:pt x="2063365" y="1213758"/>
                </a:lnTo>
                <a:lnTo>
                  <a:pt x="2076457" y="1171555"/>
                </a:lnTo>
                <a:lnTo>
                  <a:pt x="2081022" y="1126235"/>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4" name="Google Shape;874;p59"/>
          <p:cNvSpPr txBox="1"/>
          <p:nvPr/>
        </p:nvSpPr>
        <p:spPr>
          <a:xfrm>
            <a:off x="3435222" y="2753360"/>
            <a:ext cx="1739900" cy="1028065"/>
          </a:xfrm>
          <a:prstGeom prst="rect">
            <a:avLst/>
          </a:prstGeom>
          <a:noFill/>
          <a:ln>
            <a:noFill/>
          </a:ln>
        </p:spPr>
        <p:txBody>
          <a:bodyPr anchorCtr="0" anchor="t" bIns="0" lIns="0" spcFirstLastPara="1" rIns="0" wrap="square" tIns="12050">
            <a:spAutoFit/>
          </a:bodyPr>
          <a:lstStyle/>
          <a:p>
            <a:pPr indent="0" lvl="0" marL="12700" marR="107950" rtl="0" algn="l">
              <a:lnSpc>
                <a:spcPct val="100000"/>
              </a:lnSpc>
              <a:spcBef>
                <a:spcPts val="0"/>
              </a:spcBef>
              <a:spcAft>
                <a:spcPts val="0"/>
              </a:spcAft>
              <a:buNone/>
            </a:pPr>
            <a:r>
              <a:rPr lang="en-US" sz="1400">
                <a:latin typeface="Arial"/>
                <a:ea typeface="Arial"/>
                <a:cs typeface="Arial"/>
                <a:sym typeface="Arial"/>
              </a:rPr>
              <a:t>Biotinylated  primary/secondary Ab</a:t>
            </a:r>
            <a:endParaRPr sz="1400">
              <a:latin typeface="Arial"/>
              <a:ea typeface="Arial"/>
              <a:cs typeface="Arial"/>
              <a:sym typeface="Arial"/>
            </a:endParaRPr>
          </a:p>
          <a:p>
            <a:pPr indent="0" lvl="0" marL="52069" marR="0" rtl="0" algn="l">
              <a:lnSpc>
                <a:spcPct val="100000"/>
              </a:lnSpc>
              <a:spcBef>
                <a:spcPts val="0"/>
              </a:spcBef>
              <a:spcAft>
                <a:spcPts val="0"/>
              </a:spcAft>
              <a:buNone/>
            </a:pPr>
            <a:r>
              <a:rPr lang="en-US" sz="1400">
                <a:latin typeface="Arial"/>
                <a:ea typeface="Arial"/>
                <a:cs typeface="Arial"/>
                <a:sym typeface="Arial"/>
              </a:rPr>
              <a:t>+</a:t>
            </a:r>
            <a:endParaRPr sz="1400">
              <a:latin typeface="Arial"/>
              <a:ea typeface="Arial"/>
              <a:cs typeface="Arial"/>
              <a:sym typeface="Arial"/>
            </a:endParaRPr>
          </a:p>
          <a:p>
            <a:pPr indent="0" lvl="0" marL="12700" marR="0" rtl="0" algn="l">
              <a:lnSpc>
                <a:spcPct val="100000"/>
              </a:lnSpc>
              <a:spcBef>
                <a:spcPts val="0"/>
              </a:spcBef>
              <a:spcAft>
                <a:spcPts val="0"/>
              </a:spcAft>
              <a:buNone/>
            </a:pPr>
            <a:r>
              <a:rPr lang="en-US" sz="1400">
                <a:latin typeface="Arial"/>
                <a:ea typeface="Arial"/>
                <a:cs typeface="Arial"/>
                <a:sym typeface="Arial"/>
              </a:rPr>
              <a:t>Streptavidin‐peroxidase</a:t>
            </a:r>
            <a:endParaRPr sz="1400">
              <a:latin typeface="Arial"/>
              <a:ea typeface="Arial"/>
              <a:cs typeface="Arial"/>
              <a:sym typeface="Arial"/>
            </a:endParaRPr>
          </a:p>
        </p:txBody>
      </p:sp>
      <p:sp>
        <p:nvSpPr>
          <p:cNvPr id="875" name="Google Shape;875;p59"/>
          <p:cNvSpPr/>
          <p:nvPr/>
        </p:nvSpPr>
        <p:spPr>
          <a:xfrm>
            <a:off x="1603133" y="4218432"/>
            <a:ext cx="3455670" cy="669290"/>
          </a:xfrm>
          <a:custGeom>
            <a:rect b="b" l="l" r="r" t="t"/>
            <a:pathLst>
              <a:path extrusionOk="0" h="669289" w="3455670">
                <a:moveTo>
                  <a:pt x="3455670" y="557783"/>
                </a:moveTo>
                <a:lnTo>
                  <a:pt x="3455670" y="112013"/>
                </a:lnTo>
                <a:lnTo>
                  <a:pt x="3446966" y="68472"/>
                </a:lnTo>
                <a:lnTo>
                  <a:pt x="3423189" y="32861"/>
                </a:lnTo>
                <a:lnTo>
                  <a:pt x="3387840" y="8822"/>
                </a:lnTo>
                <a:lnTo>
                  <a:pt x="3344417" y="0"/>
                </a:lnTo>
                <a:lnTo>
                  <a:pt x="111252" y="0"/>
                </a:lnTo>
                <a:lnTo>
                  <a:pt x="67829" y="8822"/>
                </a:lnTo>
                <a:lnTo>
                  <a:pt x="32480" y="32861"/>
                </a:lnTo>
                <a:lnTo>
                  <a:pt x="8703" y="68472"/>
                </a:lnTo>
                <a:lnTo>
                  <a:pt x="0" y="112013"/>
                </a:lnTo>
                <a:lnTo>
                  <a:pt x="0" y="557783"/>
                </a:lnTo>
                <a:lnTo>
                  <a:pt x="8703" y="601206"/>
                </a:lnTo>
                <a:lnTo>
                  <a:pt x="32480" y="636555"/>
                </a:lnTo>
                <a:lnTo>
                  <a:pt x="67829" y="660332"/>
                </a:lnTo>
                <a:lnTo>
                  <a:pt x="111252" y="669035"/>
                </a:lnTo>
                <a:lnTo>
                  <a:pt x="3344417" y="669035"/>
                </a:lnTo>
                <a:lnTo>
                  <a:pt x="3387840" y="660332"/>
                </a:lnTo>
                <a:lnTo>
                  <a:pt x="3423189" y="636555"/>
                </a:lnTo>
                <a:lnTo>
                  <a:pt x="3446966" y="601206"/>
                </a:lnTo>
                <a:lnTo>
                  <a:pt x="3455670" y="557783"/>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6" name="Google Shape;876;p59"/>
          <p:cNvSpPr/>
          <p:nvPr/>
        </p:nvSpPr>
        <p:spPr>
          <a:xfrm>
            <a:off x="2035187" y="5483352"/>
            <a:ext cx="2160270" cy="864235"/>
          </a:xfrm>
          <a:custGeom>
            <a:rect b="b" l="l" r="r" t="t"/>
            <a:pathLst>
              <a:path extrusionOk="0" h="864235" w="2160270">
                <a:moveTo>
                  <a:pt x="2160270" y="720090"/>
                </a:moveTo>
                <a:lnTo>
                  <a:pt x="2160270" y="144018"/>
                </a:lnTo>
                <a:lnTo>
                  <a:pt x="2152899" y="98316"/>
                </a:lnTo>
                <a:lnTo>
                  <a:pt x="2132399" y="58759"/>
                </a:lnTo>
                <a:lnTo>
                  <a:pt x="2101181" y="27651"/>
                </a:lnTo>
                <a:lnTo>
                  <a:pt x="2061661" y="7296"/>
                </a:lnTo>
                <a:lnTo>
                  <a:pt x="2016252" y="0"/>
                </a:lnTo>
                <a:lnTo>
                  <a:pt x="144018" y="0"/>
                </a:lnTo>
                <a:lnTo>
                  <a:pt x="98316" y="7296"/>
                </a:lnTo>
                <a:lnTo>
                  <a:pt x="58759" y="27651"/>
                </a:lnTo>
                <a:lnTo>
                  <a:pt x="27651" y="58759"/>
                </a:lnTo>
                <a:lnTo>
                  <a:pt x="7296" y="98316"/>
                </a:lnTo>
                <a:lnTo>
                  <a:pt x="0" y="144018"/>
                </a:lnTo>
                <a:lnTo>
                  <a:pt x="0" y="720090"/>
                </a:lnTo>
                <a:lnTo>
                  <a:pt x="7296" y="765499"/>
                </a:lnTo>
                <a:lnTo>
                  <a:pt x="27651" y="805019"/>
                </a:lnTo>
                <a:lnTo>
                  <a:pt x="58759" y="836237"/>
                </a:lnTo>
                <a:lnTo>
                  <a:pt x="98316" y="856737"/>
                </a:lnTo>
                <a:lnTo>
                  <a:pt x="144018" y="864108"/>
                </a:lnTo>
                <a:lnTo>
                  <a:pt x="2016252" y="864108"/>
                </a:lnTo>
                <a:lnTo>
                  <a:pt x="2061661" y="856737"/>
                </a:lnTo>
                <a:lnTo>
                  <a:pt x="2101181" y="836237"/>
                </a:lnTo>
                <a:lnTo>
                  <a:pt x="2132399" y="805019"/>
                </a:lnTo>
                <a:lnTo>
                  <a:pt x="2152899" y="765499"/>
                </a:lnTo>
                <a:lnTo>
                  <a:pt x="2160270" y="720090"/>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7" name="Google Shape;877;p59"/>
          <p:cNvSpPr txBox="1"/>
          <p:nvPr/>
        </p:nvSpPr>
        <p:spPr>
          <a:xfrm>
            <a:off x="2155063" y="5523229"/>
            <a:ext cx="1522095" cy="9779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FFFFFF"/>
                </a:solidFill>
                <a:latin typeface="Arial"/>
                <a:ea typeface="Arial"/>
                <a:cs typeface="Arial"/>
                <a:sym typeface="Arial"/>
              </a:rPr>
              <a:t>Light‐Microscope  (transmitted light)  color camera</a:t>
            </a:r>
            <a:endParaRPr sz="1600">
              <a:latin typeface="Arial"/>
              <a:ea typeface="Arial"/>
              <a:cs typeface="Arial"/>
              <a:sym typeface="Arial"/>
            </a:endParaRPr>
          </a:p>
        </p:txBody>
      </p:sp>
      <p:sp>
        <p:nvSpPr>
          <p:cNvPr id="878" name="Google Shape;878;p59"/>
          <p:cNvSpPr/>
          <p:nvPr/>
        </p:nvSpPr>
        <p:spPr>
          <a:xfrm>
            <a:off x="1782203" y="4988052"/>
            <a:ext cx="3016250" cy="348615"/>
          </a:xfrm>
          <a:custGeom>
            <a:rect b="b" l="l" r="r" t="t"/>
            <a:pathLst>
              <a:path extrusionOk="0" h="348614" w="3016250">
                <a:moveTo>
                  <a:pt x="3015996" y="290321"/>
                </a:moveTo>
                <a:lnTo>
                  <a:pt x="3015996" y="57911"/>
                </a:lnTo>
                <a:lnTo>
                  <a:pt x="3011447" y="35361"/>
                </a:lnTo>
                <a:lnTo>
                  <a:pt x="2999041" y="16954"/>
                </a:lnTo>
                <a:lnTo>
                  <a:pt x="2980634" y="4548"/>
                </a:lnTo>
                <a:lnTo>
                  <a:pt x="2958084" y="0"/>
                </a:lnTo>
                <a:lnTo>
                  <a:pt x="58674" y="0"/>
                </a:lnTo>
                <a:lnTo>
                  <a:pt x="36004" y="4548"/>
                </a:lnTo>
                <a:lnTo>
                  <a:pt x="17335" y="16954"/>
                </a:lnTo>
                <a:lnTo>
                  <a:pt x="4667" y="35361"/>
                </a:lnTo>
                <a:lnTo>
                  <a:pt x="0" y="57912"/>
                </a:lnTo>
                <a:lnTo>
                  <a:pt x="0" y="290322"/>
                </a:lnTo>
                <a:lnTo>
                  <a:pt x="4667" y="312872"/>
                </a:lnTo>
                <a:lnTo>
                  <a:pt x="17335" y="331279"/>
                </a:lnTo>
                <a:lnTo>
                  <a:pt x="36004" y="343685"/>
                </a:lnTo>
                <a:lnTo>
                  <a:pt x="58674" y="348234"/>
                </a:lnTo>
                <a:lnTo>
                  <a:pt x="2958084" y="348233"/>
                </a:lnTo>
                <a:lnTo>
                  <a:pt x="2980634" y="343685"/>
                </a:lnTo>
                <a:lnTo>
                  <a:pt x="2999041" y="331279"/>
                </a:lnTo>
                <a:lnTo>
                  <a:pt x="3011447" y="312872"/>
                </a:lnTo>
                <a:lnTo>
                  <a:pt x="3015996" y="290321"/>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79" name="Google Shape;879;p59"/>
          <p:cNvSpPr txBox="1"/>
          <p:nvPr/>
        </p:nvSpPr>
        <p:spPr>
          <a:xfrm>
            <a:off x="1713864" y="4315459"/>
            <a:ext cx="2994025" cy="113919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1400">
                <a:latin typeface="Arial"/>
                <a:ea typeface="Arial"/>
                <a:cs typeface="Arial"/>
                <a:sym typeface="Arial"/>
              </a:rPr>
              <a:t>Chromogenic substrate is transformed by  enzyme in colorized product</a:t>
            </a:r>
            <a:endParaRPr sz="1400">
              <a:latin typeface="Arial"/>
              <a:ea typeface="Arial"/>
              <a:cs typeface="Arial"/>
              <a:sym typeface="Arial"/>
            </a:endParaRPr>
          </a:p>
          <a:p>
            <a:pPr indent="0" lvl="0" marL="0" marR="0" rtl="0" algn="l">
              <a:lnSpc>
                <a:spcPct val="100000"/>
              </a:lnSpc>
              <a:spcBef>
                <a:spcPts val="0"/>
              </a:spcBef>
              <a:spcAft>
                <a:spcPts val="0"/>
              </a:spcAft>
              <a:buNone/>
            </a:pPr>
            <a:r>
              <a:t/>
            </a:r>
            <a:endParaRPr sz="1400">
              <a:latin typeface="Arial"/>
              <a:ea typeface="Arial"/>
              <a:cs typeface="Arial"/>
              <a:sym typeface="Arial"/>
            </a:endParaRPr>
          </a:p>
          <a:p>
            <a:pPr indent="0" lvl="0" marL="176530" marR="0" rtl="0" algn="l">
              <a:lnSpc>
                <a:spcPct val="100000"/>
              </a:lnSpc>
              <a:spcBef>
                <a:spcPts val="875"/>
              </a:spcBef>
              <a:spcAft>
                <a:spcPts val="0"/>
              </a:spcAft>
              <a:buNone/>
            </a:pPr>
            <a:r>
              <a:rPr lang="en-US" sz="1400">
                <a:latin typeface="Arial"/>
                <a:ea typeface="Arial"/>
                <a:cs typeface="Arial"/>
                <a:sym typeface="Arial"/>
              </a:rPr>
              <a:t>Counterstaining with dye</a:t>
            </a:r>
            <a:endParaRPr sz="1400">
              <a:latin typeface="Arial"/>
              <a:ea typeface="Arial"/>
              <a:cs typeface="Arial"/>
              <a:sym typeface="Arial"/>
            </a:endParaRPr>
          </a:p>
        </p:txBody>
      </p:sp>
      <p:sp>
        <p:nvSpPr>
          <p:cNvPr id="880" name="Google Shape;880;p59"/>
          <p:cNvSpPr/>
          <p:nvPr/>
        </p:nvSpPr>
        <p:spPr>
          <a:xfrm>
            <a:off x="5707265" y="1736598"/>
            <a:ext cx="3600450" cy="269747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881" name="Google Shape;881;p59"/>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1281822" y="606043"/>
            <a:ext cx="6090277"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Histology/Histopathology today</a:t>
            </a:r>
            <a:endParaRPr sz="2800">
              <a:latin typeface="Arial"/>
              <a:ea typeface="Arial"/>
              <a:cs typeface="Arial"/>
              <a:sym typeface="Arial"/>
            </a:endParaRPr>
          </a:p>
        </p:txBody>
      </p:sp>
      <p:sp>
        <p:nvSpPr>
          <p:cNvPr id="114" name="Google Shape;114;p6"/>
          <p:cNvSpPr/>
          <p:nvPr/>
        </p:nvSpPr>
        <p:spPr>
          <a:xfrm>
            <a:off x="805319" y="4009644"/>
            <a:ext cx="1994154" cy="17998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 name="Google Shape;115;p6"/>
          <p:cNvSpPr/>
          <p:nvPr/>
        </p:nvSpPr>
        <p:spPr>
          <a:xfrm>
            <a:off x="2850527" y="4009644"/>
            <a:ext cx="2222754" cy="179984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6"/>
          <p:cNvSpPr/>
          <p:nvPr/>
        </p:nvSpPr>
        <p:spPr>
          <a:xfrm>
            <a:off x="5124335" y="4009644"/>
            <a:ext cx="2437638" cy="17998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7" name="Google Shape;117;p6"/>
          <p:cNvSpPr txBox="1"/>
          <p:nvPr/>
        </p:nvSpPr>
        <p:spPr>
          <a:xfrm>
            <a:off x="5910960" y="3724909"/>
            <a:ext cx="85661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ISH/FISH</a:t>
            </a:r>
            <a:endParaRPr sz="1800">
              <a:latin typeface="Trebuchet MS"/>
              <a:ea typeface="Trebuchet MS"/>
              <a:cs typeface="Trebuchet MS"/>
              <a:sym typeface="Trebuchet MS"/>
            </a:endParaRPr>
          </a:p>
        </p:txBody>
      </p:sp>
      <p:sp>
        <p:nvSpPr>
          <p:cNvPr id="118" name="Google Shape;118;p6"/>
          <p:cNvSpPr/>
          <p:nvPr/>
        </p:nvSpPr>
        <p:spPr>
          <a:xfrm>
            <a:off x="7613027" y="4009644"/>
            <a:ext cx="2278964" cy="179984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9" name="Google Shape;119;p6"/>
          <p:cNvSpPr txBox="1"/>
          <p:nvPr/>
        </p:nvSpPr>
        <p:spPr>
          <a:xfrm>
            <a:off x="8580246" y="3724909"/>
            <a:ext cx="33655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EM</a:t>
            </a:r>
            <a:endParaRPr sz="1800">
              <a:latin typeface="Trebuchet MS"/>
              <a:ea typeface="Trebuchet MS"/>
              <a:cs typeface="Trebuchet MS"/>
              <a:sym typeface="Trebuchet MS"/>
            </a:endParaRPr>
          </a:p>
        </p:txBody>
      </p:sp>
      <p:sp>
        <p:nvSpPr>
          <p:cNvPr id="120" name="Google Shape;120;p6"/>
          <p:cNvSpPr txBox="1"/>
          <p:nvPr/>
        </p:nvSpPr>
        <p:spPr>
          <a:xfrm>
            <a:off x="890897" y="4012946"/>
            <a:ext cx="16446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F1F1F1"/>
                </a:solidFill>
                <a:latin typeface="Trebuchet MS"/>
                <a:ea typeface="Trebuchet MS"/>
                <a:cs typeface="Trebuchet MS"/>
                <a:sym typeface="Trebuchet MS"/>
              </a:rPr>
              <a:t>A</a:t>
            </a:r>
            <a:endParaRPr sz="1800">
              <a:latin typeface="Trebuchet MS"/>
              <a:ea typeface="Trebuchet MS"/>
              <a:cs typeface="Trebuchet MS"/>
              <a:sym typeface="Trebuchet MS"/>
            </a:endParaRPr>
          </a:p>
        </p:txBody>
      </p:sp>
      <p:sp>
        <p:nvSpPr>
          <p:cNvPr id="121" name="Google Shape;121;p6"/>
          <p:cNvSpPr txBox="1"/>
          <p:nvPr/>
        </p:nvSpPr>
        <p:spPr>
          <a:xfrm>
            <a:off x="2924682" y="4012946"/>
            <a:ext cx="15367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B</a:t>
            </a:r>
            <a:endParaRPr sz="1800">
              <a:latin typeface="Trebuchet MS"/>
              <a:ea typeface="Trebuchet MS"/>
              <a:cs typeface="Trebuchet MS"/>
              <a:sym typeface="Trebuchet MS"/>
            </a:endParaRPr>
          </a:p>
        </p:txBody>
      </p:sp>
      <p:sp>
        <p:nvSpPr>
          <p:cNvPr id="122" name="Google Shape;122;p6"/>
          <p:cNvSpPr txBox="1"/>
          <p:nvPr/>
        </p:nvSpPr>
        <p:spPr>
          <a:xfrm>
            <a:off x="1321447" y="1384807"/>
            <a:ext cx="3618865" cy="3292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Depends entirely on the experiment. E.g.:</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342900" lvl="0" marL="355600" marR="0" rtl="0" algn="l">
              <a:lnSpc>
                <a:spcPct val="100000"/>
              </a:lnSpc>
              <a:spcBef>
                <a:spcPts val="0"/>
              </a:spcBef>
              <a:spcAft>
                <a:spcPts val="0"/>
              </a:spcAft>
              <a:buSzPts val="1600"/>
              <a:buFont typeface="Noto Sans Symbols"/>
              <a:buChar char="⮚"/>
            </a:pPr>
            <a:r>
              <a:rPr lang="en-US" sz="1600">
                <a:latin typeface="Arial"/>
                <a:ea typeface="Arial"/>
                <a:cs typeface="Arial"/>
                <a:sym typeface="Arial"/>
              </a:rPr>
              <a:t>Which molecules are you interested in?</a:t>
            </a:r>
            <a:endParaRPr sz="1600">
              <a:latin typeface="Arial"/>
              <a:ea typeface="Arial"/>
              <a:cs typeface="Arial"/>
              <a:sym typeface="Arial"/>
            </a:endParaRPr>
          </a:p>
          <a:p>
            <a:pPr indent="0" lvl="0" marL="0" marR="0" rtl="0" algn="l">
              <a:lnSpc>
                <a:spcPct val="100000"/>
              </a:lnSpc>
              <a:spcBef>
                <a:spcPts val="20"/>
              </a:spcBef>
              <a:spcAft>
                <a:spcPts val="0"/>
              </a:spcAft>
              <a:buSzPts val="1900"/>
              <a:buFont typeface="Noto Sans Symbols"/>
              <a:buNone/>
            </a:pPr>
            <a:r>
              <a:t/>
            </a:r>
            <a:endParaRPr sz="1900">
              <a:latin typeface="Arial"/>
              <a:ea typeface="Arial"/>
              <a:cs typeface="Arial"/>
              <a:sym typeface="Arial"/>
            </a:endParaRPr>
          </a:p>
          <a:p>
            <a:pPr indent="-343535" lvl="0" marL="355600" marR="0" rtl="0" algn="l">
              <a:lnSpc>
                <a:spcPct val="100000"/>
              </a:lnSpc>
              <a:spcBef>
                <a:spcPts val="0"/>
              </a:spcBef>
              <a:spcAft>
                <a:spcPts val="0"/>
              </a:spcAft>
              <a:buSzPts val="1600"/>
              <a:buFont typeface="Noto Sans Symbols"/>
              <a:buChar char="⮚"/>
            </a:pPr>
            <a:r>
              <a:rPr lang="en-US" sz="1600">
                <a:latin typeface="Arial"/>
                <a:ea typeface="Arial"/>
                <a:cs typeface="Arial"/>
                <a:sym typeface="Arial"/>
              </a:rPr>
              <a:t>What kind of tissue are you using?</a:t>
            </a:r>
            <a:endParaRPr sz="1600">
              <a:latin typeface="Arial"/>
              <a:ea typeface="Arial"/>
              <a:cs typeface="Arial"/>
              <a:sym typeface="Arial"/>
            </a:endParaRPr>
          </a:p>
          <a:p>
            <a:pPr indent="0" lvl="0" marL="0" marR="0" rtl="0" algn="l">
              <a:lnSpc>
                <a:spcPct val="100000"/>
              </a:lnSpc>
              <a:spcBef>
                <a:spcPts val="20"/>
              </a:spcBef>
              <a:spcAft>
                <a:spcPts val="0"/>
              </a:spcAft>
              <a:buSzPts val="1900"/>
              <a:buFont typeface="Noto Sans Symbols"/>
              <a:buNone/>
            </a:pPr>
            <a:r>
              <a:t/>
            </a:r>
            <a:endParaRPr sz="1900">
              <a:latin typeface="Arial"/>
              <a:ea typeface="Arial"/>
              <a:cs typeface="Arial"/>
              <a:sym typeface="Arial"/>
            </a:endParaRPr>
          </a:p>
          <a:p>
            <a:pPr indent="-343535" lvl="0" marL="355600" marR="0" rtl="0" algn="l">
              <a:lnSpc>
                <a:spcPct val="100000"/>
              </a:lnSpc>
              <a:spcBef>
                <a:spcPts val="0"/>
              </a:spcBef>
              <a:spcAft>
                <a:spcPts val="0"/>
              </a:spcAft>
              <a:buSzPts val="1600"/>
              <a:buFont typeface="Noto Sans Symbols"/>
              <a:buChar char="⮚"/>
            </a:pPr>
            <a:r>
              <a:rPr lang="en-US" sz="1600">
                <a:latin typeface="Arial"/>
                <a:ea typeface="Arial"/>
                <a:cs typeface="Arial"/>
                <a:sym typeface="Arial"/>
              </a:rPr>
              <a:t>Do you want to detect active enzymes?</a:t>
            </a:r>
            <a:endParaRPr sz="1600">
              <a:latin typeface="Arial"/>
              <a:ea typeface="Arial"/>
              <a:cs typeface="Arial"/>
              <a:sym typeface="Arial"/>
            </a:endParaRPr>
          </a:p>
          <a:p>
            <a:pPr indent="0" lvl="0" marL="0" marR="0" rtl="0" algn="l">
              <a:lnSpc>
                <a:spcPct val="100000"/>
              </a:lnSpc>
              <a:spcBef>
                <a:spcPts val="20"/>
              </a:spcBef>
              <a:spcAft>
                <a:spcPts val="0"/>
              </a:spcAft>
              <a:buSzPts val="1900"/>
              <a:buFont typeface="Noto Sans Symbols"/>
              <a:buNone/>
            </a:pPr>
            <a:r>
              <a:t/>
            </a:r>
            <a:endParaRPr sz="1900">
              <a:latin typeface="Arial"/>
              <a:ea typeface="Arial"/>
              <a:cs typeface="Arial"/>
              <a:sym typeface="Arial"/>
            </a:endParaRPr>
          </a:p>
          <a:p>
            <a:pPr indent="-343535" lvl="0" marL="355600" marR="0" rtl="0" algn="l">
              <a:lnSpc>
                <a:spcPct val="100000"/>
              </a:lnSpc>
              <a:spcBef>
                <a:spcPts val="0"/>
              </a:spcBef>
              <a:spcAft>
                <a:spcPts val="0"/>
              </a:spcAft>
              <a:buSzPts val="1600"/>
              <a:buFont typeface="Noto Sans Symbols"/>
              <a:buChar char="⮚"/>
            </a:pPr>
            <a:r>
              <a:rPr lang="en-US" sz="1600">
                <a:latin typeface="Arial"/>
                <a:ea typeface="Arial"/>
                <a:cs typeface="Arial"/>
                <a:sym typeface="Arial"/>
              </a:rPr>
              <a:t>Does your AB work in fixed tissue?</a:t>
            </a:r>
            <a:endParaRPr sz="1600">
              <a:latin typeface="Arial"/>
              <a:ea typeface="Arial"/>
              <a:cs typeface="Arial"/>
              <a:sym typeface="Arial"/>
            </a:endParaRPr>
          </a:p>
          <a:p>
            <a:pPr indent="0" lvl="0" marL="395605" marR="0" rtl="0" algn="l">
              <a:lnSpc>
                <a:spcPct val="100000"/>
              </a:lnSpc>
              <a:spcBef>
                <a:spcPts val="1145"/>
              </a:spcBef>
              <a:spcAft>
                <a:spcPts val="0"/>
              </a:spcAft>
              <a:buNone/>
            </a:pPr>
            <a:r>
              <a:rPr b="1" lang="en-US" sz="1800">
                <a:solidFill>
                  <a:srgbClr val="0070C0"/>
                </a:solidFill>
                <a:latin typeface="Trebuchet MS"/>
                <a:ea typeface="Trebuchet MS"/>
                <a:cs typeface="Trebuchet MS"/>
                <a:sym typeface="Trebuchet MS"/>
              </a:rPr>
              <a:t>IF	IHC</a:t>
            </a:r>
            <a:endParaRPr sz="1800">
              <a:latin typeface="Trebuchet MS"/>
              <a:ea typeface="Trebuchet MS"/>
              <a:cs typeface="Trebuchet MS"/>
              <a:sym typeface="Trebuchet MS"/>
            </a:endParaRPr>
          </a:p>
        </p:txBody>
      </p:sp>
      <p:sp>
        <p:nvSpPr>
          <p:cNvPr id="123" name="Google Shape;123;p6"/>
          <p:cNvSpPr txBox="1"/>
          <p:nvPr/>
        </p:nvSpPr>
        <p:spPr>
          <a:xfrm>
            <a:off x="5216227" y="4012946"/>
            <a:ext cx="14668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C</a:t>
            </a:r>
            <a:endParaRPr sz="1800">
              <a:latin typeface="Trebuchet MS"/>
              <a:ea typeface="Trebuchet MS"/>
              <a:cs typeface="Trebuchet MS"/>
              <a:sym typeface="Trebuchet MS"/>
            </a:endParaRPr>
          </a:p>
        </p:txBody>
      </p:sp>
      <p:sp>
        <p:nvSpPr>
          <p:cNvPr id="124" name="Google Shape;124;p6"/>
          <p:cNvSpPr txBox="1"/>
          <p:nvPr/>
        </p:nvSpPr>
        <p:spPr>
          <a:xfrm>
            <a:off x="7689781" y="4012946"/>
            <a:ext cx="16954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latin typeface="Trebuchet MS"/>
                <a:ea typeface="Trebuchet MS"/>
                <a:cs typeface="Trebuchet MS"/>
                <a:sym typeface="Trebuchet MS"/>
              </a:rPr>
              <a:t>D</a:t>
            </a:r>
            <a:endParaRPr sz="1800">
              <a:latin typeface="Trebuchet MS"/>
              <a:ea typeface="Trebuchet MS"/>
              <a:cs typeface="Trebuchet MS"/>
              <a:sym typeface="Trebuchet MS"/>
            </a:endParaRPr>
          </a:p>
        </p:txBody>
      </p:sp>
      <p:sp>
        <p:nvSpPr>
          <p:cNvPr id="125" name="Google Shape;125;p6"/>
          <p:cNvSpPr/>
          <p:nvPr/>
        </p:nvSpPr>
        <p:spPr>
          <a:xfrm>
            <a:off x="7611503" y="1690116"/>
            <a:ext cx="2283345" cy="197967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 name="Google Shape;126;p6"/>
          <p:cNvSpPr txBox="1"/>
          <p:nvPr/>
        </p:nvSpPr>
        <p:spPr>
          <a:xfrm>
            <a:off x="8580246" y="1404620"/>
            <a:ext cx="281305"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HE</a:t>
            </a:r>
            <a:endParaRPr sz="1800">
              <a:latin typeface="Trebuchet MS"/>
              <a:ea typeface="Trebuchet MS"/>
              <a:cs typeface="Trebuchet MS"/>
              <a:sym typeface="Trebuchet MS"/>
            </a:endParaRPr>
          </a:p>
        </p:txBody>
      </p:sp>
      <p:pic>
        <p:nvPicPr>
          <p:cNvPr id="127" name="Google Shape;127;p6"/>
          <p:cNvPicPr preferRelativeResize="0"/>
          <p:nvPr/>
        </p:nvPicPr>
        <p:blipFill rotWithShape="1">
          <a:blip r:embed="rId8">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0"/>
          <p:cNvSpPr txBox="1"/>
          <p:nvPr>
            <p:ph type="title"/>
          </p:nvPr>
        </p:nvSpPr>
        <p:spPr>
          <a:xfrm>
            <a:off x="1274191" y="484124"/>
            <a:ext cx="6282690" cy="7493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lang="en-US" sz="2500">
                <a:latin typeface="Arial"/>
                <a:ea typeface="Arial"/>
                <a:cs typeface="Arial"/>
                <a:sym typeface="Arial"/>
              </a:rPr>
              <a:t>How to prevent crossreaction with endogeneous  enzymes?</a:t>
            </a:r>
            <a:endParaRPr sz="2500">
              <a:latin typeface="Arial"/>
              <a:ea typeface="Arial"/>
              <a:cs typeface="Arial"/>
              <a:sym typeface="Arial"/>
            </a:endParaRPr>
          </a:p>
        </p:txBody>
      </p:sp>
      <p:sp>
        <p:nvSpPr>
          <p:cNvPr id="887" name="Google Shape;887;p60"/>
          <p:cNvSpPr txBox="1"/>
          <p:nvPr/>
        </p:nvSpPr>
        <p:spPr>
          <a:xfrm>
            <a:off x="1274191" y="1456942"/>
            <a:ext cx="8286750" cy="5408295"/>
          </a:xfrm>
          <a:prstGeom prst="rect">
            <a:avLst/>
          </a:prstGeom>
          <a:noFill/>
          <a:ln>
            <a:noFill/>
          </a:ln>
        </p:spPr>
        <p:txBody>
          <a:bodyPr anchorCtr="0" anchor="t" bIns="0" lIns="0" spcFirstLastPara="1" rIns="0" wrap="square" tIns="12700">
            <a:spAutoFit/>
          </a:bodyPr>
          <a:lstStyle/>
          <a:p>
            <a:pPr indent="0" lvl="0" marL="76200" marR="43815" rtl="0" algn="l">
              <a:lnSpc>
                <a:spcPct val="100000"/>
              </a:lnSpc>
              <a:spcBef>
                <a:spcPts val="0"/>
              </a:spcBef>
              <a:spcAft>
                <a:spcPts val="0"/>
              </a:spcAft>
              <a:buNone/>
            </a:pPr>
            <a:r>
              <a:rPr lang="en-US" sz="1800">
                <a:latin typeface="Arial"/>
                <a:ea typeface="Arial"/>
                <a:cs typeface="Arial"/>
                <a:sym typeface="Arial"/>
              </a:rPr>
              <a:t>If the enzymatic activity is also endogenous to the tissue being studied, the endogenous  enzymes must be blocked before the detection step.</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p>
            <a:pPr indent="0" lvl="0" marL="76200" marR="0" rtl="0" algn="l">
              <a:lnSpc>
                <a:spcPct val="119722"/>
              </a:lnSpc>
              <a:spcBef>
                <a:spcPts val="1475"/>
              </a:spcBef>
              <a:spcAft>
                <a:spcPts val="0"/>
              </a:spcAft>
              <a:buNone/>
            </a:pPr>
            <a:r>
              <a:rPr lang="en-US" sz="1800">
                <a:latin typeface="Arial"/>
                <a:ea typeface="Arial"/>
                <a:cs typeface="Arial"/>
                <a:sym typeface="Arial"/>
              </a:rPr>
              <a:t>1 . Horseradish peroxidase (HRP)‐conjugated antibody:</a:t>
            </a:r>
            <a:endParaRPr sz="1800">
              <a:latin typeface="Arial"/>
              <a:ea typeface="Arial"/>
              <a:cs typeface="Arial"/>
              <a:sym typeface="Arial"/>
            </a:endParaRPr>
          </a:p>
          <a:p>
            <a:pPr indent="-286385" lvl="0" marL="361950" marR="0" rtl="0" algn="l">
              <a:lnSpc>
                <a:spcPct val="119722"/>
              </a:lnSpc>
              <a:spcBef>
                <a:spcPts val="0"/>
              </a:spcBef>
              <a:spcAft>
                <a:spcPts val="0"/>
              </a:spcAft>
              <a:buSzPts val="1800"/>
              <a:buFont typeface="Arial"/>
              <a:buChar char="‐"/>
            </a:pPr>
            <a:r>
              <a:rPr lang="en-US" sz="1800">
                <a:latin typeface="Arial"/>
                <a:ea typeface="Arial"/>
                <a:cs typeface="Arial"/>
                <a:sym typeface="Arial"/>
              </a:rPr>
              <a:t>endogeneous peroxidase activity e.g. in kidney, liver, vascular tissue/red blood cells</a:t>
            </a:r>
            <a:endParaRPr sz="1800">
              <a:latin typeface="Arial"/>
              <a:ea typeface="Arial"/>
              <a:cs typeface="Arial"/>
              <a:sym typeface="Arial"/>
            </a:endParaRPr>
          </a:p>
          <a:p>
            <a:pPr indent="-285750"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Test: Incubate tissue with DAB prior first antibody indubation.</a:t>
            </a:r>
            <a:endParaRPr sz="1800">
              <a:latin typeface="Arial"/>
              <a:ea typeface="Arial"/>
              <a:cs typeface="Arial"/>
              <a:sym typeface="Arial"/>
            </a:endParaRPr>
          </a:p>
          <a:p>
            <a:pPr indent="-285750"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tissue becomes brown?</a:t>
            </a:r>
            <a:endParaRPr sz="1800">
              <a:latin typeface="Arial"/>
              <a:ea typeface="Arial"/>
              <a:cs typeface="Arial"/>
              <a:sym typeface="Arial"/>
            </a:endParaRPr>
          </a:p>
          <a:p>
            <a:pPr indent="-285750"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Blocking with hydrogen peroxide (0.3% H</a:t>
            </a:r>
            <a:r>
              <a:rPr baseline="-25000" lang="en-US" sz="1800">
                <a:latin typeface="Arial"/>
                <a:ea typeface="Arial"/>
                <a:cs typeface="Arial"/>
                <a:sym typeface="Arial"/>
              </a:rPr>
              <a:t>2</a:t>
            </a:r>
            <a:r>
              <a:rPr lang="en-US" sz="1800">
                <a:latin typeface="Arial"/>
                <a:ea typeface="Arial"/>
                <a:cs typeface="Arial"/>
                <a:sym typeface="Arial"/>
              </a:rPr>
              <a:t>O</a:t>
            </a:r>
            <a:r>
              <a:rPr baseline="-25000" lang="en-US" sz="1800">
                <a:latin typeface="Arial"/>
                <a:ea typeface="Arial"/>
                <a:cs typeface="Arial"/>
                <a:sym typeface="Arial"/>
              </a:rPr>
              <a:t>2</a:t>
            </a:r>
            <a:r>
              <a:rPr lang="en-US" sz="1800">
                <a:latin typeface="Arial"/>
                <a:ea typeface="Arial"/>
                <a:cs typeface="Arial"/>
                <a:sym typeface="Arial"/>
              </a:rPr>
              <a:t>, 10‐15 min) after secondary Ab</a:t>
            </a:r>
            <a:endParaRPr sz="1800">
              <a:latin typeface="Arial"/>
              <a:ea typeface="Arial"/>
              <a:cs typeface="Arial"/>
              <a:sym typeface="Arial"/>
            </a:endParaRPr>
          </a:p>
          <a:p>
            <a:pPr indent="0" lvl="0" marL="0" marR="0" rtl="0" algn="l">
              <a:lnSpc>
                <a:spcPct val="100000"/>
              </a:lnSpc>
              <a:spcBef>
                <a:spcPts val="10"/>
              </a:spcBef>
              <a:spcAft>
                <a:spcPts val="0"/>
              </a:spcAft>
              <a:buNone/>
            </a:pPr>
            <a:r>
              <a:t/>
            </a:r>
            <a:endParaRPr sz="2150">
              <a:latin typeface="Arial"/>
              <a:ea typeface="Arial"/>
              <a:cs typeface="Arial"/>
              <a:sym typeface="Arial"/>
            </a:endParaRPr>
          </a:p>
          <a:p>
            <a:pPr indent="0" lvl="0" marL="76200" marR="0" rtl="0" algn="l">
              <a:lnSpc>
                <a:spcPct val="100000"/>
              </a:lnSpc>
              <a:spcBef>
                <a:spcPts val="0"/>
              </a:spcBef>
              <a:spcAft>
                <a:spcPts val="0"/>
              </a:spcAft>
              <a:buNone/>
            </a:pPr>
            <a:r>
              <a:rPr lang="en-US" sz="1800">
                <a:latin typeface="Arial"/>
                <a:ea typeface="Arial"/>
                <a:cs typeface="Arial"/>
                <a:sym typeface="Arial"/>
              </a:rPr>
              <a:t>2. Alkaline Phosphatase (AP)‐conjugated antibody:</a:t>
            </a:r>
            <a:endParaRPr sz="1800">
              <a:latin typeface="Arial"/>
              <a:ea typeface="Arial"/>
              <a:cs typeface="Arial"/>
              <a:sym typeface="Arial"/>
            </a:endParaRPr>
          </a:p>
          <a:p>
            <a:pPr indent="-285750" lvl="0" marL="361950" marR="746125" rtl="0" algn="l">
              <a:lnSpc>
                <a:spcPct val="100000"/>
              </a:lnSpc>
              <a:spcBef>
                <a:spcPts val="0"/>
              </a:spcBef>
              <a:spcAft>
                <a:spcPts val="0"/>
              </a:spcAft>
              <a:buSzPts val="1800"/>
              <a:buFont typeface="Arial"/>
              <a:buChar char="‐"/>
            </a:pPr>
            <a:r>
              <a:rPr lang="en-US" sz="1800">
                <a:latin typeface="Arial"/>
                <a:ea typeface="Arial"/>
                <a:cs typeface="Arial"/>
                <a:sym typeface="Arial"/>
              </a:rPr>
              <a:t>Endogeneous AP activity e.g. in kidney, intestine, osteoblast, lymphoid tissue,  placenta</a:t>
            </a:r>
            <a:endParaRPr sz="1800">
              <a:latin typeface="Arial"/>
              <a:ea typeface="Arial"/>
              <a:cs typeface="Arial"/>
              <a:sym typeface="Arial"/>
            </a:endParaRPr>
          </a:p>
          <a:p>
            <a:pPr indent="-286385"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More prevalent in frozen tissue</a:t>
            </a:r>
            <a:endParaRPr sz="1800">
              <a:latin typeface="Arial"/>
              <a:ea typeface="Arial"/>
              <a:cs typeface="Arial"/>
              <a:sym typeface="Arial"/>
            </a:endParaRPr>
          </a:p>
          <a:p>
            <a:pPr indent="-286385"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Test: incubate with BCIP/NPT prior first antibody incubation</a:t>
            </a:r>
            <a:endParaRPr sz="1800">
              <a:latin typeface="Arial"/>
              <a:ea typeface="Arial"/>
              <a:cs typeface="Arial"/>
              <a:sym typeface="Arial"/>
            </a:endParaRPr>
          </a:p>
          <a:p>
            <a:pPr indent="-286385"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Tissue becomes blue?</a:t>
            </a:r>
            <a:endParaRPr sz="1800">
              <a:latin typeface="Arial"/>
              <a:ea typeface="Arial"/>
              <a:cs typeface="Arial"/>
              <a:sym typeface="Arial"/>
            </a:endParaRPr>
          </a:p>
          <a:p>
            <a:pPr indent="-286385"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Blocking with levisamole (chromogenic substrates + levisamole commercial available)</a:t>
            </a:r>
            <a:endParaRPr sz="1800">
              <a:latin typeface="Arial"/>
              <a:ea typeface="Arial"/>
              <a:cs typeface="Arial"/>
              <a:sym typeface="Arial"/>
            </a:endParaRPr>
          </a:p>
          <a:p>
            <a:pPr indent="-286385" lvl="0" marL="361950" marR="0" rtl="0" algn="l">
              <a:lnSpc>
                <a:spcPct val="100000"/>
              </a:lnSpc>
              <a:spcBef>
                <a:spcPts val="0"/>
              </a:spcBef>
              <a:spcAft>
                <a:spcPts val="0"/>
              </a:spcAft>
              <a:buSzPts val="1800"/>
              <a:buFont typeface="Arial"/>
              <a:buChar char="‐"/>
            </a:pPr>
            <a:r>
              <a:rPr lang="en-US" sz="1800">
                <a:latin typeface="Arial"/>
                <a:ea typeface="Arial"/>
                <a:cs typeface="Arial"/>
                <a:sym typeface="Arial"/>
              </a:rPr>
              <a:t>Intestinale AP is unaffected by levisamole, treat tissue with weak acid.</a:t>
            </a:r>
            <a:endParaRPr sz="1800">
              <a:latin typeface="Arial"/>
              <a:ea typeface="Arial"/>
              <a:cs typeface="Arial"/>
              <a:sym typeface="Arial"/>
            </a:endParaRPr>
          </a:p>
        </p:txBody>
      </p:sp>
      <p:pic>
        <p:nvPicPr>
          <p:cNvPr id="888" name="Google Shape;888;p60"/>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61"/>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894" name="Google Shape;894;p61"/>
          <p:cNvSpPr txBox="1"/>
          <p:nvPr>
            <p:ph type="title"/>
          </p:nvPr>
        </p:nvSpPr>
        <p:spPr>
          <a:xfrm>
            <a:off x="1247527" y="190647"/>
            <a:ext cx="6599555" cy="1117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lang="en-US" sz="2500">
                <a:latin typeface="Arial"/>
                <a:ea typeface="Arial"/>
                <a:cs typeface="Arial"/>
                <a:sym typeface="Arial"/>
              </a:rPr>
              <a:t>Formaldehyde fixation and paraffin embedding can  destroy epitopes and impede access for Ab</a:t>
            </a:r>
            <a:endParaRPr sz="2500">
              <a:latin typeface="Arial"/>
              <a:ea typeface="Arial"/>
              <a:cs typeface="Arial"/>
              <a:sym typeface="Arial"/>
            </a:endParaRPr>
          </a:p>
        </p:txBody>
      </p:sp>
      <p:sp>
        <p:nvSpPr>
          <p:cNvPr id="895" name="Google Shape;895;p61"/>
          <p:cNvSpPr txBox="1"/>
          <p:nvPr/>
        </p:nvSpPr>
        <p:spPr>
          <a:xfrm>
            <a:off x="1335140" y="1803146"/>
            <a:ext cx="5240020" cy="1079500"/>
          </a:xfrm>
          <a:prstGeom prst="rect">
            <a:avLst/>
          </a:prstGeom>
          <a:noFill/>
          <a:ln>
            <a:noFill/>
          </a:ln>
        </p:spPr>
        <p:txBody>
          <a:bodyPr anchorCtr="0" anchor="t" bIns="0" lIns="0" spcFirstLastPara="1" rIns="0" wrap="square" tIns="12700">
            <a:spAutoFit/>
          </a:bodyPr>
          <a:lstStyle/>
          <a:p>
            <a:pPr indent="-343535" lvl="0" marL="355600" marR="0" rtl="0" algn="l">
              <a:lnSpc>
                <a:spcPct val="100000"/>
              </a:lnSpc>
              <a:spcBef>
                <a:spcPts val="0"/>
              </a:spcBef>
              <a:spcAft>
                <a:spcPts val="0"/>
              </a:spcAft>
              <a:buSzPts val="1800"/>
              <a:buFont typeface="Arial"/>
              <a:buChar char="‐"/>
            </a:pPr>
            <a:r>
              <a:rPr lang="en-US" sz="1800">
                <a:latin typeface="Arial"/>
                <a:ea typeface="Arial"/>
                <a:cs typeface="Arial"/>
                <a:sym typeface="Arial"/>
              </a:rPr>
              <a:t>AR ‐ method was developed by Shi et al. (1991)</a:t>
            </a:r>
            <a:endParaRPr sz="1800">
              <a:latin typeface="Arial"/>
              <a:ea typeface="Arial"/>
              <a:cs typeface="Arial"/>
              <a:sym typeface="Arial"/>
            </a:endParaRPr>
          </a:p>
          <a:p>
            <a:pPr indent="-342900" lvl="0" marL="355600" marR="0" rtl="0" algn="l">
              <a:lnSpc>
                <a:spcPct val="100000"/>
              </a:lnSpc>
              <a:spcBef>
                <a:spcPts val="0"/>
              </a:spcBef>
              <a:spcAft>
                <a:spcPts val="0"/>
              </a:spcAft>
              <a:buSzPts val="1800"/>
              <a:buFont typeface="Arial"/>
              <a:buChar char="‐"/>
            </a:pPr>
            <a:r>
              <a:rPr lang="en-US" sz="1800">
                <a:latin typeface="Arial"/>
                <a:ea typeface="Arial"/>
                <a:cs typeface="Arial"/>
                <a:sym typeface="Arial"/>
              </a:rPr>
              <a:t>mechanism not fully clear</a:t>
            </a:r>
            <a:endParaRPr sz="1800">
              <a:latin typeface="Arial"/>
              <a:ea typeface="Arial"/>
              <a:cs typeface="Arial"/>
              <a:sym typeface="Arial"/>
            </a:endParaRPr>
          </a:p>
          <a:p>
            <a:pPr indent="-343535" lvl="0" marL="355600" marR="5080" rtl="0" algn="l">
              <a:lnSpc>
                <a:spcPct val="100000"/>
              </a:lnSpc>
              <a:spcBef>
                <a:spcPts val="0"/>
              </a:spcBef>
              <a:spcAft>
                <a:spcPts val="0"/>
              </a:spcAft>
              <a:buSzPts val="1800"/>
              <a:buFont typeface="Arial"/>
              <a:buChar char="‐"/>
            </a:pPr>
            <a:r>
              <a:rPr lang="en-US" sz="1800">
                <a:latin typeface="Arial"/>
                <a:ea typeface="Arial"/>
                <a:cs typeface="Arial"/>
                <a:sym typeface="Arial"/>
              </a:rPr>
              <a:t>proposed mechanism: linear epitopes available after  AR (secondary, tertiary structure lost)</a:t>
            </a:r>
            <a:endParaRPr sz="1800">
              <a:latin typeface="Arial"/>
              <a:ea typeface="Arial"/>
              <a:cs typeface="Arial"/>
              <a:sym typeface="Arial"/>
            </a:endParaRPr>
          </a:p>
        </p:txBody>
      </p:sp>
      <p:sp>
        <p:nvSpPr>
          <p:cNvPr id="896" name="Google Shape;896;p61"/>
          <p:cNvSpPr txBox="1"/>
          <p:nvPr/>
        </p:nvSpPr>
        <p:spPr>
          <a:xfrm>
            <a:off x="1335140" y="3174746"/>
            <a:ext cx="4220845" cy="546101"/>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latin typeface="Arial"/>
                <a:ea typeface="Arial"/>
                <a:cs typeface="Arial"/>
                <a:sym typeface="Arial"/>
              </a:rPr>
              <a:t>Three types of epitopes and their status after  formaldehyde fixation:</a:t>
            </a:r>
            <a:endParaRPr sz="1800">
              <a:latin typeface="Arial"/>
              <a:ea typeface="Arial"/>
              <a:cs typeface="Arial"/>
              <a:sym typeface="Arial"/>
            </a:endParaRPr>
          </a:p>
        </p:txBody>
      </p:sp>
      <p:sp>
        <p:nvSpPr>
          <p:cNvPr id="897" name="Google Shape;897;p61"/>
          <p:cNvSpPr txBox="1"/>
          <p:nvPr/>
        </p:nvSpPr>
        <p:spPr>
          <a:xfrm>
            <a:off x="1335140" y="3723385"/>
            <a:ext cx="4829810" cy="1612900"/>
          </a:xfrm>
          <a:prstGeom prst="rect">
            <a:avLst/>
          </a:prstGeom>
          <a:noFill/>
          <a:ln>
            <a:noFill/>
          </a:ln>
        </p:spPr>
        <p:txBody>
          <a:bodyPr anchorCtr="0" anchor="t" bIns="0" lIns="0" spcFirstLastPara="1" rIns="0" wrap="square" tIns="12700">
            <a:spAutoFit/>
          </a:bodyPr>
          <a:lstStyle/>
          <a:p>
            <a:pPr indent="-457833" lvl="0" marL="469900" marR="0" rtl="0" algn="l">
              <a:lnSpc>
                <a:spcPct val="100000"/>
              </a:lnSpc>
              <a:spcBef>
                <a:spcPts val="0"/>
              </a:spcBef>
              <a:spcAft>
                <a:spcPts val="0"/>
              </a:spcAft>
              <a:buSzPts val="1800"/>
              <a:buFont typeface="Arial"/>
              <a:buAutoNum type="arabicPeriod"/>
            </a:pPr>
            <a:r>
              <a:rPr lang="en-US" sz="1800">
                <a:latin typeface="Arial"/>
                <a:ea typeface="Arial"/>
                <a:cs typeface="Arial"/>
                <a:sym typeface="Arial"/>
              </a:rPr>
              <a:t>Irreversible destroyed (epitope contains lysine)</a:t>
            </a:r>
            <a:endParaRPr sz="1800">
              <a:latin typeface="Arial"/>
              <a:ea typeface="Arial"/>
              <a:cs typeface="Arial"/>
              <a:sym typeface="Arial"/>
            </a:endParaRPr>
          </a:p>
          <a:p>
            <a:pPr indent="-457200" lvl="0" marL="469900" marR="286385" rtl="0" algn="l">
              <a:lnSpc>
                <a:spcPct val="100000"/>
              </a:lnSpc>
              <a:spcBef>
                <a:spcPts val="0"/>
              </a:spcBef>
              <a:spcAft>
                <a:spcPts val="0"/>
              </a:spcAft>
              <a:buSzPts val="1800"/>
              <a:buFont typeface="Arial"/>
              <a:buAutoNum type="arabicPeriod"/>
            </a:pPr>
            <a:r>
              <a:rPr lang="en-US" sz="1800">
                <a:latin typeface="Arial"/>
                <a:ea typeface="Arial"/>
                <a:cs typeface="Arial"/>
                <a:sym typeface="Arial"/>
              </a:rPr>
              <a:t>Reversibley destroyed (epitopes or adjacent  sequences contain arginine or tyrosine)</a:t>
            </a:r>
            <a:endParaRPr sz="1800">
              <a:latin typeface="Arial"/>
              <a:ea typeface="Arial"/>
              <a:cs typeface="Arial"/>
              <a:sym typeface="Arial"/>
            </a:endParaRPr>
          </a:p>
          <a:p>
            <a:pPr indent="-457833" lvl="0" marL="469900" marR="0" rtl="0" algn="l">
              <a:lnSpc>
                <a:spcPct val="100000"/>
              </a:lnSpc>
              <a:spcBef>
                <a:spcPts val="0"/>
              </a:spcBef>
              <a:spcAft>
                <a:spcPts val="0"/>
              </a:spcAft>
              <a:buSzPts val="1800"/>
              <a:buFont typeface="Arial"/>
              <a:buAutoNum type="arabicPeriod"/>
            </a:pPr>
            <a:r>
              <a:rPr lang="en-US" sz="1800">
                <a:latin typeface="Arial"/>
                <a:ea typeface="Arial"/>
                <a:cs typeface="Arial"/>
                <a:sym typeface="Arial"/>
              </a:rPr>
              <a:t>Insensitive (no lysin and arginine in epitope)</a:t>
            </a:r>
            <a:endParaRPr sz="1800">
              <a:latin typeface="Arial"/>
              <a:ea typeface="Arial"/>
              <a:cs typeface="Arial"/>
              <a:sym typeface="Arial"/>
            </a:endParaRPr>
          </a:p>
        </p:txBody>
      </p:sp>
      <p:sp>
        <p:nvSpPr>
          <p:cNvPr id="898" name="Google Shape;898;p61"/>
          <p:cNvSpPr/>
          <p:nvPr/>
        </p:nvSpPr>
        <p:spPr>
          <a:xfrm>
            <a:off x="1502161" y="5702959"/>
            <a:ext cx="1758711" cy="71298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9" name="Google Shape;899;p61"/>
          <p:cNvSpPr/>
          <p:nvPr/>
        </p:nvSpPr>
        <p:spPr>
          <a:xfrm>
            <a:off x="3684201" y="5652730"/>
            <a:ext cx="2128751" cy="7743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0" name="Google Shape;900;p61"/>
          <p:cNvSpPr txBox="1"/>
          <p:nvPr/>
        </p:nvSpPr>
        <p:spPr>
          <a:xfrm>
            <a:off x="1502803" y="6394196"/>
            <a:ext cx="55562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lysine</a:t>
            </a:r>
            <a:endParaRPr sz="1800">
              <a:latin typeface="Arial"/>
              <a:ea typeface="Arial"/>
              <a:cs typeface="Arial"/>
              <a:sym typeface="Arial"/>
            </a:endParaRPr>
          </a:p>
        </p:txBody>
      </p:sp>
      <p:sp>
        <p:nvSpPr>
          <p:cNvPr id="901" name="Google Shape;901;p61"/>
          <p:cNvSpPr txBox="1"/>
          <p:nvPr/>
        </p:nvSpPr>
        <p:spPr>
          <a:xfrm>
            <a:off x="4332117" y="6372867"/>
            <a:ext cx="78041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arginine</a:t>
            </a:r>
            <a:endParaRPr sz="1800">
              <a:latin typeface="Arial"/>
              <a:ea typeface="Arial"/>
              <a:cs typeface="Arial"/>
              <a:sym typeface="Arial"/>
            </a:endParaRPr>
          </a:p>
        </p:txBody>
      </p:sp>
      <p:sp>
        <p:nvSpPr>
          <p:cNvPr id="902" name="Google Shape;902;p61"/>
          <p:cNvSpPr/>
          <p:nvPr/>
        </p:nvSpPr>
        <p:spPr>
          <a:xfrm>
            <a:off x="6539891" y="5599058"/>
            <a:ext cx="1673035" cy="79343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3" name="Google Shape;903;p61"/>
          <p:cNvSpPr txBox="1"/>
          <p:nvPr/>
        </p:nvSpPr>
        <p:spPr>
          <a:xfrm>
            <a:off x="6974725" y="6394196"/>
            <a:ext cx="66357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0C0"/>
                </a:solidFill>
                <a:latin typeface="Arial"/>
                <a:ea typeface="Arial"/>
                <a:cs typeface="Arial"/>
                <a:sym typeface="Arial"/>
              </a:rPr>
              <a:t>tyrosin</a:t>
            </a:r>
            <a:endParaRPr sz="1800">
              <a:latin typeface="Arial"/>
              <a:ea typeface="Arial"/>
              <a:cs typeface="Arial"/>
              <a:sym typeface="Arial"/>
            </a:endParaRPr>
          </a:p>
        </p:txBody>
      </p:sp>
      <p:grpSp>
        <p:nvGrpSpPr>
          <p:cNvPr id="904" name="Google Shape;904;p61"/>
          <p:cNvGrpSpPr/>
          <p:nvPr/>
        </p:nvGrpSpPr>
        <p:grpSpPr>
          <a:xfrm>
            <a:off x="7036193" y="1940051"/>
            <a:ext cx="2609850" cy="2451100"/>
            <a:chOff x="7036193" y="1940051"/>
            <a:chExt cx="2609850" cy="2451100"/>
          </a:xfrm>
        </p:grpSpPr>
        <p:sp>
          <p:nvSpPr>
            <p:cNvPr id="905" name="Google Shape;905;p61"/>
            <p:cNvSpPr/>
            <p:nvPr/>
          </p:nvSpPr>
          <p:spPr>
            <a:xfrm>
              <a:off x="7049147" y="1952243"/>
              <a:ext cx="2584450" cy="2426335"/>
            </a:xfrm>
            <a:custGeom>
              <a:rect b="b" l="l" r="r" t="t"/>
              <a:pathLst>
                <a:path extrusionOk="0" h="2426335" w="2584450">
                  <a:moveTo>
                    <a:pt x="2583942" y="2021586"/>
                  </a:moveTo>
                  <a:lnTo>
                    <a:pt x="2583942" y="404622"/>
                  </a:lnTo>
                  <a:lnTo>
                    <a:pt x="2581216" y="357471"/>
                  </a:lnTo>
                  <a:lnTo>
                    <a:pt x="2573245" y="311909"/>
                  </a:lnTo>
                  <a:lnTo>
                    <a:pt x="2560331" y="268239"/>
                  </a:lnTo>
                  <a:lnTo>
                    <a:pt x="2542780" y="226767"/>
                  </a:lnTo>
                  <a:lnTo>
                    <a:pt x="2520897" y="187797"/>
                  </a:lnTo>
                  <a:lnTo>
                    <a:pt x="2494987" y="151635"/>
                  </a:lnTo>
                  <a:lnTo>
                    <a:pt x="2465355" y="118586"/>
                  </a:lnTo>
                  <a:lnTo>
                    <a:pt x="2432306" y="88954"/>
                  </a:lnTo>
                  <a:lnTo>
                    <a:pt x="2396144" y="63044"/>
                  </a:lnTo>
                  <a:lnTo>
                    <a:pt x="2357174" y="41161"/>
                  </a:lnTo>
                  <a:lnTo>
                    <a:pt x="2315702" y="23610"/>
                  </a:lnTo>
                  <a:lnTo>
                    <a:pt x="2272032" y="10696"/>
                  </a:lnTo>
                  <a:lnTo>
                    <a:pt x="2226470" y="2725"/>
                  </a:lnTo>
                  <a:lnTo>
                    <a:pt x="2179320" y="0"/>
                  </a:lnTo>
                  <a:lnTo>
                    <a:pt x="403859" y="0"/>
                  </a:lnTo>
                  <a:lnTo>
                    <a:pt x="356720" y="2725"/>
                  </a:lnTo>
                  <a:lnTo>
                    <a:pt x="311189" y="10696"/>
                  </a:lnTo>
                  <a:lnTo>
                    <a:pt x="267567" y="23610"/>
                  </a:lnTo>
                  <a:lnTo>
                    <a:pt x="226156" y="41161"/>
                  </a:lnTo>
                  <a:lnTo>
                    <a:pt x="187257" y="63044"/>
                  </a:lnTo>
                  <a:lnTo>
                    <a:pt x="151173" y="88954"/>
                  </a:lnTo>
                  <a:lnTo>
                    <a:pt x="118205" y="118586"/>
                  </a:lnTo>
                  <a:lnTo>
                    <a:pt x="88654" y="151635"/>
                  </a:lnTo>
                  <a:lnTo>
                    <a:pt x="62821" y="187797"/>
                  </a:lnTo>
                  <a:lnTo>
                    <a:pt x="41010" y="226767"/>
                  </a:lnTo>
                  <a:lnTo>
                    <a:pt x="23520" y="268239"/>
                  </a:lnTo>
                  <a:lnTo>
                    <a:pt x="10654" y="311909"/>
                  </a:lnTo>
                  <a:lnTo>
                    <a:pt x="2713" y="357471"/>
                  </a:lnTo>
                  <a:lnTo>
                    <a:pt x="0" y="404622"/>
                  </a:lnTo>
                  <a:lnTo>
                    <a:pt x="0" y="2021586"/>
                  </a:lnTo>
                  <a:lnTo>
                    <a:pt x="2713" y="2068736"/>
                  </a:lnTo>
                  <a:lnTo>
                    <a:pt x="10654" y="2114298"/>
                  </a:lnTo>
                  <a:lnTo>
                    <a:pt x="23520" y="2157968"/>
                  </a:lnTo>
                  <a:lnTo>
                    <a:pt x="41010" y="2199440"/>
                  </a:lnTo>
                  <a:lnTo>
                    <a:pt x="62821" y="2238410"/>
                  </a:lnTo>
                  <a:lnTo>
                    <a:pt x="88654" y="2274572"/>
                  </a:lnTo>
                  <a:lnTo>
                    <a:pt x="118205" y="2307621"/>
                  </a:lnTo>
                  <a:lnTo>
                    <a:pt x="151173" y="2337253"/>
                  </a:lnTo>
                  <a:lnTo>
                    <a:pt x="187257" y="2363163"/>
                  </a:lnTo>
                  <a:lnTo>
                    <a:pt x="226156" y="2385046"/>
                  </a:lnTo>
                  <a:lnTo>
                    <a:pt x="267567" y="2402597"/>
                  </a:lnTo>
                  <a:lnTo>
                    <a:pt x="311189" y="2415511"/>
                  </a:lnTo>
                  <a:lnTo>
                    <a:pt x="356720" y="2423482"/>
                  </a:lnTo>
                  <a:lnTo>
                    <a:pt x="403860" y="2426208"/>
                  </a:lnTo>
                  <a:lnTo>
                    <a:pt x="2179320" y="2426208"/>
                  </a:lnTo>
                  <a:lnTo>
                    <a:pt x="2226470" y="2423482"/>
                  </a:lnTo>
                  <a:lnTo>
                    <a:pt x="2272032" y="2415511"/>
                  </a:lnTo>
                  <a:lnTo>
                    <a:pt x="2315702" y="2402597"/>
                  </a:lnTo>
                  <a:lnTo>
                    <a:pt x="2357174" y="2385046"/>
                  </a:lnTo>
                  <a:lnTo>
                    <a:pt x="2396144" y="2363163"/>
                  </a:lnTo>
                  <a:lnTo>
                    <a:pt x="2432306" y="2337253"/>
                  </a:lnTo>
                  <a:lnTo>
                    <a:pt x="2465355" y="2307621"/>
                  </a:lnTo>
                  <a:lnTo>
                    <a:pt x="2494987" y="2274572"/>
                  </a:lnTo>
                  <a:lnTo>
                    <a:pt x="2520897" y="2238410"/>
                  </a:lnTo>
                  <a:lnTo>
                    <a:pt x="2542780" y="2199440"/>
                  </a:lnTo>
                  <a:lnTo>
                    <a:pt x="2560331" y="2157968"/>
                  </a:lnTo>
                  <a:lnTo>
                    <a:pt x="2573245" y="2114298"/>
                  </a:lnTo>
                  <a:lnTo>
                    <a:pt x="2581216" y="2068736"/>
                  </a:lnTo>
                  <a:lnTo>
                    <a:pt x="2583942" y="2021586"/>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6" name="Google Shape;906;p61"/>
            <p:cNvSpPr/>
            <p:nvPr/>
          </p:nvSpPr>
          <p:spPr>
            <a:xfrm>
              <a:off x="7036193" y="1940051"/>
              <a:ext cx="2609850" cy="2451100"/>
            </a:xfrm>
            <a:custGeom>
              <a:rect b="b" l="l" r="r" t="t"/>
              <a:pathLst>
                <a:path extrusionOk="0" h="2451100" w="2609850">
                  <a:moveTo>
                    <a:pt x="2609850" y="2033777"/>
                  </a:moveTo>
                  <a:lnTo>
                    <a:pt x="2609850" y="416051"/>
                  </a:lnTo>
                  <a:lnTo>
                    <a:pt x="2609088" y="394715"/>
                  </a:lnTo>
                  <a:lnTo>
                    <a:pt x="2599876" y="327610"/>
                  </a:lnTo>
                  <a:lnTo>
                    <a:pt x="2587422" y="283062"/>
                  </a:lnTo>
                  <a:lnTo>
                    <a:pt x="2570473" y="240763"/>
                  </a:lnTo>
                  <a:lnTo>
                    <a:pt x="2549303" y="200980"/>
                  </a:lnTo>
                  <a:lnTo>
                    <a:pt x="2524181" y="163978"/>
                  </a:lnTo>
                  <a:lnTo>
                    <a:pt x="2495380" y="130023"/>
                  </a:lnTo>
                  <a:lnTo>
                    <a:pt x="2463173" y="99381"/>
                  </a:lnTo>
                  <a:lnTo>
                    <a:pt x="2427831" y="72318"/>
                  </a:lnTo>
                  <a:lnTo>
                    <a:pt x="2389625" y="49100"/>
                  </a:lnTo>
                  <a:lnTo>
                    <a:pt x="2348828" y="29994"/>
                  </a:lnTo>
                  <a:lnTo>
                    <a:pt x="2305712" y="15264"/>
                  </a:lnTo>
                  <a:lnTo>
                    <a:pt x="2260549" y="5177"/>
                  </a:lnTo>
                  <a:lnTo>
                    <a:pt x="2214372" y="84"/>
                  </a:lnTo>
                  <a:lnTo>
                    <a:pt x="416814" y="0"/>
                  </a:lnTo>
                  <a:lnTo>
                    <a:pt x="370121" y="2348"/>
                  </a:lnTo>
                  <a:lnTo>
                    <a:pt x="324741" y="9894"/>
                  </a:lnTo>
                  <a:lnTo>
                    <a:pt x="280996" y="22349"/>
                  </a:lnTo>
                  <a:lnTo>
                    <a:pt x="239209" y="39426"/>
                  </a:lnTo>
                  <a:lnTo>
                    <a:pt x="199705" y="60835"/>
                  </a:lnTo>
                  <a:lnTo>
                    <a:pt x="162804" y="86291"/>
                  </a:lnTo>
                  <a:lnTo>
                    <a:pt x="128832" y="115504"/>
                  </a:lnTo>
                  <a:lnTo>
                    <a:pt x="98110" y="148186"/>
                  </a:lnTo>
                  <a:lnTo>
                    <a:pt x="70962" y="184050"/>
                  </a:lnTo>
                  <a:lnTo>
                    <a:pt x="47712" y="222809"/>
                  </a:lnTo>
                  <a:lnTo>
                    <a:pt x="28681" y="264173"/>
                  </a:lnTo>
                  <a:lnTo>
                    <a:pt x="14193" y="307855"/>
                  </a:lnTo>
                  <a:lnTo>
                    <a:pt x="4571" y="353567"/>
                  </a:lnTo>
                  <a:lnTo>
                    <a:pt x="761" y="395477"/>
                  </a:lnTo>
                  <a:lnTo>
                    <a:pt x="0" y="416813"/>
                  </a:lnTo>
                  <a:lnTo>
                    <a:pt x="0" y="2034539"/>
                  </a:lnTo>
                  <a:lnTo>
                    <a:pt x="2286" y="2076450"/>
                  </a:lnTo>
                  <a:lnTo>
                    <a:pt x="8382" y="2118360"/>
                  </a:lnTo>
                  <a:lnTo>
                    <a:pt x="22321" y="2168994"/>
                  </a:lnTo>
                  <a:lnTo>
                    <a:pt x="25146" y="2175797"/>
                  </a:lnTo>
                  <a:lnTo>
                    <a:pt x="25146" y="416813"/>
                  </a:lnTo>
                  <a:lnTo>
                    <a:pt x="25908" y="396239"/>
                  </a:lnTo>
                  <a:lnTo>
                    <a:pt x="29717" y="356615"/>
                  </a:lnTo>
                  <a:lnTo>
                    <a:pt x="46705" y="289655"/>
                  </a:lnTo>
                  <a:lnTo>
                    <a:pt x="65539" y="244177"/>
                  </a:lnTo>
                  <a:lnTo>
                    <a:pt x="89825" y="201547"/>
                  </a:lnTo>
                  <a:lnTo>
                    <a:pt x="119356" y="162180"/>
                  </a:lnTo>
                  <a:lnTo>
                    <a:pt x="153923" y="126491"/>
                  </a:lnTo>
                  <a:lnTo>
                    <a:pt x="224905" y="75235"/>
                  </a:lnTo>
                  <a:lnTo>
                    <a:pt x="270211" y="53497"/>
                  </a:lnTo>
                  <a:lnTo>
                    <a:pt x="317973" y="37804"/>
                  </a:lnTo>
                  <a:lnTo>
                    <a:pt x="367369" y="28304"/>
                  </a:lnTo>
                  <a:lnTo>
                    <a:pt x="416814" y="25193"/>
                  </a:lnTo>
                  <a:lnTo>
                    <a:pt x="2192274" y="25145"/>
                  </a:lnTo>
                  <a:lnTo>
                    <a:pt x="2212086" y="25879"/>
                  </a:lnTo>
                  <a:lnTo>
                    <a:pt x="2279573" y="34816"/>
                  </a:lnTo>
                  <a:lnTo>
                    <a:pt x="2324422" y="47729"/>
                  </a:lnTo>
                  <a:lnTo>
                    <a:pt x="2366864" y="65789"/>
                  </a:lnTo>
                  <a:lnTo>
                    <a:pt x="2406556" y="88614"/>
                  </a:lnTo>
                  <a:lnTo>
                    <a:pt x="2443155" y="115824"/>
                  </a:lnTo>
                  <a:lnTo>
                    <a:pt x="2476319" y="147037"/>
                  </a:lnTo>
                  <a:lnTo>
                    <a:pt x="2505703" y="181871"/>
                  </a:lnTo>
                  <a:lnTo>
                    <a:pt x="2530966" y="219944"/>
                  </a:lnTo>
                  <a:lnTo>
                    <a:pt x="2551764" y="260875"/>
                  </a:lnTo>
                  <a:lnTo>
                    <a:pt x="2567754" y="304283"/>
                  </a:lnTo>
                  <a:lnTo>
                    <a:pt x="2578595" y="349785"/>
                  </a:lnTo>
                  <a:lnTo>
                    <a:pt x="2583942" y="397001"/>
                  </a:lnTo>
                  <a:lnTo>
                    <a:pt x="2583942" y="2176969"/>
                  </a:lnTo>
                  <a:lnTo>
                    <a:pt x="2594272" y="2146637"/>
                  </a:lnTo>
                  <a:lnTo>
                    <a:pt x="2604196" y="2101675"/>
                  </a:lnTo>
                  <a:lnTo>
                    <a:pt x="2609088" y="2055114"/>
                  </a:lnTo>
                  <a:lnTo>
                    <a:pt x="2609850" y="2033777"/>
                  </a:lnTo>
                  <a:close/>
                </a:path>
                <a:path extrusionOk="0" h="2451100" w="2609850">
                  <a:moveTo>
                    <a:pt x="2583942" y="2176969"/>
                  </a:moveTo>
                  <a:lnTo>
                    <a:pt x="2583942" y="2054352"/>
                  </a:lnTo>
                  <a:lnTo>
                    <a:pt x="2582418" y="2074164"/>
                  </a:lnTo>
                  <a:lnTo>
                    <a:pt x="2574633" y="2120984"/>
                  </a:lnTo>
                  <a:lnTo>
                    <a:pt x="2561445" y="2165818"/>
                  </a:lnTo>
                  <a:lnTo>
                    <a:pt x="2543216" y="2208301"/>
                  </a:lnTo>
                  <a:lnTo>
                    <a:pt x="2520309" y="2248069"/>
                  </a:lnTo>
                  <a:lnTo>
                    <a:pt x="2493085" y="2284756"/>
                  </a:lnTo>
                  <a:lnTo>
                    <a:pt x="2461907" y="2317999"/>
                  </a:lnTo>
                  <a:lnTo>
                    <a:pt x="2427137" y="2347431"/>
                  </a:lnTo>
                  <a:lnTo>
                    <a:pt x="2389138" y="2372690"/>
                  </a:lnTo>
                  <a:lnTo>
                    <a:pt x="2348270" y="2393409"/>
                  </a:lnTo>
                  <a:lnTo>
                    <a:pt x="2304898" y="2409224"/>
                  </a:lnTo>
                  <a:lnTo>
                    <a:pt x="2259382" y="2419770"/>
                  </a:lnTo>
                  <a:lnTo>
                    <a:pt x="2212086" y="2424684"/>
                  </a:lnTo>
                  <a:lnTo>
                    <a:pt x="2192274" y="2425446"/>
                  </a:lnTo>
                  <a:lnTo>
                    <a:pt x="416814" y="2425446"/>
                  </a:lnTo>
                  <a:lnTo>
                    <a:pt x="369273" y="2422669"/>
                  </a:lnTo>
                  <a:lnTo>
                    <a:pt x="323252" y="2414252"/>
                  </a:lnTo>
                  <a:lnTo>
                    <a:pt x="279129" y="2400527"/>
                  </a:lnTo>
                  <a:lnTo>
                    <a:pt x="237281" y="2381828"/>
                  </a:lnTo>
                  <a:lnTo>
                    <a:pt x="198085" y="2358489"/>
                  </a:lnTo>
                  <a:lnTo>
                    <a:pt x="161920" y="2330843"/>
                  </a:lnTo>
                  <a:lnTo>
                    <a:pt x="129163" y="2299224"/>
                  </a:lnTo>
                  <a:lnTo>
                    <a:pt x="100191" y="2263966"/>
                  </a:lnTo>
                  <a:lnTo>
                    <a:pt x="75383" y="2225403"/>
                  </a:lnTo>
                  <a:lnTo>
                    <a:pt x="55117" y="2183867"/>
                  </a:lnTo>
                  <a:lnTo>
                    <a:pt x="39769" y="2139693"/>
                  </a:lnTo>
                  <a:lnTo>
                    <a:pt x="29718" y="2093214"/>
                  </a:lnTo>
                  <a:lnTo>
                    <a:pt x="25908" y="2053589"/>
                  </a:lnTo>
                  <a:lnTo>
                    <a:pt x="25146" y="2033777"/>
                  </a:lnTo>
                  <a:lnTo>
                    <a:pt x="25146" y="2175797"/>
                  </a:lnTo>
                  <a:lnTo>
                    <a:pt x="42475" y="2217530"/>
                  </a:lnTo>
                  <a:lnTo>
                    <a:pt x="68538" y="2263151"/>
                  </a:lnTo>
                  <a:lnTo>
                    <a:pt x="100202" y="2305042"/>
                  </a:lnTo>
                  <a:lnTo>
                    <a:pt x="137160" y="2342388"/>
                  </a:lnTo>
                  <a:lnTo>
                    <a:pt x="167640" y="2368296"/>
                  </a:lnTo>
                  <a:lnTo>
                    <a:pt x="212398" y="2397344"/>
                  </a:lnTo>
                  <a:lnTo>
                    <a:pt x="260519" y="2420484"/>
                  </a:lnTo>
                  <a:lnTo>
                    <a:pt x="311178" y="2437329"/>
                  </a:lnTo>
                  <a:lnTo>
                    <a:pt x="363552" y="2447494"/>
                  </a:lnTo>
                  <a:lnTo>
                    <a:pt x="416814" y="2450591"/>
                  </a:lnTo>
                  <a:lnTo>
                    <a:pt x="2214372" y="2450591"/>
                  </a:lnTo>
                  <a:lnTo>
                    <a:pt x="2281902" y="2441099"/>
                  </a:lnTo>
                  <a:lnTo>
                    <a:pt x="2326243" y="2428932"/>
                  </a:lnTo>
                  <a:lnTo>
                    <a:pt x="2368443" y="2412110"/>
                  </a:lnTo>
                  <a:lnTo>
                    <a:pt x="2408213" y="2390939"/>
                  </a:lnTo>
                  <a:lnTo>
                    <a:pt x="2445263" y="2365724"/>
                  </a:lnTo>
                  <a:lnTo>
                    <a:pt x="2479304" y="2336772"/>
                  </a:lnTo>
                  <a:lnTo>
                    <a:pt x="2510048" y="2304387"/>
                  </a:lnTo>
                  <a:lnTo>
                    <a:pt x="2537206" y="2268876"/>
                  </a:lnTo>
                  <a:lnTo>
                    <a:pt x="2560489" y="2230543"/>
                  </a:lnTo>
                  <a:lnTo>
                    <a:pt x="2579607" y="2189695"/>
                  </a:lnTo>
                  <a:lnTo>
                    <a:pt x="2583942" y="217696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07" name="Google Shape;907;p61"/>
          <p:cNvSpPr txBox="1"/>
          <p:nvPr/>
        </p:nvSpPr>
        <p:spPr>
          <a:xfrm>
            <a:off x="7246746" y="2078989"/>
            <a:ext cx="2233930" cy="2450465"/>
          </a:xfrm>
          <a:prstGeom prst="rect">
            <a:avLst/>
          </a:prstGeom>
          <a:noFill/>
          <a:ln>
            <a:noFill/>
          </a:ln>
        </p:spPr>
        <p:txBody>
          <a:bodyPr anchorCtr="0" anchor="t" bIns="0" lIns="0" spcFirstLastPara="1" rIns="0" wrap="square" tIns="12050">
            <a:spAutoFit/>
          </a:bodyPr>
          <a:lstStyle/>
          <a:p>
            <a:pPr indent="-635" lvl="0" marL="12700" marR="5080" rtl="0" algn="l">
              <a:lnSpc>
                <a:spcPct val="100000"/>
              </a:lnSpc>
              <a:spcBef>
                <a:spcPts val="0"/>
              </a:spcBef>
              <a:spcAft>
                <a:spcPts val="0"/>
              </a:spcAft>
              <a:buNone/>
            </a:pPr>
            <a:r>
              <a:rPr lang="en-US" sz="1400">
                <a:solidFill>
                  <a:srgbClr val="FFFFFF"/>
                </a:solidFill>
                <a:latin typeface="Arial"/>
                <a:ea typeface="Arial"/>
                <a:cs typeface="Arial"/>
                <a:sym typeface="Arial"/>
              </a:rPr>
              <a:t>Shi SR, Key ME, Kalra KL. 1991.  Antigen retrieval in formalin‐  fixed, paraffin‐embedded  tissues: an enhancement  method for  immunohistochemical staining  based on microwave oven  heating of tissue sections. J  Histochem Cytochem. 39:741–</a:t>
            </a:r>
            <a:endParaRPr sz="1400">
              <a:latin typeface="Arial"/>
              <a:ea typeface="Arial"/>
              <a:cs typeface="Arial"/>
              <a:sym typeface="Arial"/>
            </a:endParaRPr>
          </a:p>
          <a:p>
            <a:pPr indent="0" lvl="0" marL="12700" marR="0" rtl="0" algn="l">
              <a:lnSpc>
                <a:spcPct val="100000"/>
              </a:lnSpc>
              <a:spcBef>
                <a:spcPts val="0"/>
              </a:spcBef>
              <a:spcAft>
                <a:spcPts val="0"/>
              </a:spcAft>
              <a:buNone/>
            </a:pPr>
            <a:r>
              <a:rPr lang="en-US" sz="1400">
                <a:solidFill>
                  <a:srgbClr val="FFFFFF"/>
                </a:solidFill>
                <a:latin typeface="Arial"/>
                <a:ea typeface="Arial"/>
                <a:cs typeface="Arial"/>
                <a:sym typeface="Arial"/>
              </a:rPr>
              <a:t>748 [PubMed]</a:t>
            </a:r>
            <a:endParaRPr sz="1400">
              <a:latin typeface="Arial"/>
              <a:ea typeface="Arial"/>
              <a:cs typeface="Arial"/>
              <a:sym typeface="Arial"/>
            </a:endParaRPr>
          </a:p>
        </p:txBody>
      </p:sp>
      <p:pic>
        <p:nvPicPr>
          <p:cNvPr id="908" name="Google Shape;908;p61"/>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62"/>
          <p:cNvSpPr txBox="1"/>
          <p:nvPr/>
        </p:nvSpPr>
        <p:spPr>
          <a:xfrm>
            <a:off x="1247527" y="6897878"/>
            <a:ext cx="1135380" cy="34226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100">
                <a:solidFill>
                  <a:srgbClr val="006AB3"/>
                </a:solidFill>
                <a:latin typeface="Arial"/>
                <a:ea typeface="Arial"/>
                <a:cs typeface="Arial"/>
                <a:sym typeface="Arial"/>
              </a:rPr>
              <a:t>www.imb‐mainz.de</a:t>
            </a:r>
            <a:endParaRPr sz="1100">
              <a:latin typeface="Arial"/>
              <a:ea typeface="Arial"/>
              <a:cs typeface="Arial"/>
              <a:sym typeface="Arial"/>
            </a:endParaRPr>
          </a:p>
        </p:txBody>
      </p:sp>
      <p:sp>
        <p:nvSpPr>
          <p:cNvPr id="914" name="Google Shape;914;p62"/>
          <p:cNvSpPr txBox="1"/>
          <p:nvPr>
            <p:ph type="title"/>
          </p:nvPr>
        </p:nvSpPr>
        <p:spPr>
          <a:xfrm>
            <a:off x="1393075" y="550744"/>
            <a:ext cx="6555740" cy="546100"/>
          </a:xfrm>
          <a:prstGeom prst="rect">
            <a:avLst/>
          </a:prstGeom>
          <a:noFill/>
          <a:ln>
            <a:noFill/>
          </a:ln>
        </p:spPr>
        <p:txBody>
          <a:bodyPr anchorCtr="0" anchor="t" bIns="0" lIns="0" spcFirstLastPara="1" rIns="0" wrap="square" tIns="12700">
            <a:spAutoFit/>
          </a:bodyPr>
          <a:lstStyle/>
          <a:p>
            <a:pPr indent="-2150110" lvl="0" marL="2162175" marR="5080" rtl="0" algn="l">
              <a:lnSpc>
                <a:spcPct val="100000"/>
              </a:lnSpc>
              <a:spcBef>
                <a:spcPts val="0"/>
              </a:spcBef>
              <a:spcAft>
                <a:spcPts val="0"/>
              </a:spcAft>
              <a:buNone/>
            </a:pPr>
            <a:r>
              <a:rPr b="0" lang="en-US" sz="1800">
                <a:latin typeface="Arial"/>
                <a:ea typeface="Arial"/>
                <a:cs typeface="Arial"/>
                <a:sym typeface="Arial"/>
              </a:rPr>
              <a:t>Antigen retrieval can unmask some epitopes in formalin‐fixed paraffin  embedded (FFPE) tissue</a:t>
            </a:r>
            <a:endParaRPr sz="1800">
              <a:latin typeface="Arial"/>
              <a:ea typeface="Arial"/>
              <a:cs typeface="Arial"/>
              <a:sym typeface="Arial"/>
            </a:endParaRPr>
          </a:p>
        </p:txBody>
      </p:sp>
      <p:graphicFrame>
        <p:nvGraphicFramePr>
          <p:cNvPr id="915" name="Google Shape;915;p62"/>
          <p:cNvGraphicFramePr/>
          <p:nvPr/>
        </p:nvGraphicFramePr>
        <p:xfrm>
          <a:off x="1197495" y="2187448"/>
          <a:ext cx="3000000" cy="3000000"/>
        </p:xfrm>
        <a:graphic>
          <a:graphicData uri="http://schemas.openxmlformats.org/drawingml/2006/table">
            <a:tbl>
              <a:tblPr bandRow="1" firstRow="1">
                <a:noFill/>
                <a:tableStyleId>{B4F65216-2227-4B7F-8291-C36C195DFC68}</a:tableStyleId>
              </a:tblPr>
              <a:tblGrid>
                <a:gridCol w="1465575"/>
                <a:gridCol w="3150875"/>
                <a:gridCol w="3559175"/>
              </a:tblGrid>
              <a:tr h="371100">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3975">
                      <a:solidFill>
                        <a:srgbClr val="FFFFFF"/>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800" u="none" cap="none" strike="noStrike">
                          <a:solidFill>
                            <a:srgbClr val="FFFFFF"/>
                          </a:solidFill>
                          <a:latin typeface="Arial"/>
                          <a:ea typeface="Arial"/>
                          <a:cs typeface="Arial"/>
                          <a:sym typeface="Arial"/>
                        </a:rPr>
                        <a:t>HIER </a:t>
                      </a:r>
                      <a:r>
                        <a:rPr lang="en-US" sz="1400" u="none" cap="none" strike="noStrike">
                          <a:solidFill>
                            <a:srgbClr val="FFFFFF"/>
                          </a:solidFill>
                          <a:latin typeface="Arial"/>
                          <a:ea typeface="Arial"/>
                          <a:cs typeface="Arial"/>
                          <a:sym typeface="Arial"/>
                        </a:rPr>
                        <a:t>(heat induced epitope retrieval)</a:t>
                      </a:r>
                      <a:endParaRPr sz="14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3975">
                      <a:solidFill>
                        <a:srgbClr val="FFFFFF"/>
                      </a:solidFill>
                      <a:prstDash val="solid"/>
                      <a:round/>
                      <a:headEnd len="sm" w="sm" type="none"/>
                      <a:tailEnd len="sm" w="sm" type="none"/>
                    </a:lnB>
                    <a:solidFill>
                      <a:srgbClr val="475A8D"/>
                    </a:solidFill>
                  </a:tcPr>
                </a:tc>
                <a:tc>
                  <a:txBody>
                    <a:bodyPr/>
                    <a:lstStyle/>
                    <a:p>
                      <a:pPr indent="0" lvl="0" marL="90170" marR="0" rtl="0" algn="l">
                        <a:lnSpc>
                          <a:spcPct val="100000"/>
                        </a:lnSpc>
                        <a:spcBef>
                          <a:spcPts val="0"/>
                        </a:spcBef>
                        <a:spcAft>
                          <a:spcPts val="0"/>
                        </a:spcAft>
                        <a:buNone/>
                      </a:pPr>
                      <a:r>
                        <a:rPr lang="en-US" sz="1800" u="none" cap="none" strike="noStrike">
                          <a:solidFill>
                            <a:srgbClr val="FFFFFF"/>
                          </a:solidFill>
                          <a:latin typeface="Arial"/>
                          <a:ea typeface="Arial"/>
                          <a:cs typeface="Arial"/>
                          <a:sym typeface="Arial"/>
                        </a:rPr>
                        <a:t>EIER </a:t>
                      </a:r>
                      <a:r>
                        <a:rPr lang="en-US" sz="1400" u="none" cap="none" strike="noStrike">
                          <a:solidFill>
                            <a:srgbClr val="FFFFFF"/>
                          </a:solidFill>
                          <a:latin typeface="Arial"/>
                          <a:ea typeface="Arial"/>
                          <a:cs typeface="Arial"/>
                          <a:sym typeface="Arial"/>
                        </a:rPr>
                        <a:t>(enzyme induced epitope retrieval)</a:t>
                      </a:r>
                      <a:endParaRPr sz="14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3975">
                      <a:solidFill>
                        <a:srgbClr val="FFFFFF"/>
                      </a:solidFill>
                      <a:prstDash val="solid"/>
                      <a:round/>
                      <a:headEnd len="sm" w="sm" type="none"/>
                      <a:tailEnd len="sm" w="sm" type="none"/>
                    </a:lnB>
                    <a:solidFill>
                      <a:srgbClr val="475A8D"/>
                    </a:solidFill>
                  </a:tcPr>
                </a:tc>
              </a:tr>
              <a:tr h="371100">
                <a:tc>
                  <a:txBody>
                    <a:bodyPr/>
                    <a:lstStyle/>
                    <a:p>
                      <a:pPr indent="0" lvl="0" marL="90170" marR="0" rtl="0" algn="l">
                        <a:lnSpc>
                          <a:spcPct val="100000"/>
                        </a:lnSpc>
                        <a:spcBef>
                          <a:spcPts val="0"/>
                        </a:spcBef>
                        <a:spcAft>
                          <a:spcPts val="0"/>
                        </a:spcAft>
                        <a:buNone/>
                      </a:pPr>
                      <a:r>
                        <a:rPr lang="en-US" sz="1800" u="none" cap="none" strike="noStrike">
                          <a:latin typeface="Arial"/>
                          <a:ea typeface="Arial"/>
                          <a:cs typeface="Arial"/>
                          <a:sym typeface="Arial"/>
                        </a:rPr>
                        <a:t>advantage</a:t>
                      </a:r>
                      <a:endParaRPr sz="1800" u="none" cap="none" strike="noStrike">
                        <a:latin typeface="Arial"/>
                        <a:ea typeface="Arial"/>
                        <a:cs typeface="Arial"/>
                        <a:sym typeface="Arial"/>
                      </a:endParaRPr>
                    </a:p>
                  </a:txBody>
                  <a:tcPr marT="31125" marB="0" marR="0" marL="0">
                    <a:lnL cap="flat" cmpd="sng" w="1905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5397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800" u="none" cap="none" strike="noStrike">
                          <a:latin typeface="Arial"/>
                          <a:ea typeface="Arial"/>
                          <a:cs typeface="Arial"/>
                          <a:sym typeface="Arial"/>
                        </a:rPr>
                        <a:t>more defined epitope retrieval</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5397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1DB"/>
                    </a:solidFill>
                  </a:tcPr>
                </a:tc>
                <a:tc>
                  <a:txBody>
                    <a:bodyPr/>
                    <a:lstStyle/>
                    <a:p>
                      <a:pPr indent="0" lvl="0" marL="90170" marR="0" rtl="0" algn="l">
                        <a:lnSpc>
                          <a:spcPct val="100000"/>
                        </a:lnSpc>
                        <a:spcBef>
                          <a:spcPts val="0"/>
                        </a:spcBef>
                        <a:spcAft>
                          <a:spcPts val="0"/>
                        </a:spcAft>
                        <a:buNone/>
                      </a:pPr>
                      <a:r>
                        <a:rPr lang="en-US" sz="1800" u="none" cap="none" strike="noStrike">
                          <a:latin typeface="Arial"/>
                          <a:ea typeface="Arial"/>
                          <a:cs typeface="Arial"/>
                          <a:sym typeface="Arial"/>
                        </a:rPr>
                        <a:t>for difficult epitopes</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5397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1DB"/>
                    </a:solidFill>
                  </a:tcPr>
                </a:tc>
              </a:tr>
              <a:tr h="370325">
                <a:tc>
                  <a:txBody>
                    <a:bodyPr/>
                    <a:lstStyle/>
                    <a:p>
                      <a:pPr indent="0" lvl="0" marL="90170" marR="0" rtl="0" algn="l">
                        <a:lnSpc>
                          <a:spcPct val="100000"/>
                        </a:lnSpc>
                        <a:spcBef>
                          <a:spcPts val="0"/>
                        </a:spcBef>
                        <a:spcAft>
                          <a:spcPts val="0"/>
                        </a:spcAft>
                        <a:buNone/>
                      </a:pPr>
                      <a:r>
                        <a:rPr lang="en-US" sz="1800" u="none" cap="none" strike="noStrike">
                          <a:latin typeface="Arial"/>
                          <a:ea typeface="Arial"/>
                          <a:cs typeface="Arial"/>
                          <a:sym typeface="Arial"/>
                        </a:rPr>
                        <a:t>temperature</a:t>
                      </a:r>
                      <a:endParaRPr sz="1800" u="none" cap="none" strike="noStrike">
                        <a:latin typeface="Arial"/>
                        <a:ea typeface="Arial"/>
                        <a:cs typeface="Arial"/>
                        <a:sym typeface="Arial"/>
                      </a:endParaRPr>
                    </a:p>
                  </a:txBody>
                  <a:tcPr marT="30475" marB="0" marR="0" marL="0">
                    <a:lnL cap="flat" cmpd="sng" w="1905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1800" u="none" cap="none" strike="noStrike">
                          <a:latin typeface="Arial"/>
                          <a:ea typeface="Arial"/>
                          <a:cs typeface="Arial"/>
                          <a:sym typeface="Arial"/>
                        </a:rPr>
                        <a:t>95‐100°C</a:t>
                      </a:r>
                      <a:endParaRPr sz="1800" u="none" cap="none" strike="noStrike">
                        <a:latin typeface="Arial"/>
                        <a:ea typeface="Arial"/>
                        <a:cs typeface="Arial"/>
                        <a:sym typeface="Arial"/>
                      </a:endParaRPr>
                    </a:p>
                  </a:txBody>
                  <a:tcPr marT="304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AEE"/>
                    </a:solidFill>
                  </a:tcPr>
                </a:tc>
                <a:tc>
                  <a:txBody>
                    <a:bodyPr/>
                    <a:lstStyle/>
                    <a:p>
                      <a:pPr indent="0" lvl="0" marL="90805" marR="0" rtl="0" algn="l">
                        <a:lnSpc>
                          <a:spcPct val="100000"/>
                        </a:lnSpc>
                        <a:spcBef>
                          <a:spcPts val="0"/>
                        </a:spcBef>
                        <a:spcAft>
                          <a:spcPts val="0"/>
                        </a:spcAft>
                        <a:buNone/>
                      </a:pPr>
                      <a:r>
                        <a:rPr lang="en-US" sz="1800" u="none" cap="none" strike="noStrike">
                          <a:latin typeface="Arial"/>
                          <a:ea typeface="Arial"/>
                          <a:cs typeface="Arial"/>
                          <a:sym typeface="Arial"/>
                        </a:rPr>
                        <a:t>30 – 37°C</a:t>
                      </a:r>
                      <a:endParaRPr sz="1800" u="none" cap="none" strike="noStrike">
                        <a:latin typeface="Arial"/>
                        <a:ea typeface="Arial"/>
                        <a:cs typeface="Arial"/>
                        <a:sym typeface="Arial"/>
                      </a:endParaRPr>
                    </a:p>
                  </a:txBody>
                  <a:tcPr marT="304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AEE"/>
                    </a:solidFill>
                  </a:tcPr>
                </a:tc>
              </a:tr>
              <a:tr h="371100">
                <a:tc>
                  <a:txBody>
                    <a:bodyPr/>
                    <a:lstStyle/>
                    <a:p>
                      <a:pPr indent="0" lvl="0" marL="90170" marR="0" rtl="0" algn="l">
                        <a:lnSpc>
                          <a:spcPct val="100000"/>
                        </a:lnSpc>
                        <a:spcBef>
                          <a:spcPts val="0"/>
                        </a:spcBef>
                        <a:spcAft>
                          <a:spcPts val="0"/>
                        </a:spcAft>
                        <a:buNone/>
                      </a:pPr>
                      <a:r>
                        <a:rPr lang="en-US" sz="1800" u="none" cap="none" strike="noStrike">
                          <a:latin typeface="Arial"/>
                          <a:ea typeface="Arial"/>
                          <a:cs typeface="Arial"/>
                          <a:sym typeface="Arial"/>
                        </a:rPr>
                        <a:t>time</a:t>
                      </a:r>
                      <a:endParaRPr sz="1800" u="none" cap="none" strike="noStrike">
                        <a:latin typeface="Arial"/>
                        <a:ea typeface="Arial"/>
                        <a:cs typeface="Arial"/>
                        <a:sym typeface="Arial"/>
                      </a:endParaRPr>
                    </a:p>
                  </a:txBody>
                  <a:tcPr marT="31125" marB="0" marR="0" marL="0">
                    <a:lnL cap="flat" cmpd="sng" w="1905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1800" u="none" cap="none" strike="noStrike">
                          <a:latin typeface="Arial"/>
                          <a:ea typeface="Arial"/>
                          <a:cs typeface="Arial"/>
                          <a:sym typeface="Arial"/>
                        </a:rPr>
                        <a:t>20 ‐ 40 min</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1DB"/>
                    </a:solidFill>
                  </a:tcPr>
                </a:tc>
                <a:tc>
                  <a:txBody>
                    <a:bodyPr/>
                    <a:lstStyle/>
                    <a:p>
                      <a:pPr indent="0" lvl="0" marL="90805" marR="0" rtl="0" algn="l">
                        <a:lnSpc>
                          <a:spcPct val="100000"/>
                        </a:lnSpc>
                        <a:spcBef>
                          <a:spcPts val="0"/>
                        </a:spcBef>
                        <a:spcAft>
                          <a:spcPts val="0"/>
                        </a:spcAft>
                        <a:buNone/>
                      </a:pPr>
                      <a:r>
                        <a:rPr lang="en-US" sz="1800" u="none" cap="none" strike="noStrike">
                          <a:latin typeface="Arial"/>
                          <a:ea typeface="Arial"/>
                          <a:cs typeface="Arial"/>
                          <a:sym typeface="Arial"/>
                        </a:rPr>
                        <a:t>10‐15 min (range 10‐30)</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1DB"/>
                    </a:solidFill>
                  </a:tcPr>
                </a:tc>
              </a:tr>
              <a:tr h="640075">
                <a:tc>
                  <a:txBody>
                    <a:bodyPr/>
                    <a:lstStyle/>
                    <a:p>
                      <a:pPr indent="0" lvl="0" marL="90170" marR="0" rtl="0" algn="l">
                        <a:lnSpc>
                          <a:spcPct val="100000"/>
                        </a:lnSpc>
                        <a:spcBef>
                          <a:spcPts val="0"/>
                        </a:spcBef>
                        <a:spcAft>
                          <a:spcPts val="0"/>
                        </a:spcAft>
                        <a:buNone/>
                      </a:pPr>
                      <a:r>
                        <a:rPr lang="en-US" sz="1800" u="none" cap="none" strike="noStrike">
                          <a:latin typeface="Arial"/>
                          <a:ea typeface="Arial"/>
                          <a:cs typeface="Arial"/>
                          <a:sym typeface="Arial"/>
                        </a:rPr>
                        <a:t>buffer</a:t>
                      </a:r>
                      <a:endParaRPr sz="1800" u="none" cap="none" strike="noStrike">
                        <a:latin typeface="Arial"/>
                        <a:ea typeface="Arial"/>
                        <a:cs typeface="Arial"/>
                        <a:sym typeface="Arial"/>
                      </a:endParaRPr>
                    </a:p>
                  </a:txBody>
                  <a:tcPr marT="31125" marB="0" marR="0" marL="0">
                    <a:lnL cap="flat" cmpd="sng" w="1905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n-US" sz="1800" u="none" cap="none" strike="noStrike">
                          <a:latin typeface="Arial"/>
                          <a:ea typeface="Arial"/>
                          <a:cs typeface="Arial"/>
                          <a:sym typeface="Arial"/>
                        </a:rPr>
                        <a:t>Citrate‐HCl pH 6, Tris‐EDTA pH 9</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AEE"/>
                    </a:solidFill>
                  </a:tcPr>
                </a:tc>
                <a:tc>
                  <a:txBody>
                    <a:bodyPr/>
                    <a:lstStyle/>
                    <a:p>
                      <a:pPr indent="0" lvl="0" marL="90170" marR="894080" rtl="0" algn="l">
                        <a:lnSpc>
                          <a:spcPct val="100000"/>
                        </a:lnSpc>
                        <a:spcBef>
                          <a:spcPts val="0"/>
                        </a:spcBef>
                        <a:spcAft>
                          <a:spcPts val="0"/>
                        </a:spcAft>
                        <a:buNone/>
                      </a:pPr>
                      <a:r>
                        <a:rPr lang="en-US" sz="1800" u="none" cap="none" strike="noStrike">
                          <a:latin typeface="Arial"/>
                          <a:ea typeface="Arial"/>
                          <a:cs typeface="Arial"/>
                          <a:sym typeface="Arial"/>
                        </a:rPr>
                        <a:t>buffer for enzyme (pepsine,  proteinase K, trypsin)</a:t>
                      </a:r>
                      <a:endParaRPr sz="1800" u="none" cap="none" strike="noStrike">
                        <a:latin typeface="Arial"/>
                        <a:ea typeface="Arial"/>
                        <a:cs typeface="Arial"/>
                        <a:sym typeface="Arial"/>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AEE"/>
                    </a:solidFill>
                  </a:tcPr>
                </a:tc>
              </a:tr>
            </a:tbl>
          </a:graphicData>
        </a:graphic>
      </p:graphicFrame>
      <p:sp>
        <p:nvSpPr>
          <p:cNvPr id="916" name="Google Shape;916;p62"/>
          <p:cNvSpPr txBox="1"/>
          <p:nvPr/>
        </p:nvSpPr>
        <p:spPr>
          <a:xfrm>
            <a:off x="1393075" y="4806188"/>
            <a:ext cx="2276475" cy="1460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latin typeface="Arial"/>
                <a:ea typeface="Arial"/>
                <a:cs typeface="Arial"/>
                <a:sym typeface="Arial"/>
              </a:rPr>
              <a:t>HIER can be performed in a</a:t>
            </a:r>
            <a:endParaRPr sz="1600">
              <a:latin typeface="Arial"/>
              <a:ea typeface="Arial"/>
              <a:cs typeface="Arial"/>
              <a:sym typeface="Arial"/>
            </a:endParaRPr>
          </a:p>
          <a:p>
            <a:pPr indent="-171450"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Microwave</a:t>
            </a:r>
            <a:endParaRPr sz="1600">
              <a:latin typeface="Arial"/>
              <a:ea typeface="Arial"/>
              <a:cs typeface="Arial"/>
              <a:sym typeface="Arial"/>
            </a:endParaRPr>
          </a:p>
          <a:p>
            <a:pPr indent="-171450"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pressure cooker</a:t>
            </a:r>
            <a:endParaRPr sz="1600">
              <a:latin typeface="Arial"/>
              <a:ea typeface="Arial"/>
              <a:cs typeface="Arial"/>
              <a:sym typeface="Arial"/>
            </a:endParaRPr>
          </a:p>
          <a:p>
            <a:pPr indent="-171450"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waterbath</a:t>
            </a:r>
            <a:endParaRPr sz="1600">
              <a:latin typeface="Arial"/>
              <a:ea typeface="Arial"/>
              <a:cs typeface="Arial"/>
              <a:sym typeface="Arial"/>
            </a:endParaRPr>
          </a:p>
          <a:p>
            <a:pPr indent="-171450" lvl="0" marL="184150" marR="0" rtl="0" algn="l">
              <a:lnSpc>
                <a:spcPct val="100000"/>
              </a:lnSpc>
              <a:spcBef>
                <a:spcPts val="0"/>
              </a:spcBef>
              <a:spcAft>
                <a:spcPts val="0"/>
              </a:spcAft>
              <a:buSzPts val="1600"/>
              <a:buFont typeface="Arial"/>
              <a:buChar char="‐"/>
            </a:pPr>
            <a:r>
              <a:rPr lang="en-US" sz="1600">
                <a:latin typeface="Arial"/>
                <a:ea typeface="Arial"/>
                <a:cs typeface="Arial"/>
                <a:sym typeface="Arial"/>
              </a:rPr>
              <a:t>autoclave</a:t>
            </a:r>
            <a:endParaRPr sz="1600">
              <a:latin typeface="Arial"/>
              <a:ea typeface="Arial"/>
              <a:cs typeface="Arial"/>
              <a:sym typeface="Arial"/>
            </a:endParaRPr>
          </a:p>
        </p:txBody>
      </p:sp>
      <p:pic>
        <p:nvPicPr>
          <p:cNvPr id="917" name="Google Shape;917;p62"/>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63"/>
          <p:cNvSpPr txBox="1"/>
          <p:nvPr>
            <p:ph type="title"/>
          </p:nvPr>
        </p:nvSpPr>
        <p:spPr>
          <a:xfrm>
            <a:off x="1281823" y="606043"/>
            <a:ext cx="6658609" cy="850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Example heat induced epitope retrieval (HIER)</a:t>
            </a:r>
            <a:endParaRPr sz="2800">
              <a:latin typeface="Arial"/>
              <a:ea typeface="Arial"/>
              <a:cs typeface="Arial"/>
              <a:sym typeface="Arial"/>
            </a:endParaRPr>
          </a:p>
        </p:txBody>
      </p:sp>
      <p:sp>
        <p:nvSpPr>
          <p:cNvPr id="923" name="Google Shape;923;p63"/>
          <p:cNvSpPr/>
          <p:nvPr/>
        </p:nvSpPr>
        <p:spPr>
          <a:xfrm>
            <a:off x="1203845" y="1618488"/>
            <a:ext cx="6487891" cy="459879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24" name="Google Shape;924;p63"/>
          <p:cNvSpPr txBox="1"/>
          <p:nvPr/>
        </p:nvSpPr>
        <p:spPr>
          <a:xfrm>
            <a:off x="1281823" y="6359905"/>
            <a:ext cx="8309609" cy="54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200">
                <a:latin typeface="Arial"/>
                <a:ea typeface="Arial"/>
                <a:cs typeface="Arial"/>
                <a:sym typeface="Arial"/>
              </a:rPr>
              <a:t>Adapted: Mechanisms of Heat‐induced Antigen Retrieval: Does pH or Ionic Strength of the Solution Play a Role for Refolding Antigens?  Katsura Emoto, Shuji Yamashita, Yasunori Okada, Volume: 53 issue: 11, page(s): 1311‐1321, Cytochemistry</a:t>
            </a:r>
            <a:endParaRPr sz="1200">
              <a:latin typeface="Arial"/>
              <a:ea typeface="Arial"/>
              <a:cs typeface="Arial"/>
              <a:sym typeface="Arial"/>
            </a:endParaRPr>
          </a:p>
        </p:txBody>
      </p:sp>
      <p:pic>
        <p:nvPicPr>
          <p:cNvPr id="925" name="Google Shape;925;p63"/>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64"/>
          <p:cNvSpPr txBox="1"/>
          <p:nvPr>
            <p:ph type="title"/>
          </p:nvPr>
        </p:nvSpPr>
        <p:spPr>
          <a:xfrm>
            <a:off x="1281823" y="606043"/>
            <a:ext cx="661863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Three common types of stainings…</a:t>
            </a:r>
            <a:endParaRPr sz="2800">
              <a:latin typeface="Arial"/>
              <a:ea typeface="Arial"/>
              <a:cs typeface="Arial"/>
              <a:sym typeface="Arial"/>
            </a:endParaRPr>
          </a:p>
        </p:txBody>
      </p:sp>
      <p:sp>
        <p:nvSpPr>
          <p:cNvPr id="931" name="Google Shape;931;p64"/>
          <p:cNvSpPr/>
          <p:nvPr/>
        </p:nvSpPr>
        <p:spPr>
          <a:xfrm>
            <a:off x="1280045" y="2754629"/>
            <a:ext cx="3046095" cy="664210"/>
          </a:xfrm>
          <a:custGeom>
            <a:rect b="b" l="l" r="r" t="t"/>
            <a:pathLst>
              <a:path extrusionOk="0" h="664210" w="3046095">
                <a:moveTo>
                  <a:pt x="3045714" y="553211"/>
                </a:moveTo>
                <a:lnTo>
                  <a:pt x="3045714" y="110489"/>
                </a:lnTo>
                <a:lnTo>
                  <a:pt x="3037129" y="67508"/>
                </a:lnTo>
                <a:lnTo>
                  <a:pt x="3013614" y="32384"/>
                </a:lnTo>
                <a:lnTo>
                  <a:pt x="2978527" y="8691"/>
                </a:lnTo>
                <a:lnTo>
                  <a:pt x="2935224" y="0"/>
                </a:lnTo>
                <a:lnTo>
                  <a:pt x="110489" y="0"/>
                </a:lnTo>
                <a:lnTo>
                  <a:pt x="67508" y="8691"/>
                </a:lnTo>
                <a:lnTo>
                  <a:pt x="32384" y="32384"/>
                </a:lnTo>
                <a:lnTo>
                  <a:pt x="8691" y="67508"/>
                </a:lnTo>
                <a:lnTo>
                  <a:pt x="0" y="110489"/>
                </a:lnTo>
                <a:lnTo>
                  <a:pt x="0" y="553211"/>
                </a:lnTo>
                <a:lnTo>
                  <a:pt x="8691" y="596193"/>
                </a:lnTo>
                <a:lnTo>
                  <a:pt x="32385" y="631316"/>
                </a:lnTo>
                <a:lnTo>
                  <a:pt x="67508" y="655010"/>
                </a:lnTo>
                <a:lnTo>
                  <a:pt x="110490" y="663701"/>
                </a:lnTo>
                <a:lnTo>
                  <a:pt x="2935224" y="663701"/>
                </a:lnTo>
                <a:lnTo>
                  <a:pt x="2978527" y="655010"/>
                </a:lnTo>
                <a:lnTo>
                  <a:pt x="3013614" y="631316"/>
                </a:lnTo>
                <a:lnTo>
                  <a:pt x="3037129" y="596193"/>
                </a:lnTo>
                <a:lnTo>
                  <a:pt x="3045714" y="553211"/>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2" name="Google Shape;932;p64"/>
          <p:cNvSpPr txBox="1"/>
          <p:nvPr/>
        </p:nvSpPr>
        <p:spPr>
          <a:xfrm>
            <a:off x="1390789" y="2726689"/>
            <a:ext cx="2205990" cy="418465"/>
          </a:xfrm>
          <a:prstGeom prst="rect">
            <a:avLst/>
          </a:prstGeom>
          <a:noFill/>
          <a:ln>
            <a:noFill/>
          </a:ln>
        </p:spPr>
        <p:txBody>
          <a:bodyPr anchorCtr="0" anchor="t" bIns="0" lIns="0" spcFirstLastPara="1" rIns="0" wrap="square" tIns="12050">
            <a:spAutoFit/>
          </a:bodyPr>
          <a:lstStyle/>
          <a:p>
            <a:pPr indent="-635" lvl="0" marL="12700" marR="5080" rtl="0" algn="l">
              <a:lnSpc>
                <a:spcPct val="100000"/>
              </a:lnSpc>
              <a:spcBef>
                <a:spcPts val="0"/>
              </a:spcBef>
              <a:spcAft>
                <a:spcPts val="0"/>
              </a:spcAft>
              <a:buNone/>
            </a:pPr>
            <a:r>
              <a:rPr lang="en-US" sz="1400">
                <a:latin typeface="Arial"/>
                <a:ea typeface="Arial"/>
                <a:cs typeface="Arial"/>
                <a:sym typeface="Arial"/>
              </a:rPr>
              <a:t>primary/secondary Ab labeled  fluorescent dye</a:t>
            </a:r>
            <a:endParaRPr sz="1400">
              <a:latin typeface="Arial"/>
              <a:ea typeface="Arial"/>
              <a:cs typeface="Arial"/>
              <a:sym typeface="Arial"/>
            </a:endParaRPr>
          </a:p>
        </p:txBody>
      </p:sp>
      <p:sp>
        <p:nvSpPr>
          <p:cNvPr id="933" name="Google Shape;933;p64"/>
          <p:cNvSpPr/>
          <p:nvPr/>
        </p:nvSpPr>
        <p:spPr>
          <a:xfrm>
            <a:off x="1265567" y="4747259"/>
            <a:ext cx="3046730" cy="864235"/>
          </a:xfrm>
          <a:custGeom>
            <a:rect b="b" l="l" r="r" t="t"/>
            <a:pathLst>
              <a:path extrusionOk="0" h="864235" w="3046729">
                <a:moveTo>
                  <a:pt x="3046476" y="720090"/>
                </a:moveTo>
                <a:lnTo>
                  <a:pt x="3046476" y="144018"/>
                </a:lnTo>
                <a:lnTo>
                  <a:pt x="3039105" y="98608"/>
                </a:lnTo>
                <a:lnTo>
                  <a:pt x="3018605" y="59088"/>
                </a:lnTo>
                <a:lnTo>
                  <a:pt x="2987387" y="27870"/>
                </a:lnTo>
                <a:lnTo>
                  <a:pt x="2947867" y="7370"/>
                </a:lnTo>
                <a:lnTo>
                  <a:pt x="2902458" y="0"/>
                </a:lnTo>
                <a:lnTo>
                  <a:pt x="144018" y="0"/>
                </a:lnTo>
                <a:lnTo>
                  <a:pt x="98608" y="7370"/>
                </a:lnTo>
                <a:lnTo>
                  <a:pt x="59088" y="27870"/>
                </a:lnTo>
                <a:lnTo>
                  <a:pt x="27870" y="59088"/>
                </a:lnTo>
                <a:lnTo>
                  <a:pt x="7370" y="98608"/>
                </a:lnTo>
                <a:lnTo>
                  <a:pt x="0" y="144018"/>
                </a:lnTo>
                <a:lnTo>
                  <a:pt x="0" y="720090"/>
                </a:lnTo>
                <a:lnTo>
                  <a:pt x="7370" y="765499"/>
                </a:lnTo>
                <a:lnTo>
                  <a:pt x="27870" y="805019"/>
                </a:lnTo>
                <a:lnTo>
                  <a:pt x="59088" y="836237"/>
                </a:lnTo>
                <a:lnTo>
                  <a:pt x="98608" y="856737"/>
                </a:lnTo>
                <a:lnTo>
                  <a:pt x="144018" y="864108"/>
                </a:lnTo>
                <a:lnTo>
                  <a:pt x="2902458" y="864108"/>
                </a:lnTo>
                <a:lnTo>
                  <a:pt x="2947867" y="856737"/>
                </a:lnTo>
                <a:lnTo>
                  <a:pt x="2987387" y="836237"/>
                </a:lnTo>
                <a:lnTo>
                  <a:pt x="3018605" y="805019"/>
                </a:lnTo>
                <a:lnTo>
                  <a:pt x="3039105" y="765499"/>
                </a:lnTo>
                <a:lnTo>
                  <a:pt x="3046476" y="720090"/>
                </a:lnTo>
                <a:close/>
              </a:path>
            </a:pathLst>
          </a:custGeom>
          <a:solidFill>
            <a:srgbClr val="8898C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4" name="Google Shape;934;p64"/>
          <p:cNvSpPr txBox="1"/>
          <p:nvPr/>
        </p:nvSpPr>
        <p:spPr>
          <a:xfrm>
            <a:off x="1386205" y="4909820"/>
            <a:ext cx="2489200" cy="51371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latin typeface="Arial"/>
                <a:ea typeface="Arial"/>
                <a:cs typeface="Arial"/>
                <a:sym typeface="Arial"/>
              </a:rPr>
              <a:t>Fluorescent microscopy (PMT,  camera b&amp;w)</a:t>
            </a:r>
            <a:endParaRPr sz="1600">
              <a:latin typeface="Arial"/>
              <a:ea typeface="Arial"/>
              <a:cs typeface="Arial"/>
              <a:sym typeface="Arial"/>
            </a:endParaRPr>
          </a:p>
        </p:txBody>
      </p:sp>
      <p:sp>
        <p:nvSpPr>
          <p:cNvPr id="935" name="Google Shape;935;p64"/>
          <p:cNvSpPr/>
          <p:nvPr/>
        </p:nvSpPr>
        <p:spPr>
          <a:xfrm>
            <a:off x="1249565" y="1616963"/>
            <a:ext cx="3076575" cy="864235"/>
          </a:xfrm>
          <a:custGeom>
            <a:rect b="b" l="l" r="r" t="t"/>
            <a:pathLst>
              <a:path extrusionOk="0" h="864235" w="3076575">
                <a:moveTo>
                  <a:pt x="3076194" y="720090"/>
                </a:moveTo>
                <a:lnTo>
                  <a:pt x="3076194" y="144018"/>
                </a:lnTo>
                <a:lnTo>
                  <a:pt x="3068897" y="98608"/>
                </a:lnTo>
                <a:lnTo>
                  <a:pt x="3048542" y="59088"/>
                </a:lnTo>
                <a:lnTo>
                  <a:pt x="3017434" y="27870"/>
                </a:lnTo>
                <a:lnTo>
                  <a:pt x="2977877" y="7370"/>
                </a:lnTo>
                <a:lnTo>
                  <a:pt x="2932176" y="0"/>
                </a:lnTo>
                <a:lnTo>
                  <a:pt x="144018" y="0"/>
                </a:lnTo>
                <a:lnTo>
                  <a:pt x="98608" y="7370"/>
                </a:lnTo>
                <a:lnTo>
                  <a:pt x="59088" y="27870"/>
                </a:lnTo>
                <a:lnTo>
                  <a:pt x="27870" y="59088"/>
                </a:lnTo>
                <a:lnTo>
                  <a:pt x="7370" y="98608"/>
                </a:lnTo>
                <a:lnTo>
                  <a:pt x="0" y="144018"/>
                </a:lnTo>
                <a:lnTo>
                  <a:pt x="0" y="720090"/>
                </a:lnTo>
                <a:lnTo>
                  <a:pt x="7370" y="765791"/>
                </a:lnTo>
                <a:lnTo>
                  <a:pt x="27870" y="805348"/>
                </a:lnTo>
                <a:lnTo>
                  <a:pt x="59088" y="836456"/>
                </a:lnTo>
                <a:lnTo>
                  <a:pt x="98608" y="856811"/>
                </a:lnTo>
                <a:lnTo>
                  <a:pt x="144018" y="864108"/>
                </a:lnTo>
                <a:lnTo>
                  <a:pt x="2932176" y="864108"/>
                </a:lnTo>
                <a:lnTo>
                  <a:pt x="2977877" y="856811"/>
                </a:lnTo>
                <a:lnTo>
                  <a:pt x="3017434" y="836456"/>
                </a:lnTo>
                <a:lnTo>
                  <a:pt x="3048542" y="805348"/>
                </a:lnTo>
                <a:lnTo>
                  <a:pt x="3068897" y="765791"/>
                </a:lnTo>
                <a:lnTo>
                  <a:pt x="3076194" y="720090"/>
                </a:lnTo>
                <a:close/>
              </a:path>
            </a:pathLst>
          </a:custGeom>
          <a:solidFill>
            <a:srgbClr val="475A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6" name="Google Shape;936;p64"/>
          <p:cNvSpPr txBox="1"/>
          <p:nvPr/>
        </p:nvSpPr>
        <p:spPr>
          <a:xfrm>
            <a:off x="1370215" y="1884679"/>
            <a:ext cx="257556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3. Immunofluorescence (IF)</a:t>
            </a:r>
            <a:endParaRPr sz="1800">
              <a:latin typeface="Arial"/>
              <a:ea typeface="Arial"/>
              <a:cs typeface="Arial"/>
              <a:sym typeface="Arial"/>
            </a:endParaRPr>
          </a:p>
        </p:txBody>
      </p:sp>
      <p:sp>
        <p:nvSpPr>
          <p:cNvPr id="937" name="Google Shape;937;p64"/>
          <p:cNvSpPr/>
          <p:nvPr/>
        </p:nvSpPr>
        <p:spPr>
          <a:xfrm>
            <a:off x="1280045" y="3734561"/>
            <a:ext cx="3015615" cy="677545"/>
          </a:xfrm>
          <a:custGeom>
            <a:rect b="b" l="l" r="r" t="t"/>
            <a:pathLst>
              <a:path extrusionOk="0" h="677545" w="3015615">
                <a:moveTo>
                  <a:pt x="3015234" y="564641"/>
                </a:moveTo>
                <a:lnTo>
                  <a:pt x="3015234" y="113537"/>
                </a:lnTo>
                <a:lnTo>
                  <a:pt x="3006399" y="69437"/>
                </a:lnTo>
                <a:lnTo>
                  <a:pt x="2982277" y="33337"/>
                </a:lnTo>
                <a:lnTo>
                  <a:pt x="2946439" y="8953"/>
                </a:lnTo>
                <a:lnTo>
                  <a:pt x="2902458" y="0"/>
                </a:lnTo>
                <a:lnTo>
                  <a:pt x="112776" y="0"/>
                </a:lnTo>
                <a:lnTo>
                  <a:pt x="68794" y="8953"/>
                </a:lnTo>
                <a:lnTo>
                  <a:pt x="32956" y="33337"/>
                </a:lnTo>
                <a:lnTo>
                  <a:pt x="8834" y="69437"/>
                </a:lnTo>
                <a:lnTo>
                  <a:pt x="0" y="113537"/>
                </a:lnTo>
                <a:lnTo>
                  <a:pt x="0" y="564642"/>
                </a:lnTo>
                <a:lnTo>
                  <a:pt x="8834" y="608623"/>
                </a:lnTo>
                <a:lnTo>
                  <a:pt x="32956" y="644461"/>
                </a:lnTo>
                <a:lnTo>
                  <a:pt x="68794" y="668583"/>
                </a:lnTo>
                <a:lnTo>
                  <a:pt x="112776" y="677418"/>
                </a:lnTo>
                <a:lnTo>
                  <a:pt x="2902458" y="677417"/>
                </a:lnTo>
                <a:lnTo>
                  <a:pt x="2946439" y="668583"/>
                </a:lnTo>
                <a:lnTo>
                  <a:pt x="2982277" y="644461"/>
                </a:lnTo>
                <a:lnTo>
                  <a:pt x="3006399" y="608623"/>
                </a:lnTo>
                <a:lnTo>
                  <a:pt x="3015234" y="564641"/>
                </a:lnTo>
                <a:close/>
              </a:path>
            </a:pathLst>
          </a:custGeom>
          <a:solidFill>
            <a:srgbClr val="B0BAD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8" name="Google Shape;938;p64"/>
          <p:cNvSpPr txBox="1"/>
          <p:nvPr/>
        </p:nvSpPr>
        <p:spPr>
          <a:xfrm>
            <a:off x="1391551" y="3713479"/>
            <a:ext cx="2688590" cy="418466"/>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1400">
                <a:latin typeface="Arial"/>
                <a:ea typeface="Arial"/>
                <a:cs typeface="Arial"/>
                <a:sym typeface="Arial"/>
              </a:rPr>
              <a:t>Counterstaining with fluorescent dye  (nucleus, organell specific)</a:t>
            </a:r>
            <a:endParaRPr sz="1400">
              <a:latin typeface="Arial"/>
              <a:ea typeface="Arial"/>
              <a:cs typeface="Arial"/>
              <a:sym typeface="Arial"/>
            </a:endParaRPr>
          </a:p>
        </p:txBody>
      </p:sp>
      <p:pic>
        <p:nvPicPr>
          <p:cNvPr id="939" name="Google Shape;939;p64"/>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65"/>
          <p:cNvSpPr txBox="1"/>
          <p:nvPr>
            <p:ph type="title"/>
          </p:nvPr>
        </p:nvSpPr>
        <p:spPr>
          <a:xfrm>
            <a:off x="1281823" y="606043"/>
            <a:ext cx="6178278"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Immuno Fluorescence Protocol</a:t>
            </a:r>
            <a:endParaRPr sz="2800">
              <a:latin typeface="Arial"/>
              <a:ea typeface="Arial"/>
              <a:cs typeface="Arial"/>
              <a:sym typeface="Arial"/>
            </a:endParaRPr>
          </a:p>
        </p:txBody>
      </p:sp>
      <p:sp>
        <p:nvSpPr>
          <p:cNvPr id="945" name="Google Shape;945;p6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946" name="Google Shape;946;p65"/>
          <p:cNvSpPr txBox="1"/>
          <p:nvPr/>
        </p:nvSpPr>
        <p:spPr>
          <a:xfrm>
            <a:off x="985663" y="1422145"/>
            <a:ext cx="8793480" cy="5600700"/>
          </a:xfrm>
          <a:prstGeom prst="rect">
            <a:avLst/>
          </a:prstGeom>
          <a:noFill/>
          <a:ln>
            <a:noFill/>
          </a:ln>
        </p:spPr>
        <p:txBody>
          <a:bodyPr anchorCtr="0" anchor="t" bIns="0" lIns="0" spcFirstLastPara="1" rIns="0" wrap="square" tIns="12700">
            <a:spAutoFit/>
          </a:bodyPr>
          <a:lstStyle/>
          <a:p>
            <a:pPr indent="0" lvl="0" marL="62864" marR="0" rtl="0" algn="l">
              <a:lnSpc>
                <a:spcPct val="100000"/>
              </a:lnSpc>
              <a:spcBef>
                <a:spcPts val="0"/>
              </a:spcBef>
              <a:spcAft>
                <a:spcPts val="0"/>
              </a:spcAft>
              <a:buNone/>
            </a:pPr>
            <a:r>
              <a:rPr b="1" lang="en-US" sz="1600">
                <a:latin typeface="Trebuchet MS"/>
                <a:ea typeface="Trebuchet MS"/>
                <a:cs typeface="Trebuchet MS"/>
                <a:sym typeface="Trebuchet MS"/>
              </a:rPr>
              <a:t>Fixation </a:t>
            </a:r>
            <a:r>
              <a:rPr lang="en-US" sz="1600">
                <a:latin typeface="Arial"/>
                <a:ea typeface="Arial"/>
                <a:cs typeface="Arial"/>
                <a:sym typeface="Arial"/>
              </a:rPr>
              <a:t>with freshly made Formaldehyde </a:t>
            </a:r>
            <a:r>
              <a:rPr lang="en-US" sz="1600">
                <a:solidFill>
                  <a:srgbClr val="0070C0"/>
                </a:solidFill>
                <a:latin typeface="Arial"/>
                <a:ea typeface="Arial"/>
                <a:cs typeface="Arial"/>
                <a:sym typeface="Arial"/>
              </a:rPr>
              <a:t>(10 – 20 min, RT)</a:t>
            </a:r>
            <a:endParaRPr sz="1600">
              <a:latin typeface="Arial"/>
              <a:ea typeface="Arial"/>
              <a:cs typeface="Arial"/>
              <a:sym typeface="Arial"/>
            </a:endParaRPr>
          </a:p>
          <a:p>
            <a:pPr indent="0" lvl="0" marL="63500" marR="0" rtl="0" algn="l">
              <a:lnSpc>
                <a:spcPct val="100000"/>
              </a:lnSpc>
              <a:spcBef>
                <a:spcPts val="0"/>
              </a:spcBef>
              <a:spcAft>
                <a:spcPts val="0"/>
              </a:spcAft>
              <a:buNone/>
            </a:pPr>
            <a:r>
              <a:rPr lang="en-US" sz="1600">
                <a:latin typeface="Arial"/>
                <a:ea typeface="Arial"/>
                <a:cs typeface="Arial"/>
                <a:sym typeface="Arial"/>
              </a:rPr>
              <a:t>Fixation solution: 3.7 – 4% Formaldehyde in either Medium or PBS buffered with 10 mM Hepes 7.0,</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0" lvl="0" marL="63500" marR="0" rtl="0" algn="l">
              <a:lnSpc>
                <a:spcPct val="100000"/>
              </a:lnSpc>
              <a:spcBef>
                <a:spcPts val="0"/>
              </a:spcBef>
              <a:spcAft>
                <a:spcPts val="0"/>
              </a:spcAft>
              <a:buNone/>
            </a:pPr>
            <a:r>
              <a:rPr b="1" lang="en-US" sz="1600">
                <a:latin typeface="Trebuchet MS"/>
                <a:ea typeface="Trebuchet MS"/>
                <a:cs typeface="Trebuchet MS"/>
                <a:sym typeface="Trebuchet MS"/>
              </a:rPr>
              <a:t>Quenching </a:t>
            </a:r>
            <a:r>
              <a:rPr lang="en-US" sz="1600">
                <a:latin typeface="Arial"/>
                <a:ea typeface="Arial"/>
                <a:cs typeface="Arial"/>
                <a:sym typeface="Arial"/>
              </a:rPr>
              <a:t>(optional)</a:t>
            </a:r>
            <a:endParaRPr sz="1600">
              <a:latin typeface="Arial"/>
              <a:ea typeface="Arial"/>
              <a:cs typeface="Arial"/>
              <a:sym typeface="Arial"/>
            </a:endParaRPr>
          </a:p>
          <a:p>
            <a:pPr indent="0" lvl="0" marL="63500" marR="0" rtl="0" algn="l">
              <a:lnSpc>
                <a:spcPct val="100000"/>
              </a:lnSpc>
              <a:spcBef>
                <a:spcPts val="0"/>
              </a:spcBef>
              <a:spcAft>
                <a:spcPts val="0"/>
              </a:spcAft>
              <a:buNone/>
            </a:pPr>
            <a:r>
              <a:rPr lang="en-US" sz="1600">
                <a:latin typeface="Arial"/>
                <a:ea typeface="Arial"/>
                <a:cs typeface="Arial"/>
                <a:sym typeface="Arial"/>
              </a:rPr>
              <a:t>Quenching solution: 50 mM TRIS/100 mM NaCl (pH 8.0)</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0" lvl="0" marL="63500" marR="0" rtl="0" algn="l">
              <a:lnSpc>
                <a:spcPct val="100000"/>
              </a:lnSpc>
              <a:spcBef>
                <a:spcPts val="0"/>
              </a:spcBef>
              <a:spcAft>
                <a:spcPts val="0"/>
              </a:spcAft>
              <a:buNone/>
            </a:pPr>
            <a:r>
              <a:rPr b="1" lang="en-US" sz="1600">
                <a:latin typeface="Trebuchet MS"/>
                <a:ea typeface="Trebuchet MS"/>
                <a:cs typeface="Trebuchet MS"/>
                <a:sym typeface="Trebuchet MS"/>
              </a:rPr>
              <a:t>Permeabilisation </a:t>
            </a:r>
            <a:r>
              <a:rPr lang="en-US" sz="1600">
                <a:latin typeface="Arial"/>
                <a:ea typeface="Arial"/>
                <a:cs typeface="Arial"/>
                <a:sym typeface="Arial"/>
              </a:rPr>
              <a:t>with (1) Triton X‐100 or (2) Saponin </a:t>
            </a:r>
            <a:r>
              <a:rPr lang="en-US" sz="1600">
                <a:solidFill>
                  <a:srgbClr val="0070C0"/>
                </a:solidFill>
                <a:latin typeface="Arial"/>
                <a:ea typeface="Arial"/>
                <a:cs typeface="Arial"/>
                <a:sym typeface="Arial"/>
              </a:rPr>
              <a:t>(5 – 20 min, RT)</a:t>
            </a:r>
            <a:endParaRPr sz="1600">
              <a:latin typeface="Arial"/>
              <a:ea typeface="Arial"/>
              <a:cs typeface="Arial"/>
              <a:sym typeface="Arial"/>
            </a:endParaRPr>
          </a:p>
          <a:p>
            <a:pPr indent="0" lvl="0" marL="63500" marR="0" rtl="0" algn="l">
              <a:lnSpc>
                <a:spcPct val="100000"/>
              </a:lnSpc>
              <a:spcBef>
                <a:spcPts val="0"/>
              </a:spcBef>
              <a:spcAft>
                <a:spcPts val="0"/>
              </a:spcAft>
              <a:buNone/>
            </a:pPr>
            <a:r>
              <a:rPr b="1" i="1" lang="en-US" sz="1600">
                <a:latin typeface="Arial"/>
                <a:ea typeface="Arial"/>
                <a:cs typeface="Arial"/>
                <a:sym typeface="Arial"/>
              </a:rPr>
              <a:t>Permeabilisation solution (1): </a:t>
            </a:r>
            <a:r>
              <a:rPr lang="en-US" sz="1600">
                <a:latin typeface="Arial"/>
                <a:ea typeface="Arial"/>
                <a:cs typeface="Arial"/>
                <a:sym typeface="Arial"/>
              </a:rPr>
              <a:t>0.1% ‐ 0.25% Triton X‐100 in PBS plus 0.5% BSA or 10% Goat Serum</a:t>
            </a:r>
            <a:endParaRPr sz="1600">
              <a:latin typeface="Arial"/>
              <a:ea typeface="Arial"/>
              <a:cs typeface="Arial"/>
              <a:sym typeface="Arial"/>
            </a:endParaRPr>
          </a:p>
          <a:p>
            <a:pPr indent="0" lvl="0" marL="62864" marR="0" rtl="0" algn="l">
              <a:lnSpc>
                <a:spcPct val="100000"/>
              </a:lnSpc>
              <a:spcBef>
                <a:spcPts val="0"/>
              </a:spcBef>
              <a:spcAft>
                <a:spcPts val="0"/>
              </a:spcAft>
              <a:buNone/>
            </a:pPr>
            <a:r>
              <a:rPr b="1" i="1" lang="en-US" sz="1600">
                <a:latin typeface="Arial"/>
                <a:ea typeface="Arial"/>
                <a:cs typeface="Arial"/>
                <a:sym typeface="Arial"/>
              </a:rPr>
              <a:t>Permeabilisation solution (2): </a:t>
            </a:r>
            <a:r>
              <a:rPr lang="en-US" sz="1600">
                <a:latin typeface="Arial"/>
                <a:ea typeface="Arial"/>
                <a:cs typeface="Arial"/>
                <a:sym typeface="Arial"/>
              </a:rPr>
              <a:t>0.05% Saponin in PBS plus 0.5% BSA or 10% Goat Serum</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0" lvl="0" marL="63500" marR="0" rtl="0" algn="l">
              <a:lnSpc>
                <a:spcPct val="100000"/>
              </a:lnSpc>
              <a:spcBef>
                <a:spcPts val="0"/>
              </a:spcBef>
              <a:spcAft>
                <a:spcPts val="0"/>
              </a:spcAft>
              <a:buNone/>
            </a:pPr>
            <a:r>
              <a:rPr b="1" lang="en-US" sz="1600">
                <a:latin typeface="Trebuchet MS"/>
                <a:ea typeface="Trebuchet MS"/>
                <a:cs typeface="Trebuchet MS"/>
                <a:sym typeface="Trebuchet MS"/>
              </a:rPr>
              <a:t>Blocking </a:t>
            </a:r>
            <a:r>
              <a:rPr lang="en-US" sz="1600">
                <a:solidFill>
                  <a:srgbClr val="0070C0"/>
                </a:solidFill>
                <a:latin typeface="Arial"/>
                <a:ea typeface="Arial"/>
                <a:cs typeface="Arial"/>
                <a:sym typeface="Arial"/>
              </a:rPr>
              <a:t>(30 min – 1h at RT)</a:t>
            </a:r>
            <a:endParaRPr sz="1600">
              <a:latin typeface="Arial"/>
              <a:ea typeface="Arial"/>
              <a:cs typeface="Arial"/>
              <a:sym typeface="Arial"/>
            </a:endParaRPr>
          </a:p>
          <a:p>
            <a:pPr indent="0" lvl="0" marL="63500" marR="803910" rtl="0" algn="l">
              <a:lnSpc>
                <a:spcPct val="100000"/>
              </a:lnSpc>
              <a:spcBef>
                <a:spcPts val="0"/>
              </a:spcBef>
              <a:spcAft>
                <a:spcPts val="0"/>
              </a:spcAft>
              <a:buNone/>
            </a:pPr>
            <a:r>
              <a:rPr lang="en-US" sz="1600">
                <a:latin typeface="Arial"/>
                <a:ea typeface="Arial"/>
                <a:cs typeface="Arial"/>
                <a:sym typeface="Arial"/>
              </a:rPr>
              <a:t>Blocking solution: 3% BSA in PBS or 20% Goat Serum in PBS or 10% Goat Serum + 5% FCS in PBS,  when Saponin is used as permeabilisation one has to add also here: 0.05% Saponin;</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0" lvl="0" marL="63500" marR="0" rtl="0" algn="l">
              <a:lnSpc>
                <a:spcPct val="100000"/>
              </a:lnSpc>
              <a:spcBef>
                <a:spcPts val="0"/>
              </a:spcBef>
              <a:spcAft>
                <a:spcPts val="0"/>
              </a:spcAft>
              <a:buNone/>
            </a:pPr>
            <a:r>
              <a:rPr b="1" lang="en-US" sz="1600">
                <a:latin typeface="Trebuchet MS"/>
                <a:ea typeface="Trebuchet MS"/>
                <a:cs typeface="Trebuchet MS"/>
                <a:sym typeface="Trebuchet MS"/>
              </a:rPr>
              <a:t>Staining</a:t>
            </a:r>
            <a:endParaRPr sz="1600">
              <a:latin typeface="Trebuchet MS"/>
              <a:ea typeface="Trebuchet MS"/>
              <a:cs typeface="Trebuchet MS"/>
              <a:sym typeface="Trebuchet MS"/>
            </a:endParaRPr>
          </a:p>
          <a:p>
            <a:pPr indent="0" lvl="0" marL="63500" marR="55880" rtl="0" algn="l">
              <a:lnSpc>
                <a:spcPct val="100000"/>
              </a:lnSpc>
              <a:spcBef>
                <a:spcPts val="0"/>
              </a:spcBef>
              <a:spcAft>
                <a:spcPts val="0"/>
              </a:spcAft>
              <a:buNone/>
            </a:pPr>
            <a:r>
              <a:rPr lang="en-US" sz="1600">
                <a:latin typeface="Arial"/>
                <a:ea typeface="Arial"/>
                <a:cs typeface="Arial"/>
                <a:sym typeface="Arial"/>
              </a:rPr>
              <a:t>Staining solution: 1</a:t>
            </a:r>
            <a:r>
              <a:rPr baseline="30000" lang="en-US" sz="1575">
                <a:latin typeface="Arial"/>
                <a:ea typeface="Arial"/>
                <a:cs typeface="Arial"/>
                <a:sym typeface="Arial"/>
              </a:rPr>
              <a:t>st </a:t>
            </a:r>
            <a:r>
              <a:rPr lang="en-US" sz="1600">
                <a:latin typeface="Arial"/>
                <a:ea typeface="Arial"/>
                <a:cs typeface="Arial"/>
                <a:sym typeface="Arial"/>
              </a:rPr>
              <a:t>Ab, </a:t>
            </a:r>
            <a:r>
              <a:rPr lang="en-US" sz="1600">
                <a:solidFill>
                  <a:srgbClr val="0070C0"/>
                </a:solidFill>
                <a:latin typeface="Arial"/>
                <a:ea typeface="Arial"/>
                <a:cs typeface="Arial"/>
                <a:sym typeface="Arial"/>
              </a:rPr>
              <a:t>(30 min‐1h)</a:t>
            </a:r>
            <a:r>
              <a:rPr lang="en-US" sz="1600">
                <a:latin typeface="Arial"/>
                <a:ea typeface="Arial"/>
                <a:cs typeface="Arial"/>
                <a:sym typeface="Arial"/>
              </a:rPr>
              <a:t>, washing, 2</a:t>
            </a:r>
            <a:r>
              <a:rPr baseline="30000" lang="en-US" sz="1575">
                <a:latin typeface="Arial"/>
                <a:ea typeface="Arial"/>
                <a:cs typeface="Arial"/>
                <a:sym typeface="Arial"/>
              </a:rPr>
              <a:t>nd </a:t>
            </a:r>
            <a:r>
              <a:rPr lang="en-US" sz="1600">
                <a:latin typeface="Arial"/>
                <a:ea typeface="Arial"/>
                <a:cs typeface="Arial"/>
                <a:sym typeface="Arial"/>
              </a:rPr>
              <a:t>Ab </a:t>
            </a:r>
            <a:r>
              <a:rPr lang="en-US" sz="1600">
                <a:solidFill>
                  <a:srgbClr val="0070C0"/>
                </a:solidFill>
                <a:latin typeface="Arial"/>
                <a:ea typeface="Arial"/>
                <a:cs typeface="Arial"/>
                <a:sym typeface="Arial"/>
              </a:rPr>
              <a:t>(30 min)</a:t>
            </a:r>
            <a:r>
              <a:rPr lang="en-US" sz="1600">
                <a:latin typeface="Arial"/>
                <a:ea typeface="Arial"/>
                <a:cs typeface="Arial"/>
                <a:sym typeface="Arial"/>
              </a:rPr>
              <a:t>, in PBS or blocking solution, when Saponin  is used as permeabilisation one has to add also here: 0.05% Saponin;</a:t>
            </a:r>
            <a:endParaRPr sz="1600">
              <a:latin typeface="Arial"/>
              <a:ea typeface="Arial"/>
              <a:cs typeface="Arial"/>
              <a:sym typeface="Arial"/>
            </a:endParaRPr>
          </a:p>
          <a:p>
            <a:pPr indent="0" lvl="0" marL="0" marR="0" rtl="0" algn="l">
              <a:lnSpc>
                <a:spcPct val="100000"/>
              </a:lnSpc>
              <a:spcBef>
                <a:spcPts val="20"/>
              </a:spcBef>
              <a:spcAft>
                <a:spcPts val="0"/>
              </a:spcAft>
              <a:buNone/>
            </a:pPr>
            <a:r>
              <a:t/>
            </a:r>
            <a:endParaRPr sz="1900">
              <a:latin typeface="Arial"/>
              <a:ea typeface="Arial"/>
              <a:cs typeface="Arial"/>
              <a:sym typeface="Arial"/>
            </a:endParaRPr>
          </a:p>
          <a:p>
            <a:pPr indent="0" lvl="0" marL="63500" marR="0" rtl="0" algn="l">
              <a:lnSpc>
                <a:spcPct val="100000"/>
              </a:lnSpc>
              <a:spcBef>
                <a:spcPts val="0"/>
              </a:spcBef>
              <a:spcAft>
                <a:spcPts val="0"/>
              </a:spcAft>
              <a:buNone/>
            </a:pPr>
            <a:r>
              <a:rPr lang="en-US" sz="1600">
                <a:latin typeface="Arial"/>
                <a:ea typeface="Arial"/>
                <a:cs typeface="Arial"/>
                <a:sym typeface="Arial"/>
              </a:rPr>
              <a:t>And thoroughly </a:t>
            </a:r>
            <a:r>
              <a:rPr b="1" lang="en-US" sz="1600">
                <a:latin typeface="Trebuchet MS"/>
                <a:ea typeface="Trebuchet MS"/>
                <a:cs typeface="Trebuchet MS"/>
                <a:sym typeface="Trebuchet MS"/>
              </a:rPr>
              <a:t>washing </a:t>
            </a:r>
            <a:r>
              <a:rPr lang="en-US" sz="1600">
                <a:latin typeface="Arial"/>
                <a:ea typeface="Arial"/>
                <a:cs typeface="Arial"/>
                <a:sym typeface="Arial"/>
              </a:rPr>
              <a:t>between all the steps </a:t>
            </a:r>
            <a:r>
              <a:rPr lang="en-US" sz="1600">
                <a:solidFill>
                  <a:srgbClr val="0070C0"/>
                </a:solidFill>
                <a:latin typeface="Arial"/>
                <a:ea typeface="Arial"/>
                <a:cs typeface="Arial"/>
                <a:sym typeface="Arial"/>
              </a:rPr>
              <a:t>(5 x 5 min at horizontal shaker)</a:t>
            </a:r>
            <a:endParaRPr sz="1600">
              <a:latin typeface="Arial"/>
              <a:ea typeface="Arial"/>
              <a:cs typeface="Arial"/>
              <a:sym typeface="Arial"/>
            </a:endParaRPr>
          </a:p>
          <a:p>
            <a:pPr indent="0" lvl="0" marL="63500" marR="0" rtl="0" algn="l">
              <a:lnSpc>
                <a:spcPct val="100000"/>
              </a:lnSpc>
              <a:spcBef>
                <a:spcPts val="0"/>
              </a:spcBef>
              <a:spcAft>
                <a:spcPts val="0"/>
              </a:spcAft>
              <a:buNone/>
            </a:pPr>
            <a:r>
              <a:rPr lang="en-US" sz="1600">
                <a:latin typeface="Arial"/>
                <a:ea typeface="Arial"/>
                <a:cs typeface="Arial"/>
                <a:sym typeface="Arial"/>
              </a:rPr>
              <a:t>Washing solution: PBS or PBS + 0.05% Saponin, when Saponin was used as permeabilisation</a:t>
            </a:r>
            <a:endParaRPr sz="1600">
              <a:latin typeface="Arial"/>
              <a:ea typeface="Arial"/>
              <a:cs typeface="Arial"/>
              <a:sym typeface="Arial"/>
            </a:endParaRPr>
          </a:p>
        </p:txBody>
      </p:sp>
      <p:pic>
        <p:nvPicPr>
          <p:cNvPr id="947" name="Google Shape;947;p65"/>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66"/>
          <p:cNvSpPr txBox="1"/>
          <p:nvPr>
            <p:ph type="title"/>
          </p:nvPr>
        </p:nvSpPr>
        <p:spPr>
          <a:xfrm>
            <a:off x="1281823" y="606043"/>
            <a:ext cx="4013231"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Permeabilization</a:t>
            </a:r>
            <a:endParaRPr sz="2800">
              <a:latin typeface="Arial"/>
              <a:ea typeface="Arial"/>
              <a:cs typeface="Arial"/>
              <a:sym typeface="Arial"/>
            </a:endParaRPr>
          </a:p>
        </p:txBody>
      </p:sp>
      <p:sp>
        <p:nvSpPr>
          <p:cNvPr id="953" name="Google Shape;953;p66"/>
          <p:cNvSpPr txBox="1"/>
          <p:nvPr/>
        </p:nvSpPr>
        <p:spPr>
          <a:xfrm>
            <a:off x="1287919" y="1447291"/>
            <a:ext cx="4449445" cy="1079500"/>
          </a:xfrm>
          <a:prstGeom prst="rect">
            <a:avLst/>
          </a:prstGeom>
          <a:noFill/>
          <a:ln>
            <a:noFill/>
          </a:ln>
        </p:spPr>
        <p:txBody>
          <a:bodyPr anchorCtr="0" anchor="t" bIns="0" lIns="0" spcFirstLastPara="1" rIns="0" wrap="square" tIns="12700">
            <a:spAutoFit/>
          </a:bodyPr>
          <a:lstStyle/>
          <a:p>
            <a:pPr indent="-635" lvl="0" marL="12700" marR="5080" rtl="0" algn="l">
              <a:lnSpc>
                <a:spcPct val="100000"/>
              </a:lnSpc>
              <a:spcBef>
                <a:spcPts val="0"/>
              </a:spcBef>
              <a:spcAft>
                <a:spcPts val="0"/>
              </a:spcAft>
              <a:buNone/>
            </a:pPr>
            <a:r>
              <a:rPr b="1" lang="en-US" sz="1800">
                <a:latin typeface="Trebuchet MS"/>
                <a:ea typeface="Trebuchet MS"/>
                <a:cs typeface="Trebuchet MS"/>
                <a:sym typeface="Trebuchet MS"/>
              </a:rPr>
              <a:t>Triton X‐100 </a:t>
            </a:r>
            <a:r>
              <a:rPr lang="en-US" sz="1800">
                <a:latin typeface="Arial"/>
                <a:ea typeface="Arial"/>
                <a:cs typeface="Arial"/>
                <a:sym typeface="Arial"/>
              </a:rPr>
              <a:t>or </a:t>
            </a:r>
            <a:r>
              <a:rPr b="1" lang="en-US" sz="1800">
                <a:latin typeface="Trebuchet MS"/>
                <a:ea typeface="Trebuchet MS"/>
                <a:cs typeface="Trebuchet MS"/>
                <a:sym typeface="Trebuchet MS"/>
              </a:rPr>
              <a:t>NP40 are </a:t>
            </a:r>
            <a:r>
              <a:rPr lang="en-US" sz="1800">
                <a:latin typeface="Arial"/>
                <a:ea typeface="Arial"/>
                <a:cs typeface="Arial"/>
                <a:sym typeface="Arial"/>
              </a:rPr>
              <a:t>detergents and makes  irreversible big holes in the plasma membrane.  Stainig proteins in mitochondria and nucleii.  (0.1 – 0.5%)</a:t>
            </a:r>
            <a:endParaRPr sz="1800">
              <a:latin typeface="Arial"/>
              <a:ea typeface="Arial"/>
              <a:cs typeface="Arial"/>
              <a:sym typeface="Arial"/>
            </a:endParaRPr>
          </a:p>
        </p:txBody>
      </p:sp>
      <p:sp>
        <p:nvSpPr>
          <p:cNvPr id="954" name="Google Shape;954;p66"/>
          <p:cNvSpPr txBox="1"/>
          <p:nvPr/>
        </p:nvSpPr>
        <p:spPr>
          <a:xfrm>
            <a:off x="1287942" y="4190492"/>
            <a:ext cx="4903470" cy="10795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latin typeface="Trebuchet MS"/>
                <a:ea typeface="Trebuchet MS"/>
                <a:cs typeface="Trebuchet MS"/>
                <a:sym typeface="Trebuchet MS"/>
              </a:rPr>
              <a:t>Saponin </a:t>
            </a:r>
            <a:r>
              <a:rPr i="1" lang="en-US" sz="1800">
                <a:latin typeface="Arial"/>
                <a:ea typeface="Arial"/>
                <a:cs typeface="Arial"/>
                <a:sym typeface="Arial"/>
              </a:rPr>
              <a:t>quillaja bark </a:t>
            </a:r>
            <a:r>
              <a:rPr lang="en-US" sz="1800">
                <a:latin typeface="Arial"/>
                <a:ea typeface="Arial"/>
                <a:cs typeface="Arial"/>
                <a:sym typeface="Arial"/>
              </a:rPr>
              <a:t>(plant) or </a:t>
            </a:r>
            <a:r>
              <a:rPr b="1" lang="en-US" sz="1800">
                <a:latin typeface="Trebuchet MS"/>
                <a:ea typeface="Trebuchet MS"/>
                <a:cs typeface="Trebuchet MS"/>
                <a:sym typeface="Trebuchet MS"/>
              </a:rPr>
              <a:t>Digitonin </a:t>
            </a:r>
            <a:r>
              <a:rPr i="1" lang="en-US" sz="1800">
                <a:latin typeface="Arial"/>
                <a:ea typeface="Arial"/>
                <a:cs typeface="Arial"/>
                <a:sym typeface="Arial"/>
              </a:rPr>
              <a:t>digitalis  purpurea </a:t>
            </a:r>
            <a:r>
              <a:rPr lang="en-US" sz="1800">
                <a:latin typeface="Arial"/>
                <a:ea typeface="Arial"/>
                <a:cs typeface="Arial"/>
                <a:sym typeface="Arial"/>
              </a:rPr>
              <a:t>are detergents, but produces smaller holes  and their effect is reversible by washing.</a:t>
            </a:r>
            <a:endParaRPr sz="1800">
              <a:latin typeface="Arial"/>
              <a:ea typeface="Arial"/>
              <a:cs typeface="Arial"/>
              <a:sym typeface="Arial"/>
            </a:endParaRPr>
          </a:p>
          <a:p>
            <a:pPr indent="-635" lvl="0" marL="12700" marR="1828164" rtl="0" algn="l">
              <a:lnSpc>
                <a:spcPct val="100000"/>
              </a:lnSpc>
              <a:spcBef>
                <a:spcPts val="0"/>
              </a:spcBef>
              <a:spcAft>
                <a:spcPts val="0"/>
              </a:spcAft>
              <a:buNone/>
            </a:pPr>
            <a:r>
              <a:rPr lang="en-US" sz="1800">
                <a:latin typeface="Arial"/>
                <a:ea typeface="Arial"/>
                <a:cs typeface="Arial"/>
                <a:sym typeface="Arial"/>
              </a:rPr>
              <a:t>Preserving cytosolic membranes.  (0.1%, 30 min)</a:t>
            </a:r>
            <a:endParaRPr sz="1800">
              <a:latin typeface="Arial"/>
              <a:ea typeface="Arial"/>
              <a:cs typeface="Arial"/>
              <a:sym typeface="Arial"/>
            </a:endParaRPr>
          </a:p>
        </p:txBody>
      </p:sp>
      <p:sp>
        <p:nvSpPr>
          <p:cNvPr id="955" name="Google Shape;955;p66"/>
          <p:cNvSpPr/>
          <p:nvPr/>
        </p:nvSpPr>
        <p:spPr>
          <a:xfrm>
            <a:off x="1235849" y="2846070"/>
            <a:ext cx="2337815" cy="83438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956" name="Google Shape;956;p66"/>
          <p:cNvGrpSpPr/>
          <p:nvPr/>
        </p:nvGrpSpPr>
        <p:grpSpPr>
          <a:xfrm>
            <a:off x="5982347" y="1523238"/>
            <a:ext cx="3695700" cy="2196465"/>
            <a:chOff x="5982347" y="1523238"/>
            <a:chExt cx="3695700" cy="2196465"/>
          </a:xfrm>
        </p:grpSpPr>
        <p:sp>
          <p:nvSpPr>
            <p:cNvPr id="957" name="Google Shape;957;p66"/>
            <p:cNvSpPr/>
            <p:nvPr/>
          </p:nvSpPr>
          <p:spPr>
            <a:xfrm>
              <a:off x="5995301" y="1536192"/>
              <a:ext cx="3682365" cy="2170430"/>
            </a:xfrm>
            <a:custGeom>
              <a:rect b="b" l="l" r="r" t="t"/>
              <a:pathLst>
                <a:path extrusionOk="0" h="2170429" w="3682365">
                  <a:moveTo>
                    <a:pt x="3681984" y="1085087"/>
                  </a:moveTo>
                  <a:lnTo>
                    <a:pt x="3678218" y="1015085"/>
                  </a:lnTo>
                  <a:lnTo>
                    <a:pt x="3667073" y="946271"/>
                  </a:lnTo>
                  <a:lnTo>
                    <a:pt x="3648779" y="878781"/>
                  </a:lnTo>
                  <a:lnTo>
                    <a:pt x="3623563" y="812748"/>
                  </a:lnTo>
                  <a:lnTo>
                    <a:pt x="3591655" y="748307"/>
                  </a:lnTo>
                  <a:lnTo>
                    <a:pt x="3553284" y="685592"/>
                  </a:lnTo>
                  <a:lnTo>
                    <a:pt x="3508678" y="624738"/>
                  </a:lnTo>
                  <a:lnTo>
                    <a:pt x="3484109" y="595050"/>
                  </a:lnTo>
                  <a:lnTo>
                    <a:pt x="3458066" y="565878"/>
                  </a:lnTo>
                  <a:lnTo>
                    <a:pt x="3430580" y="537238"/>
                  </a:lnTo>
                  <a:lnTo>
                    <a:pt x="3401678" y="509147"/>
                  </a:lnTo>
                  <a:lnTo>
                    <a:pt x="3371389" y="481622"/>
                  </a:lnTo>
                  <a:lnTo>
                    <a:pt x="3339742" y="454679"/>
                  </a:lnTo>
                  <a:lnTo>
                    <a:pt x="3306764" y="428336"/>
                  </a:lnTo>
                  <a:lnTo>
                    <a:pt x="3272486" y="402609"/>
                  </a:lnTo>
                  <a:lnTo>
                    <a:pt x="3236935" y="377514"/>
                  </a:lnTo>
                  <a:lnTo>
                    <a:pt x="3200140" y="353070"/>
                  </a:lnTo>
                  <a:lnTo>
                    <a:pt x="3162130" y="329292"/>
                  </a:lnTo>
                  <a:lnTo>
                    <a:pt x="3122933" y="306197"/>
                  </a:lnTo>
                  <a:lnTo>
                    <a:pt x="3082578" y="283803"/>
                  </a:lnTo>
                  <a:lnTo>
                    <a:pt x="3041093" y="262125"/>
                  </a:lnTo>
                  <a:lnTo>
                    <a:pt x="2998508" y="241181"/>
                  </a:lnTo>
                  <a:lnTo>
                    <a:pt x="2954850" y="220988"/>
                  </a:lnTo>
                  <a:lnTo>
                    <a:pt x="2910148" y="201561"/>
                  </a:lnTo>
                  <a:lnTo>
                    <a:pt x="2864431" y="182919"/>
                  </a:lnTo>
                  <a:lnTo>
                    <a:pt x="2817728" y="165077"/>
                  </a:lnTo>
                  <a:lnTo>
                    <a:pt x="2770067" y="148053"/>
                  </a:lnTo>
                  <a:lnTo>
                    <a:pt x="2721477" y="131864"/>
                  </a:lnTo>
                  <a:lnTo>
                    <a:pt x="2671986" y="116525"/>
                  </a:lnTo>
                  <a:lnTo>
                    <a:pt x="2621622" y="102055"/>
                  </a:lnTo>
                  <a:lnTo>
                    <a:pt x="2570416" y="88469"/>
                  </a:lnTo>
                  <a:lnTo>
                    <a:pt x="2518394" y="75784"/>
                  </a:lnTo>
                  <a:lnTo>
                    <a:pt x="2465587" y="64018"/>
                  </a:lnTo>
                  <a:lnTo>
                    <a:pt x="2412021" y="53187"/>
                  </a:lnTo>
                  <a:lnTo>
                    <a:pt x="2357727" y="43308"/>
                  </a:lnTo>
                  <a:lnTo>
                    <a:pt x="2302732" y="34398"/>
                  </a:lnTo>
                  <a:lnTo>
                    <a:pt x="2247066" y="26473"/>
                  </a:lnTo>
                  <a:lnTo>
                    <a:pt x="2190756" y="19550"/>
                  </a:lnTo>
                  <a:lnTo>
                    <a:pt x="2133831" y="13646"/>
                  </a:lnTo>
                  <a:lnTo>
                    <a:pt x="2076321" y="8778"/>
                  </a:lnTo>
                  <a:lnTo>
                    <a:pt x="2018253" y="4963"/>
                  </a:lnTo>
                  <a:lnTo>
                    <a:pt x="1959657" y="2217"/>
                  </a:lnTo>
                  <a:lnTo>
                    <a:pt x="1900560" y="557"/>
                  </a:lnTo>
                  <a:lnTo>
                    <a:pt x="1840992" y="0"/>
                  </a:lnTo>
                  <a:lnTo>
                    <a:pt x="1781423" y="557"/>
                  </a:lnTo>
                  <a:lnTo>
                    <a:pt x="1722326" y="2217"/>
                  </a:lnTo>
                  <a:lnTo>
                    <a:pt x="1663730" y="4963"/>
                  </a:lnTo>
                  <a:lnTo>
                    <a:pt x="1605662" y="8778"/>
                  </a:lnTo>
                  <a:lnTo>
                    <a:pt x="1548152" y="13646"/>
                  </a:lnTo>
                  <a:lnTo>
                    <a:pt x="1491227" y="19550"/>
                  </a:lnTo>
                  <a:lnTo>
                    <a:pt x="1434917" y="26473"/>
                  </a:lnTo>
                  <a:lnTo>
                    <a:pt x="1379251" y="34398"/>
                  </a:lnTo>
                  <a:lnTo>
                    <a:pt x="1324256" y="43308"/>
                  </a:lnTo>
                  <a:lnTo>
                    <a:pt x="1269962" y="53187"/>
                  </a:lnTo>
                  <a:lnTo>
                    <a:pt x="1216396" y="64018"/>
                  </a:lnTo>
                  <a:lnTo>
                    <a:pt x="1163589" y="75784"/>
                  </a:lnTo>
                  <a:lnTo>
                    <a:pt x="1111567" y="88469"/>
                  </a:lnTo>
                  <a:lnTo>
                    <a:pt x="1060361" y="102055"/>
                  </a:lnTo>
                  <a:lnTo>
                    <a:pt x="1009997" y="116525"/>
                  </a:lnTo>
                  <a:lnTo>
                    <a:pt x="960506" y="131864"/>
                  </a:lnTo>
                  <a:lnTo>
                    <a:pt x="911916" y="148053"/>
                  </a:lnTo>
                  <a:lnTo>
                    <a:pt x="864255" y="165077"/>
                  </a:lnTo>
                  <a:lnTo>
                    <a:pt x="817552" y="182919"/>
                  </a:lnTo>
                  <a:lnTo>
                    <a:pt x="771835" y="201561"/>
                  </a:lnTo>
                  <a:lnTo>
                    <a:pt x="727133" y="220988"/>
                  </a:lnTo>
                  <a:lnTo>
                    <a:pt x="683475" y="241181"/>
                  </a:lnTo>
                  <a:lnTo>
                    <a:pt x="640890" y="262125"/>
                  </a:lnTo>
                  <a:lnTo>
                    <a:pt x="599405" y="283803"/>
                  </a:lnTo>
                  <a:lnTo>
                    <a:pt x="559050" y="306197"/>
                  </a:lnTo>
                  <a:lnTo>
                    <a:pt x="519853" y="329292"/>
                  </a:lnTo>
                  <a:lnTo>
                    <a:pt x="481843" y="353070"/>
                  </a:lnTo>
                  <a:lnTo>
                    <a:pt x="445048" y="377514"/>
                  </a:lnTo>
                  <a:lnTo>
                    <a:pt x="409497" y="402609"/>
                  </a:lnTo>
                  <a:lnTo>
                    <a:pt x="375219" y="428336"/>
                  </a:lnTo>
                  <a:lnTo>
                    <a:pt x="342241" y="454679"/>
                  </a:lnTo>
                  <a:lnTo>
                    <a:pt x="310594" y="481622"/>
                  </a:lnTo>
                  <a:lnTo>
                    <a:pt x="280305" y="509147"/>
                  </a:lnTo>
                  <a:lnTo>
                    <a:pt x="251403" y="537238"/>
                  </a:lnTo>
                  <a:lnTo>
                    <a:pt x="223917" y="565878"/>
                  </a:lnTo>
                  <a:lnTo>
                    <a:pt x="197874" y="595050"/>
                  </a:lnTo>
                  <a:lnTo>
                    <a:pt x="173305" y="624738"/>
                  </a:lnTo>
                  <a:lnTo>
                    <a:pt x="128699" y="685592"/>
                  </a:lnTo>
                  <a:lnTo>
                    <a:pt x="90328" y="748307"/>
                  </a:lnTo>
                  <a:lnTo>
                    <a:pt x="58420" y="812748"/>
                  </a:lnTo>
                  <a:lnTo>
                    <a:pt x="33204" y="878781"/>
                  </a:lnTo>
                  <a:lnTo>
                    <a:pt x="14910" y="946271"/>
                  </a:lnTo>
                  <a:lnTo>
                    <a:pt x="3765" y="1015085"/>
                  </a:lnTo>
                  <a:lnTo>
                    <a:pt x="0" y="1085088"/>
                  </a:lnTo>
                  <a:lnTo>
                    <a:pt x="946" y="1120186"/>
                  </a:lnTo>
                  <a:lnTo>
                    <a:pt x="8429" y="1189535"/>
                  </a:lnTo>
                  <a:lnTo>
                    <a:pt x="23178" y="1257640"/>
                  </a:lnTo>
                  <a:lnTo>
                    <a:pt x="44961" y="1324367"/>
                  </a:lnTo>
                  <a:lnTo>
                    <a:pt x="73552" y="1389581"/>
                  </a:lnTo>
                  <a:lnTo>
                    <a:pt x="108720" y="1453146"/>
                  </a:lnTo>
                  <a:lnTo>
                    <a:pt x="150237" y="1514927"/>
                  </a:lnTo>
                  <a:lnTo>
                    <a:pt x="197874" y="1574790"/>
                  </a:lnTo>
                  <a:lnTo>
                    <a:pt x="223917" y="1603959"/>
                  </a:lnTo>
                  <a:lnTo>
                    <a:pt x="251403" y="1632599"/>
                  </a:lnTo>
                  <a:lnTo>
                    <a:pt x="280305" y="1660690"/>
                  </a:lnTo>
                  <a:lnTo>
                    <a:pt x="310594" y="1688218"/>
                  </a:lnTo>
                  <a:lnTo>
                    <a:pt x="342241" y="1715165"/>
                  </a:lnTo>
                  <a:lnTo>
                    <a:pt x="375219" y="1741514"/>
                  </a:lnTo>
                  <a:lnTo>
                    <a:pt x="409497" y="1767248"/>
                  </a:lnTo>
                  <a:lnTo>
                    <a:pt x="445048" y="1792350"/>
                  </a:lnTo>
                  <a:lnTo>
                    <a:pt x="481843" y="1816804"/>
                  </a:lnTo>
                  <a:lnTo>
                    <a:pt x="519853" y="1840592"/>
                  </a:lnTo>
                  <a:lnTo>
                    <a:pt x="559050" y="1863698"/>
                  </a:lnTo>
                  <a:lnTo>
                    <a:pt x="599405" y="1886104"/>
                  </a:lnTo>
                  <a:lnTo>
                    <a:pt x="640890" y="1907795"/>
                  </a:lnTo>
                  <a:lnTo>
                    <a:pt x="683475" y="1928752"/>
                  </a:lnTo>
                  <a:lnTo>
                    <a:pt x="727133" y="1948959"/>
                  </a:lnTo>
                  <a:lnTo>
                    <a:pt x="771835" y="1968400"/>
                  </a:lnTo>
                  <a:lnTo>
                    <a:pt x="817552" y="1987057"/>
                  </a:lnTo>
                  <a:lnTo>
                    <a:pt x="864255" y="2004913"/>
                  </a:lnTo>
                  <a:lnTo>
                    <a:pt x="911916" y="2021952"/>
                  </a:lnTo>
                  <a:lnTo>
                    <a:pt x="960506" y="2038157"/>
                  </a:lnTo>
                  <a:lnTo>
                    <a:pt x="1009997" y="2053510"/>
                  </a:lnTo>
                  <a:lnTo>
                    <a:pt x="1060361" y="2067995"/>
                  </a:lnTo>
                  <a:lnTo>
                    <a:pt x="1111567" y="2081596"/>
                  </a:lnTo>
                  <a:lnTo>
                    <a:pt x="1163589" y="2094294"/>
                  </a:lnTo>
                  <a:lnTo>
                    <a:pt x="1216396" y="2106073"/>
                  </a:lnTo>
                  <a:lnTo>
                    <a:pt x="1269962" y="2116917"/>
                  </a:lnTo>
                  <a:lnTo>
                    <a:pt x="1324256" y="2126808"/>
                  </a:lnTo>
                  <a:lnTo>
                    <a:pt x="1379251" y="2135730"/>
                  </a:lnTo>
                  <a:lnTo>
                    <a:pt x="1434917" y="2143665"/>
                  </a:lnTo>
                  <a:lnTo>
                    <a:pt x="1491227" y="2150597"/>
                  </a:lnTo>
                  <a:lnTo>
                    <a:pt x="1548152" y="2156509"/>
                  </a:lnTo>
                  <a:lnTo>
                    <a:pt x="1605662" y="2161384"/>
                  </a:lnTo>
                  <a:lnTo>
                    <a:pt x="1663730" y="2165205"/>
                  </a:lnTo>
                  <a:lnTo>
                    <a:pt x="1722326" y="2167955"/>
                  </a:lnTo>
                  <a:lnTo>
                    <a:pt x="1781423" y="2169618"/>
                  </a:lnTo>
                  <a:lnTo>
                    <a:pt x="1840992" y="2170176"/>
                  </a:lnTo>
                  <a:lnTo>
                    <a:pt x="1900560" y="2169618"/>
                  </a:lnTo>
                  <a:lnTo>
                    <a:pt x="1959657" y="2167955"/>
                  </a:lnTo>
                  <a:lnTo>
                    <a:pt x="2018253" y="2165205"/>
                  </a:lnTo>
                  <a:lnTo>
                    <a:pt x="2076321" y="2161384"/>
                  </a:lnTo>
                  <a:lnTo>
                    <a:pt x="2133831" y="2156509"/>
                  </a:lnTo>
                  <a:lnTo>
                    <a:pt x="2190756" y="2150597"/>
                  </a:lnTo>
                  <a:lnTo>
                    <a:pt x="2247066" y="2143665"/>
                  </a:lnTo>
                  <a:lnTo>
                    <a:pt x="2302732" y="2135730"/>
                  </a:lnTo>
                  <a:lnTo>
                    <a:pt x="2357727" y="2126808"/>
                  </a:lnTo>
                  <a:lnTo>
                    <a:pt x="2412021" y="2116917"/>
                  </a:lnTo>
                  <a:lnTo>
                    <a:pt x="2465587" y="2106073"/>
                  </a:lnTo>
                  <a:lnTo>
                    <a:pt x="2518394" y="2094294"/>
                  </a:lnTo>
                  <a:lnTo>
                    <a:pt x="2570416" y="2081596"/>
                  </a:lnTo>
                  <a:lnTo>
                    <a:pt x="2621622" y="2067995"/>
                  </a:lnTo>
                  <a:lnTo>
                    <a:pt x="2671986" y="2053510"/>
                  </a:lnTo>
                  <a:lnTo>
                    <a:pt x="2721477" y="2038157"/>
                  </a:lnTo>
                  <a:lnTo>
                    <a:pt x="2770067" y="2021952"/>
                  </a:lnTo>
                  <a:lnTo>
                    <a:pt x="2817728" y="2004913"/>
                  </a:lnTo>
                  <a:lnTo>
                    <a:pt x="2864431" y="1987057"/>
                  </a:lnTo>
                  <a:lnTo>
                    <a:pt x="2910148" y="1968400"/>
                  </a:lnTo>
                  <a:lnTo>
                    <a:pt x="2954850" y="1948959"/>
                  </a:lnTo>
                  <a:lnTo>
                    <a:pt x="2998508" y="1928752"/>
                  </a:lnTo>
                  <a:lnTo>
                    <a:pt x="3041093" y="1907795"/>
                  </a:lnTo>
                  <a:lnTo>
                    <a:pt x="3082578" y="1886104"/>
                  </a:lnTo>
                  <a:lnTo>
                    <a:pt x="3122933" y="1863698"/>
                  </a:lnTo>
                  <a:lnTo>
                    <a:pt x="3162130" y="1840592"/>
                  </a:lnTo>
                  <a:lnTo>
                    <a:pt x="3200140" y="1816804"/>
                  </a:lnTo>
                  <a:lnTo>
                    <a:pt x="3236935" y="1792350"/>
                  </a:lnTo>
                  <a:lnTo>
                    <a:pt x="3272486" y="1767248"/>
                  </a:lnTo>
                  <a:lnTo>
                    <a:pt x="3306764" y="1741514"/>
                  </a:lnTo>
                  <a:lnTo>
                    <a:pt x="3339742" y="1715165"/>
                  </a:lnTo>
                  <a:lnTo>
                    <a:pt x="3371389" y="1688218"/>
                  </a:lnTo>
                  <a:lnTo>
                    <a:pt x="3401678" y="1660690"/>
                  </a:lnTo>
                  <a:lnTo>
                    <a:pt x="3430580" y="1632599"/>
                  </a:lnTo>
                  <a:lnTo>
                    <a:pt x="3458066" y="1603959"/>
                  </a:lnTo>
                  <a:lnTo>
                    <a:pt x="3484109" y="1574790"/>
                  </a:lnTo>
                  <a:lnTo>
                    <a:pt x="3508678" y="1545107"/>
                  </a:lnTo>
                  <a:lnTo>
                    <a:pt x="3553284" y="1484268"/>
                  </a:lnTo>
                  <a:lnTo>
                    <a:pt x="3591655" y="1421578"/>
                  </a:lnTo>
                  <a:lnTo>
                    <a:pt x="3623563" y="1357172"/>
                  </a:lnTo>
                  <a:lnTo>
                    <a:pt x="3648779" y="1291185"/>
                  </a:lnTo>
                  <a:lnTo>
                    <a:pt x="3667073" y="1223751"/>
                  </a:lnTo>
                  <a:lnTo>
                    <a:pt x="3678218" y="1155007"/>
                  </a:lnTo>
                  <a:lnTo>
                    <a:pt x="3681984" y="1085087"/>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8" name="Google Shape;958;p66"/>
            <p:cNvSpPr/>
            <p:nvPr/>
          </p:nvSpPr>
          <p:spPr>
            <a:xfrm>
              <a:off x="5982347" y="1523238"/>
              <a:ext cx="3695700" cy="2196465"/>
            </a:xfrm>
            <a:custGeom>
              <a:rect b="b" l="l" r="r" t="t"/>
              <a:pathLst>
                <a:path extrusionOk="0" h="2196465" w="3695700">
                  <a:moveTo>
                    <a:pt x="3695700" y="1204447"/>
                  </a:moveTo>
                  <a:lnTo>
                    <a:pt x="3695700" y="984504"/>
                  </a:lnTo>
                  <a:lnTo>
                    <a:pt x="3670300" y="887253"/>
                  </a:lnTo>
                  <a:lnTo>
                    <a:pt x="3644900" y="840296"/>
                  </a:lnTo>
                  <a:lnTo>
                    <a:pt x="3632200" y="794554"/>
                  </a:lnTo>
                  <a:lnTo>
                    <a:pt x="3606800" y="750103"/>
                  </a:lnTo>
                  <a:lnTo>
                    <a:pt x="3581400" y="707021"/>
                  </a:lnTo>
                  <a:lnTo>
                    <a:pt x="3556000" y="665385"/>
                  </a:lnTo>
                  <a:lnTo>
                    <a:pt x="3517900" y="625271"/>
                  </a:lnTo>
                  <a:lnTo>
                    <a:pt x="3492500" y="586757"/>
                  </a:lnTo>
                  <a:lnTo>
                    <a:pt x="3454400" y="549920"/>
                  </a:lnTo>
                  <a:lnTo>
                    <a:pt x="3416300" y="514836"/>
                  </a:lnTo>
                  <a:lnTo>
                    <a:pt x="3378200" y="481584"/>
                  </a:lnTo>
                  <a:lnTo>
                    <a:pt x="3327400" y="438912"/>
                  </a:lnTo>
                  <a:lnTo>
                    <a:pt x="3289300" y="409756"/>
                  </a:lnTo>
                  <a:lnTo>
                    <a:pt x="3251200" y="381709"/>
                  </a:lnTo>
                  <a:lnTo>
                    <a:pt x="3213100" y="354759"/>
                  </a:lnTo>
                  <a:lnTo>
                    <a:pt x="3175000" y="328895"/>
                  </a:lnTo>
                  <a:lnTo>
                    <a:pt x="3124200" y="304107"/>
                  </a:lnTo>
                  <a:lnTo>
                    <a:pt x="3086100" y="280384"/>
                  </a:lnTo>
                  <a:lnTo>
                    <a:pt x="3048000" y="257714"/>
                  </a:lnTo>
                  <a:lnTo>
                    <a:pt x="2997200" y="236088"/>
                  </a:lnTo>
                  <a:lnTo>
                    <a:pt x="2946400" y="215495"/>
                  </a:lnTo>
                  <a:lnTo>
                    <a:pt x="2908300" y="195923"/>
                  </a:lnTo>
                  <a:lnTo>
                    <a:pt x="2857500" y="177363"/>
                  </a:lnTo>
                  <a:lnTo>
                    <a:pt x="2806700" y="159802"/>
                  </a:lnTo>
                  <a:lnTo>
                    <a:pt x="2768600" y="143231"/>
                  </a:lnTo>
                  <a:lnTo>
                    <a:pt x="2717800" y="127639"/>
                  </a:lnTo>
                  <a:lnTo>
                    <a:pt x="2667000" y="113015"/>
                  </a:lnTo>
                  <a:lnTo>
                    <a:pt x="2616200" y="99348"/>
                  </a:lnTo>
                  <a:lnTo>
                    <a:pt x="2565400" y="86628"/>
                  </a:lnTo>
                  <a:lnTo>
                    <a:pt x="2527300" y="74843"/>
                  </a:lnTo>
                  <a:lnTo>
                    <a:pt x="2476500" y="63984"/>
                  </a:lnTo>
                  <a:lnTo>
                    <a:pt x="2425700" y="54038"/>
                  </a:lnTo>
                  <a:lnTo>
                    <a:pt x="2374900" y="44996"/>
                  </a:lnTo>
                  <a:lnTo>
                    <a:pt x="2324100" y="36847"/>
                  </a:lnTo>
                  <a:lnTo>
                    <a:pt x="2273300" y="29580"/>
                  </a:lnTo>
                  <a:lnTo>
                    <a:pt x="2222500" y="23183"/>
                  </a:lnTo>
                  <a:lnTo>
                    <a:pt x="2184400" y="17648"/>
                  </a:lnTo>
                  <a:lnTo>
                    <a:pt x="2133600" y="12962"/>
                  </a:lnTo>
                  <a:lnTo>
                    <a:pt x="2082800" y="9114"/>
                  </a:lnTo>
                  <a:lnTo>
                    <a:pt x="2032000" y="6096"/>
                  </a:lnTo>
                  <a:lnTo>
                    <a:pt x="1943100" y="1524"/>
                  </a:lnTo>
                  <a:lnTo>
                    <a:pt x="1841500" y="0"/>
                  </a:lnTo>
                  <a:lnTo>
                    <a:pt x="1752600" y="1524"/>
                  </a:lnTo>
                  <a:lnTo>
                    <a:pt x="1663700" y="6096"/>
                  </a:lnTo>
                  <a:lnTo>
                    <a:pt x="1612900" y="9141"/>
                  </a:lnTo>
                  <a:lnTo>
                    <a:pt x="1562100" y="13013"/>
                  </a:lnTo>
                  <a:lnTo>
                    <a:pt x="1511300" y="17720"/>
                  </a:lnTo>
                  <a:lnTo>
                    <a:pt x="1460500" y="23273"/>
                  </a:lnTo>
                  <a:lnTo>
                    <a:pt x="1422400" y="29685"/>
                  </a:lnTo>
                  <a:lnTo>
                    <a:pt x="1371600" y="36965"/>
                  </a:lnTo>
                  <a:lnTo>
                    <a:pt x="1320800" y="45125"/>
                  </a:lnTo>
                  <a:lnTo>
                    <a:pt x="1270000" y="54175"/>
                  </a:lnTo>
                  <a:lnTo>
                    <a:pt x="1219200" y="64126"/>
                  </a:lnTo>
                  <a:lnTo>
                    <a:pt x="1168400" y="74990"/>
                  </a:lnTo>
                  <a:lnTo>
                    <a:pt x="1117600" y="86776"/>
                  </a:lnTo>
                  <a:lnTo>
                    <a:pt x="1079500" y="99496"/>
                  </a:lnTo>
                  <a:lnTo>
                    <a:pt x="1028700" y="113161"/>
                  </a:lnTo>
                  <a:lnTo>
                    <a:pt x="977900" y="127782"/>
                  </a:lnTo>
                  <a:lnTo>
                    <a:pt x="927100" y="143369"/>
                  </a:lnTo>
                  <a:lnTo>
                    <a:pt x="889000" y="159934"/>
                  </a:lnTo>
                  <a:lnTo>
                    <a:pt x="838200" y="177487"/>
                  </a:lnTo>
                  <a:lnTo>
                    <a:pt x="787399" y="196039"/>
                  </a:lnTo>
                  <a:lnTo>
                    <a:pt x="749299" y="215602"/>
                  </a:lnTo>
                  <a:lnTo>
                    <a:pt x="698499" y="236185"/>
                  </a:lnTo>
                  <a:lnTo>
                    <a:pt x="647699" y="257800"/>
                  </a:lnTo>
                  <a:lnTo>
                    <a:pt x="609599" y="280458"/>
                  </a:lnTo>
                  <a:lnTo>
                    <a:pt x="571499" y="304169"/>
                  </a:lnTo>
                  <a:lnTo>
                    <a:pt x="520699" y="328945"/>
                  </a:lnTo>
                  <a:lnTo>
                    <a:pt x="482599" y="354797"/>
                  </a:lnTo>
                  <a:lnTo>
                    <a:pt x="444500" y="381734"/>
                  </a:lnTo>
                  <a:lnTo>
                    <a:pt x="406399" y="409769"/>
                  </a:lnTo>
                  <a:lnTo>
                    <a:pt x="368299" y="438912"/>
                  </a:lnTo>
                  <a:lnTo>
                    <a:pt x="317499" y="481584"/>
                  </a:lnTo>
                  <a:lnTo>
                    <a:pt x="279399" y="515804"/>
                  </a:lnTo>
                  <a:lnTo>
                    <a:pt x="241299" y="551381"/>
                  </a:lnTo>
                  <a:lnTo>
                    <a:pt x="203199" y="588332"/>
                  </a:lnTo>
                  <a:lnTo>
                    <a:pt x="177799" y="626671"/>
                  </a:lnTo>
                  <a:lnTo>
                    <a:pt x="139699" y="666415"/>
                  </a:lnTo>
                  <a:lnTo>
                    <a:pt x="114299" y="707578"/>
                  </a:lnTo>
                  <a:lnTo>
                    <a:pt x="88899" y="750178"/>
                  </a:lnTo>
                  <a:lnTo>
                    <a:pt x="63499" y="794229"/>
                  </a:lnTo>
                  <a:lnTo>
                    <a:pt x="50799" y="839748"/>
                  </a:lnTo>
                  <a:lnTo>
                    <a:pt x="25399" y="886750"/>
                  </a:lnTo>
                  <a:lnTo>
                    <a:pt x="0" y="985266"/>
                  </a:lnTo>
                  <a:lnTo>
                    <a:pt x="0" y="1211580"/>
                  </a:lnTo>
                  <a:lnTo>
                    <a:pt x="12700" y="1239012"/>
                  </a:lnTo>
                  <a:lnTo>
                    <a:pt x="25400" y="1286955"/>
                  </a:lnTo>
                  <a:lnTo>
                    <a:pt x="25399" y="989076"/>
                  </a:lnTo>
                  <a:lnTo>
                    <a:pt x="50799" y="888679"/>
                  </a:lnTo>
                  <a:lnTo>
                    <a:pt x="76199" y="840730"/>
                  </a:lnTo>
                  <a:lnTo>
                    <a:pt x="88899" y="794300"/>
                  </a:lnTo>
                  <a:lnTo>
                    <a:pt x="114299" y="749403"/>
                  </a:lnTo>
                  <a:lnTo>
                    <a:pt x="139699" y="706054"/>
                  </a:lnTo>
                  <a:lnTo>
                    <a:pt x="177799" y="664269"/>
                  </a:lnTo>
                  <a:lnTo>
                    <a:pt x="203199" y="624061"/>
                  </a:lnTo>
                  <a:lnTo>
                    <a:pt x="241299" y="585445"/>
                  </a:lnTo>
                  <a:lnTo>
                    <a:pt x="279399" y="548436"/>
                  </a:lnTo>
                  <a:lnTo>
                    <a:pt x="317499" y="513048"/>
                  </a:lnTo>
                  <a:lnTo>
                    <a:pt x="355599" y="479298"/>
                  </a:lnTo>
                  <a:lnTo>
                    <a:pt x="406399" y="438150"/>
                  </a:lnTo>
                  <a:lnTo>
                    <a:pt x="444500" y="409879"/>
                  </a:lnTo>
                  <a:lnTo>
                    <a:pt x="482600" y="382739"/>
                  </a:lnTo>
                  <a:lnTo>
                    <a:pt x="533399" y="356716"/>
                  </a:lnTo>
                  <a:lnTo>
                    <a:pt x="571499" y="331796"/>
                  </a:lnTo>
                  <a:lnTo>
                    <a:pt x="609599" y="307965"/>
                  </a:lnTo>
                  <a:lnTo>
                    <a:pt x="660399" y="285210"/>
                  </a:lnTo>
                  <a:lnTo>
                    <a:pt x="698499" y="263515"/>
                  </a:lnTo>
                  <a:lnTo>
                    <a:pt x="749299" y="242868"/>
                  </a:lnTo>
                  <a:lnTo>
                    <a:pt x="787399" y="223254"/>
                  </a:lnTo>
                  <a:lnTo>
                    <a:pt x="838200" y="204661"/>
                  </a:lnTo>
                  <a:lnTo>
                    <a:pt x="876300" y="187073"/>
                  </a:lnTo>
                  <a:lnTo>
                    <a:pt x="927100" y="170477"/>
                  </a:lnTo>
                  <a:lnTo>
                    <a:pt x="977900" y="154859"/>
                  </a:lnTo>
                  <a:lnTo>
                    <a:pt x="1028700" y="140205"/>
                  </a:lnTo>
                  <a:lnTo>
                    <a:pt x="1066800" y="126501"/>
                  </a:lnTo>
                  <a:lnTo>
                    <a:pt x="1117600" y="113734"/>
                  </a:lnTo>
                  <a:lnTo>
                    <a:pt x="1168400" y="101890"/>
                  </a:lnTo>
                  <a:lnTo>
                    <a:pt x="1219200" y="90954"/>
                  </a:lnTo>
                  <a:lnTo>
                    <a:pt x="1270000" y="80914"/>
                  </a:lnTo>
                  <a:lnTo>
                    <a:pt x="1320800" y="71754"/>
                  </a:lnTo>
                  <a:lnTo>
                    <a:pt x="1358900" y="63461"/>
                  </a:lnTo>
                  <a:lnTo>
                    <a:pt x="1409700" y="56021"/>
                  </a:lnTo>
                  <a:lnTo>
                    <a:pt x="1460500" y="49421"/>
                  </a:lnTo>
                  <a:lnTo>
                    <a:pt x="1511300" y="43646"/>
                  </a:lnTo>
                  <a:lnTo>
                    <a:pt x="1562100" y="38683"/>
                  </a:lnTo>
                  <a:lnTo>
                    <a:pt x="1612900" y="34518"/>
                  </a:lnTo>
                  <a:lnTo>
                    <a:pt x="1651000" y="31136"/>
                  </a:lnTo>
                  <a:lnTo>
                    <a:pt x="1701800" y="28525"/>
                  </a:lnTo>
                  <a:lnTo>
                    <a:pt x="1752600" y="26670"/>
                  </a:lnTo>
                  <a:lnTo>
                    <a:pt x="1841500" y="25146"/>
                  </a:lnTo>
                  <a:lnTo>
                    <a:pt x="1943100" y="26670"/>
                  </a:lnTo>
                  <a:lnTo>
                    <a:pt x="2032000" y="31242"/>
                  </a:lnTo>
                  <a:lnTo>
                    <a:pt x="2133600" y="38100"/>
                  </a:lnTo>
                  <a:lnTo>
                    <a:pt x="2171700" y="42696"/>
                  </a:lnTo>
                  <a:lnTo>
                    <a:pt x="2222500" y="48189"/>
                  </a:lnTo>
                  <a:lnTo>
                    <a:pt x="2273300" y="54592"/>
                  </a:lnTo>
                  <a:lnTo>
                    <a:pt x="2324100" y="61916"/>
                  </a:lnTo>
                  <a:lnTo>
                    <a:pt x="2374900" y="70173"/>
                  </a:lnTo>
                  <a:lnTo>
                    <a:pt x="2425700" y="79374"/>
                  </a:lnTo>
                  <a:lnTo>
                    <a:pt x="2476500" y="89533"/>
                  </a:lnTo>
                  <a:lnTo>
                    <a:pt x="2514600" y="100659"/>
                  </a:lnTo>
                  <a:lnTo>
                    <a:pt x="2565400" y="112767"/>
                  </a:lnTo>
                  <a:lnTo>
                    <a:pt x="2616200" y="125866"/>
                  </a:lnTo>
                  <a:lnTo>
                    <a:pt x="2667000" y="139969"/>
                  </a:lnTo>
                  <a:lnTo>
                    <a:pt x="2717800" y="155088"/>
                  </a:lnTo>
                  <a:lnTo>
                    <a:pt x="2768600" y="171235"/>
                  </a:lnTo>
                  <a:lnTo>
                    <a:pt x="2819400" y="188422"/>
                  </a:lnTo>
                  <a:lnTo>
                    <a:pt x="2870200" y="206660"/>
                  </a:lnTo>
                  <a:lnTo>
                    <a:pt x="2908300" y="225961"/>
                  </a:lnTo>
                  <a:lnTo>
                    <a:pt x="2959100" y="246337"/>
                  </a:lnTo>
                  <a:lnTo>
                    <a:pt x="3009900" y="267800"/>
                  </a:lnTo>
                  <a:lnTo>
                    <a:pt x="3048000" y="290362"/>
                  </a:lnTo>
                  <a:lnTo>
                    <a:pt x="3098800" y="314035"/>
                  </a:lnTo>
                  <a:lnTo>
                    <a:pt x="3136900" y="338831"/>
                  </a:lnTo>
                  <a:lnTo>
                    <a:pt x="3175000" y="364760"/>
                  </a:lnTo>
                  <a:lnTo>
                    <a:pt x="3225800" y="391836"/>
                  </a:lnTo>
                  <a:lnTo>
                    <a:pt x="3263900" y="420070"/>
                  </a:lnTo>
                  <a:lnTo>
                    <a:pt x="3302000" y="449474"/>
                  </a:lnTo>
                  <a:lnTo>
                    <a:pt x="3340100" y="480060"/>
                  </a:lnTo>
                  <a:lnTo>
                    <a:pt x="3390900" y="522732"/>
                  </a:lnTo>
                  <a:lnTo>
                    <a:pt x="3429000" y="556555"/>
                  </a:lnTo>
                  <a:lnTo>
                    <a:pt x="3454400" y="591664"/>
                  </a:lnTo>
                  <a:lnTo>
                    <a:pt x="3492500" y="628073"/>
                  </a:lnTo>
                  <a:lnTo>
                    <a:pt x="3517900" y="665796"/>
                  </a:lnTo>
                  <a:lnTo>
                    <a:pt x="3543300" y="704845"/>
                  </a:lnTo>
                  <a:lnTo>
                    <a:pt x="3568700" y="745236"/>
                  </a:lnTo>
                  <a:lnTo>
                    <a:pt x="3594100" y="786981"/>
                  </a:lnTo>
                  <a:lnTo>
                    <a:pt x="3619500" y="830094"/>
                  </a:lnTo>
                  <a:lnTo>
                    <a:pt x="3644900" y="920481"/>
                  </a:lnTo>
                  <a:lnTo>
                    <a:pt x="3670300" y="1016508"/>
                  </a:lnTo>
                  <a:lnTo>
                    <a:pt x="3670300" y="1300806"/>
                  </a:lnTo>
                  <a:lnTo>
                    <a:pt x="3695700" y="1204447"/>
                  </a:lnTo>
                  <a:close/>
                </a:path>
                <a:path extrusionOk="0" h="2196465" w="3695700">
                  <a:moveTo>
                    <a:pt x="3670300" y="1300806"/>
                  </a:moveTo>
                  <a:lnTo>
                    <a:pt x="3670300" y="1180338"/>
                  </a:lnTo>
                  <a:lnTo>
                    <a:pt x="3644900" y="1275161"/>
                  </a:lnTo>
                  <a:lnTo>
                    <a:pt x="3619500" y="1365611"/>
                  </a:lnTo>
                  <a:lnTo>
                    <a:pt x="3594100" y="1409035"/>
                  </a:lnTo>
                  <a:lnTo>
                    <a:pt x="3568700" y="1451171"/>
                  </a:lnTo>
                  <a:lnTo>
                    <a:pt x="3543300" y="1491957"/>
                  </a:lnTo>
                  <a:lnTo>
                    <a:pt x="3517900" y="1531326"/>
                  </a:lnTo>
                  <a:lnTo>
                    <a:pt x="3492500" y="1569215"/>
                  </a:lnTo>
                  <a:lnTo>
                    <a:pt x="3454400" y="1605558"/>
                  </a:lnTo>
                  <a:lnTo>
                    <a:pt x="3429000" y="1640292"/>
                  </a:lnTo>
                  <a:lnTo>
                    <a:pt x="3365500" y="1695450"/>
                  </a:lnTo>
                  <a:lnTo>
                    <a:pt x="3302000" y="1747399"/>
                  </a:lnTo>
                  <a:lnTo>
                    <a:pt x="3263900" y="1776811"/>
                  </a:lnTo>
                  <a:lnTo>
                    <a:pt x="3225800" y="1805035"/>
                  </a:lnTo>
                  <a:lnTo>
                    <a:pt x="3175000" y="1832086"/>
                  </a:lnTo>
                  <a:lnTo>
                    <a:pt x="3136900" y="1857976"/>
                  </a:lnTo>
                  <a:lnTo>
                    <a:pt x="3098800" y="1882720"/>
                  </a:lnTo>
                  <a:lnTo>
                    <a:pt x="3048000" y="1906332"/>
                  </a:lnTo>
                  <a:lnTo>
                    <a:pt x="2997200" y="1928824"/>
                  </a:lnTo>
                  <a:lnTo>
                    <a:pt x="2959100" y="1950211"/>
                  </a:lnTo>
                  <a:lnTo>
                    <a:pt x="2908300" y="1970507"/>
                  </a:lnTo>
                  <a:lnTo>
                    <a:pt x="2857500" y="1989724"/>
                  </a:lnTo>
                  <a:lnTo>
                    <a:pt x="2819400" y="2007878"/>
                  </a:lnTo>
                  <a:lnTo>
                    <a:pt x="2768600" y="2024981"/>
                  </a:lnTo>
                  <a:lnTo>
                    <a:pt x="2717800" y="2041048"/>
                  </a:lnTo>
                  <a:lnTo>
                    <a:pt x="2667000" y="2056091"/>
                  </a:lnTo>
                  <a:lnTo>
                    <a:pt x="2616200" y="2070126"/>
                  </a:lnTo>
                  <a:lnTo>
                    <a:pt x="2565400" y="2083165"/>
                  </a:lnTo>
                  <a:lnTo>
                    <a:pt x="2527300" y="2095222"/>
                  </a:lnTo>
                  <a:lnTo>
                    <a:pt x="2476500" y="2106311"/>
                  </a:lnTo>
                  <a:lnTo>
                    <a:pt x="2425700" y="2116446"/>
                  </a:lnTo>
                  <a:lnTo>
                    <a:pt x="2374900" y="2125641"/>
                  </a:lnTo>
                  <a:lnTo>
                    <a:pt x="2324100" y="2133908"/>
                  </a:lnTo>
                  <a:lnTo>
                    <a:pt x="2273300" y="2141262"/>
                  </a:lnTo>
                  <a:lnTo>
                    <a:pt x="2222500" y="2147717"/>
                  </a:lnTo>
                  <a:lnTo>
                    <a:pt x="2171700" y="2153286"/>
                  </a:lnTo>
                  <a:lnTo>
                    <a:pt x="2120900" y="2157984"/>
                  </a:lnTo>
                  <a:lnTo>
                    <a:pt x="2032000" y="2164842"/>
                  </a:lnTo>
                  <a:lnTo>
                    <a:pt x="1943100" y="2168652"/>
                  </a:lnTo>
                  <a:lnTo>
                    <a:pt x="1841500" y="2170176"/>
                  </a:lnTo>
                  <a:lnTo>
                    <a:pt x="1752600" y="2168652"/>
                  </a:lnTo>
                  <a:lnTo>
                    <a:pt x="1701800" y="2166969"/>
                  </a:lnTo>
                  <a:lnTo>
                    <a:pt x="1612900" y="2161239"/>
                  </a:lnTo>
                  <a:lnTo>
                    <a:pt x="1562100" y="2157167"/>
                  </a:lnTo>
                  <a:lnTo>
                    <a:pt x="1511300" y="2152275"/>
                  </a:lnTo>
                  <a:lnTo>
                    <a:pt x="1460500" y="2146551"/>
                  </a:lnTo>
                  <a:lnTo>
                    <a:pt x="1409700" y="2139983"/>
                  </a:lnTo>
                  <a:lnTo>
                    <a:pt x="1358900" y="2132559"/>
                  </a:lnTo>
                  <a:lnTo>
                    <a:pt x="1320800" y="2124268"/>
                  </a:lnTo>
                  <a:lnTo>
                    <a:pt x="1270000" y="2115097"/>
                  </a:lnTo>
                  <a:lnTo>
                    <a:pt x="1219200" y="2105034"/>
                  </a:lnTo>
                  <a:lnTo>
                    <a:pt x="1168400" y="2094068"/>
                  </a:lnTo>
                  <a:lnTo>
                    <a:pt x="1117600" y="2082187"/>
                  </a:lnTo>
                  <a:lnTo>
                    <a:pt x="1066800" y="2069379"/>
                  </a:lnTo>
                  <a:lnTo>
                    <a:pt x="1028700" y="2055632"/>
                  </a:lnTo>
                  <a:lnTo>
                    <a:pt x="977900" y="2040934"/>
                  </a:lnTo>
                  <a:lnTo>
                    <a:pt x="927100" y="2025274"/>
                  </a:lnTo>
                  <a:lnTo>
                    <a:pt x="876300" y="2008639"/>
                  </a:lnTo>
                  <a:lnTo>
                    <a:pt x="838200" y="1991017"/>
                  </a:lnTo>
                  <a:lnTo>
                    <a:pt x="787400" y="1972397"/>
                  </a:lnTo>
                  <a:lnTo>
                    <a:pt x="749300" y="1952767"/>
                  </a:lnTo>
                  <a:lnTo>
                    <a:pt x="698500" y="1932115"/>
                  </a:lnTo>
                  <a:lnTo>
                    <a:pt x="660400" y="1910429"/>
                  </a:lnTo>
                  <a:lnTo>
                    <a:pt x="609600" y="1887697"/>
                  </a:lnTo>
                  <a:lnTo>
                    <a:pt x="571500" y="1863907"/>
                  </a:lnTo>
                  <a:lnTo>
                    <a:pt x="533400" y="1839048"/>
                  </a:lnTo>
                  <a:lnTo>
                    <a:pt x="482600" y="1813107"/>
                  </a:lnTo>
                  <a:lnTo>
                    <a:pt x="444500" y="1786073"/>
                  </a:lnTo>
                  <a:lnTo>
                    <a:pt x="406400" y="1757934"/>
                  </a:lnTo>
                  <a:lnTo>
                    <a:pt x="317500" y="1684077"/>
                  </a:lnTo>
                  <a:lnTo>
                    <a:pt x="279400" y="1650521"/>
                  </a:lnTo>
                  <a:lnTo>
                    <a:pt x="241300" y="1615383"/>
                  </a:lnTo>
                  <a:lnTo>
                    <a:pt x="215900" y="1578694"/>
                  </a:lnTo>
                  <a:lnTo>
                    <a:pt x="177800" y="1540484"/>
                  </a:lnTo>
                  <a:lnTo>
                    <a:pt x="152400" y="1500782"/>
                  </a:lnTo>
                  <a:lnTo>
                    <a:pt x="127000" y="1459619"/>
                  </a:lnTo>
                  <a:lnTo>
                    <a:pt x="101600" y="1417023"/>
                  </a:lnTo>
                  <a:lnTo>
                    <a:pt x="76200" y="1373025"/>
                  </a:lnTo>
                  <a:lnTo>
                    <a:pt x="63500" y="1327655"/>
                  </a:lnTo>
                  <a:lnTo>
                    <a:pt x="38100" y="1232916"/>
                  </a:lnTo>
                  <a:lnTo>
                    <a:pt x="25400" y="1206246"/>
                  </a:lnTo>
                  <a:lnTo>
                    <a:pt x="25400" y="1286955"/>
                  </a:lnTo>
                  <a:lnTo>
                    <a:pt x="50800" y="1379253"/>
                  </a:lnTo>
                  <a:lnTo>
                    <a:pt x="76200" y="1423517"/>
                  </a:lnTo>
                  <a:lnTo>
                    <a:pt x="101600" y="1466463"/>
                  </a:lnTo>
                  <a:lnTo>
                    <a:pt x="127000" y="1508047"/>
                  </a:lnTo>
                  <a:lnTo>
                    <a:pt x="152400" y="1548224"/>
                  </a:lnTo>
                  <a:lnTo>
                    <a:pt x="190500" y="1586946"/>
                  </a:lnTo>
                  <a:lnTo>
                    <a:pt x="215900" y="1624170"/>
                  </a:lnTo>
                  <a:lnTo>
                    <a:pt x="254000" y="1659850"/>
                  </a:lnTo>
                  <a:lnTo>
                    <a:pt x="292100" y="1693940"/>
                  </a:lnTo>
                  <a:lnTo>
                    <a:pt x="330200" y="1726396"/>
                  </a:lnTo>
                  <a:lnTo>
                    <a:pt x="368300" y="1757172"/>
                  </a:lnTo>
                  <a:lnTo>
                    <a:pt x="393700" y="1778508"/>
                  </a:lnTo>
                  <a:lnTo>
                    <a:pt x="419100" y="1798320"/>
                  </a:lnTo>
                  <a:lnTo>
                    <a:pt x="457200" y="1826163"/>
                  </a:lnTo>
                  <a:lnTo>
                    <a:pt x="495300" y="1852881"/>
                  </a:lnTo>
                  <a:lnTo>
                    <a:pt x="546100" y="1878488"/>
                  </a:lnTo>
                  <a:lnTo>
                    <a:pt x="584200" y="1902995"/>
                  </a:lnTo>
                  <a:lnTo>
                    <a:pt x="635000" y="1926416"/>
                  </a:lnTo>
                  <a:lnTo>
                    <a:pt x="673100" y="1948763"/>
                  </a:lnTo>
                  <a:lnTo>
                    <a:pt x="723900" y="1970049"/>
                  </a:lnTo>
                  <a:lnTo>
                    <a:pt x="762000" y="1990286"/>
                  </a:lnTo>
                  <a:lnTo>
                    <a:pt x="812800" y="2009488"/>
                  </a:lnTo>
                  <a:lnTo>
                    <a:pt x="863600" y="2027667"/>
                  </a:lnTo>
                  <a:lnTo>
                    <a:pt x="901700" y="2044837"/>
                  </a:lnTo>
                  <a:lnTo>
                    <a:pt x="952500" y="2061008"/>
                  </a:lnTo>
                  <a:lnTo>
                    <a:pt x="1003300" y="2076196"/>
                  </a:lnTo>
                  <a:lnTo>
                    <a:pt x="1054100" y="2090411"/>
                  </a:lnTo>
                  <a:lnTo>
                    <a:pt x="1104900" y="2103667"/>
                  </a:lnTo>
                  <a:lnTo>
                    <a:pt x="1155700" y="2115977"/>
                  </a:lnTo>
                  <a:lnTo>
                    <a:pt x="1206500" y="2127353"/>
                  </a:lnTo>
                  <a:lnTo>
                    <a:pt x="1257300" y="2137809"/>
                  </a:lnTo>
                  <a:lnTo>
                    <a:pt x="1295400" y="2147356"/>
                  </a:lnTo>
                  <a:lnTo>
                    <a:pt x="1346200" y="2156008"/>
                  </a:lnTo>
                  <a:lnTo>
                    <a:pt x="1397000" y="2163777"/>
                  </a:lnTo>
                  <a:lnTo>
                    <a:pt x="1447800" y="2170677"/>
                  </a:lnTo>
                  <a:lnTo>
                    <a:pt x="1498600" y="2176719"/>
                  </a:lnTo>
                  <a:lnTo>
                    <a:pt x="1549400" y="2181916"/>
                  </a:lnTo>
                  <a:lnTo>
                    <a:pt x="1600200" y="2186282"/>
                  </a:lnTo>
                  <a:lnTo>
                    <a:pt x="1651000" y="2189830"/>
                  </a:lnTo>
                  <a:lnTo>
                    <a:pt x="1701800" y="2192570"/>
                  </a:lnTo>
                  <a:lnTo>
                    <a:pt x="1752600" y="2194518"/>
                  </a:lnTo>
                  <a:lnTo>
                    <a:pt x="1803400" y="2195685"/>
                  </a:lnTo>
                  <a:lnTo>
                    <a:pt x="1841500" y="2196084"/>
                  </a:lnTo>
                  <a:lnTo>
                    <a:pt x="1943100" y="2194560"/>
                  </a:lnTo>
                  <a:lnTo>
                    <a:pt x="2032000" y="2189988"/>
                  </a:lnTo>
                  <a:lnTo>
                    <a:pt x="2133600" y="2183130"/>
                  </a:lnTo>
                  <a:lnTo>
                    <a:pt x="2222500" y="2173986"/>
                  </a:lnTo>
                  <a:lnTo>
                    <a:pt x="2273300" y="2167556"/>
                  </a:lnTo>
                  <a:lnTo>
                    <a:pt x="2324100" y="2160270"/>
                  </a:lnTo>
                  <a:lnTo>
                    <a:pt x="2362200" y="2152107"/>
                  </a:lnTo>
                  <a:lnTo>
                    <a:pt x="2413000" y="2143050"/>
                  </a:lnTo>
                  <a:lnTo>
                    <a:pt x="2463800" y="2133081"/>
                  </a:lnTo>
                  <a:lnTo>
                    <a:pt x="2514600" y="2122183"/>
                  </a:lnTo>
                  <a:lnTo>
                    <a:pt x="2565400" y="2110336"/>
                  </a:lnTo>
                  <a:lnTo>
                    <a:pt x="2616200" y="2097524"/>
                  </a:lnTo>
                  <a:lnTo>
                    <a:pt x="2667000" y="2083728"/>
                  </a:lnTo>
                  <a:lnTo>
                    <a:pt x="2717800" y="2068930"/>
                  </a:lnTo>
                  <a:lnTo>
                    <a:pt x="2768600" y="2053112"/>
                  </a:lnTo>
                  <a:lnTo>
                    <a:pt x="2806700" y="2036257"/>
                  </a:lnTo>
                  <a:lnTo>
                    <a:pt x="2857500" y="2018345"/>
                  </a:lnTo>
                  <a:lnTo>
                    <a:pt x="2908300" y="1999360"/>
                  </a:lnTo>
                  <a:lnTo>
                    <a:pt x="2959100" y="1979282"/>
                  </a:lnTo>
                  <a:lnTo>
                    <a:pt x="2997200" y="1958095"/>
                  </a:lnTo>
                  <a:lnTo>
                    <a:pt x="3048000" y="1935780"/>
                  </a:lnTo>
                  <a:lnTo>
                    <a:pt x="3086100" y="1912320"/>
                  </a:lnTo>
                  <a:lnTo>
                    <a:pt x="3136900" y="1887695"/>
                  </a:lnTo>
                  <a:lnTo>
                    <a:pt x="3175000" y="1861889"/>
                  </a:lnTo>
                  <a:lnTo>
                    <a:pt x="3225800" y="1834882"/>
                  </a:lnTo>
                  <a:lnTo>
                    <a:pt x="3263900" y="1806658"/>
                  </a:lnTo>
                  <a:lnTo>
                    <a:pt x="3302000" y="1777199"/>
                  </a:lnTo>
                  <a:lnTo>
                    <a:pt x="3340100" y="1746485"/>
                  </a:lnTo>
                  <a:lnTo>
                    <a:pt x="3378200" y="1714500"/>
                  </a:lnTo>
                  <a:lnTo>
                    <a:pt x="3429000" y="1669542"/>
                  </a:lnTo>
                  <a:lnTo>
                    <a:pt x="3467100" y="1634100"/>
                  </a:lnTo>
                  <a:lnTo>
                    <a:pt x="3505200" y="1597226"/>
                  </a:lnTo>
                  <a:lnTo>
                    <a:pt x="3530600" y="1558941"/>
                  </a:lnTo>
                  <a:lnTo>
                    <a:pt x="3556000" y="1519267"/>
                  </a:lnTo>
                  <a:lnTo>
                    <a:pt x="3581400" y="1478225"/>
                  </a:lnTo>
                  <a:lnTo>
                    <a:pt x="3606800" y="1435836"/>
                  </a:lnTo>
                  <a:lnTo>
                    <a:pt x="3632200" y="1392123"/>
                  </a:lnTo>
                  <a:lnTo>
                    <a:pt x="3657600" y="1347105"/>
                  </a:lnTo>
                  <a:lnTo>
                    <a:pt x="3670300" y="1300806"/>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59" name="Google Shape;959;p66"/>
          <p:cNvSpPr txBox="1"/>
          <p:nvPr/>
        </p:nvSpPr>
        <p:spPr>
          <a:xfrm>
            <a:off x="6706461" y="1829816"/>
            <a:ext cx="2257425" cy="1840865"/>
          </a:xfrm>
          <a:prstGeom prst="rect">
            <a:avLst/>
          </a:prstGeom>
          <a:noFill/>
          <a:ln>
            <a:noFill/>
          </a:ln>
        </p:spPr>
        <p:txBody>
          <a:bodyPr anchorCtr="0" anchor="t" bIns="0" lIns="0" spcFirstLastPara="1" rIns="0" wrap="square" tIns="12050">
            <a:spAutoFit/>
          </a:bodyPr>
          <a:lstStyle/>
          <a:p>
            <a:pPr indent="0" lvl="0" marL="12065" marR="5080" rtl="0" algn="ctr">
              <a:lnSpc>
                <a:spcPct val="100000"/>
              </a:lnSpc>
              <a:spcBef>
                <a:spcPts val="0"/>
              </a:spcBef>
              <a:spcAft>
                <a:spcPts val="0"/>
              </a:spcAft>
              <a:buNone/>
            </a:pPr>
            <a:r>
              <a:rPr lang="en-US" sz="2000">
                <a:solidFill>
                  <a:srgbClr val="FFFFFF"/>
                </a:solidFill>
                <a:latin typeface="Arial"/>
                <a:ea typeface="Arial"/>
                <a:cs typeface="Arial"/>
                <a:sym typeface="Arial"/>
              </a:rPr>
              <a:t>Permeabilization  create holes in the  plasmamembrane  (access for antibodies  and fluorophores)</a:t>
            </a:r>
            <a:endParaRPr sz="2000">
              <a:latin typeface="Arial"/>
              <a:ea typeface="Arial"/>
              <a:cs typeface="Arial"/>
              <a:sym typeface="Arial"/>
            </a:endParaRPr>
          </a:p>
        </p:txBody>
      </p:sp>
      <p:sp>
        <p:nvSpPr>
          <p:cNvPr id="960" name="Google Shape;960;p66"/>
          <p:cNvSpPr/>
          <p:nvPr/>
        </p:nvSpPr>
        <p:spPr>
          <a:xfrm>
            <a:off x="6410588" y="4479654"/>
            <a:ext cx="3146306" cy="132540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1" name="Google Shape;961;p66"/>
          <p:cNvSpPr/>
          <p:nvPr/>
        </p:nvSpPr>
        <p:spPr>
          <a:xfrm>
            <a:off x="1408061" y="5227320"/>
            <a:ext cx="2182368" cy="1066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2" name="Google Shape;962;p66"/>
          <p:cNvSpPr txBox="1"/>
          <p:nvPr/>
        </p:nvSpPr>
        <p:spPr>
          <a:xfrm>
            <a:off x="3300348" y="6447535"/>
            <a:ext cx="6195695"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..of course, fixing with organic solvents needs no permeabilization.</a:t>
            </a:r>
            <a:endParaRPr sz="1800">
              <a:latin typeface="Arial"/>
              <a:ea typeface="Arial"/>
              <a:cs typeface="Arial"/>
              <a:sym typeface="Arial"/>
            </a:endParaRPr>
          </a:p>
        </p:txBody>
      </p:sp>
      <p:sp>
        <p:nvSpPr>
          <p:cNvPr id="963" name="Google Shape;963;p66"/>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964" name="Google Shape;964;p66"/>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67"/>
          <p:cNvSpPr txBox="1"/>
          <p:nvPr>
            <p:ph type="title"/>
          </p:nvPr>
        </p:nvSpPr>
        <p:spPr>
          <a:xfrm>
            <a:off x="1281822" y="670052"/>
            <a:ext cx="6646657" cy="36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latin typeface="Arial"/>
                <a:ea typeface="Arial"/>
                <a:cs typeface="Arial"/>
                <a:sym typeface="Arial"/>
              </a:rPr>
              <a:t>Think actively about your target protein!</a:t>
            </a:r>
            <a:endParaRPr sz="2400">
              <a:latin typeface="Arial"/>
              <a:ea typeface="Arial"/>
              <a:cs typeface="Arial"/>
              <a:sym typeface="Arial"/>
            </a:endParaRPr>
          </a:p>
        </p:txBody>
      </p:sp>
      <p:sp>
        <p:nvSpPr>
          <p:cNvPr id="970" name="Google Shape;970;p67"/>
          <p:cNvSpPr/>
          <p:nvPr/>
        </p:nvSpPr>
        <p:spPr>
          <a:xfrm>
            <a:off x="1202755" y="1911068"/>
            <a:ext cx="5384125" cy="38969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71" name="Google Shape;971;p67"/>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972" name="Google Shape;972;p67"/>
          <p:cNvSpPr txBox="1"/>
          <p:nvPr/>
        </p:nvSpPr>
        <p:spPr>
          <a:xfrm>
            <a:off x="6794122" y="1857248"/>
            <a:ext cx="2620645" cy="4634864"/>
          </a:xfrm>
          <a:prstGeom prst="rect">
            <a:avLst/>
          </a:prstGeom>
          <a:noFill/>
          <a:ln>
            <a:noFill/>
          </a:ln>
        </p:spPr>
        <p:txBody>
          <a:bodyPr anchorCtr="0" anchor="t" bIns="0" lIns="0" spcFirstLastPara="1" rIns="0" wrap="square" tIns="12050">
            <a:spAutoFit/>
          </a:bodyPr>
          <a:lstStyle/>
          <a:p>
            <a:pPr indent="24765" lvl="0" marL="12700" marR="5080" rtl="0" algn="l">
              <a:lnSpc>
                <a:spcPct val="100000"/>
              </a:lnSpc>
              <a:spcBef>
                <a:spcPts val="0"/>
              </a:spcBef>
              <a:spcAft>
                <a:spcPts val="0"/>
              </a:spcAft>
              <a:buNone/>
            </a:pPr>
            <a:r>
              <a:rPr lang="en-US" sz="1100">
                <a:latin typeface="Arial"/>
                <a:ea typeface="Arial"/>
                <a:cs typeface="Arial"/>
                <a:sym typeface="Arial"/>
              </a:rPr>
              <a:t>Cells fixed with paraformaldehyde (PFA) only (L), or  paraformaldehyde followed by methanol (R), and stained for a  carbohydrate antigen (red) and a a cytoskeletal protein  (myosin, green). The myosin staining shown in the right image  is more ‘true’, however the carbohydrate surface staining  present in the left image has been removed by  permeabilization with methanol (R). The green staining in the  cell (L) indicates a leaky cell, in which a number of small holes  have been formed by PFA fixation through which the antibody  could gain partial access to the interior (the bright spots).</a:t>
            </a:r>
            <a:endParaRPr sz="1100">
              <a:latin typeface="Arial"/>
              <a:ea typeface="Arial"/>
              <a:cs typeface="Arial"/>
              <a:sym typeface="Arial"/>
            </a:endParaRPr>
          </a:p>
          <a:p>
            <a:pPr indent="0" lvl="0" marL="12700" marR="17780" rtl="0" algn="l">
              <a:lnSpc>
                <a:spcPct val="100000"/>
              </a:lnSpc>
              <a:spcBef>
                <a:spcPts val="0"/>
              </a:spcBef>
              <a:spcAft>
                <a:spcPts val="0"/>
              </a:spcAft>
              <a:buNone/>
            </a:pPr>
            <a:r>
              <a:rPr lang="en-US" sz="1100">
                <a:latin typeface="Arial"/>
                <a:ea typeface="Arial"/>
                <a:cs typeface="Arial"/>
                <a:sym typeface="Arial"/>
              </a:rPr>
              <a:t>More rigorous permeabilization on the same cell type (R)  allows the antibody into the cell to detect the entire  cytoskeletal network, largely inaccessible in most of the non-  permeabilized cells (L). Whether the cell (L) was leaking  before the formaldehyde treatment, or leaking was caused by  the fixation process, is unknown. What is clear, however, is  that without the image on the right, it could be erroneously  concluded that only a few cells contain the antigen and it  stains in a punctate pattern.</a:t>
            </a:r>
            <a:endParaRPr sz="1100">
              <a:latin typeface="Arial"/>
              <a:ea typeface="Arial"/>
              <a:cs typeface="Arial"/>
              <a:sym typeface="Arial"/>
            </a:endParaRPr>
          </a:p>
        </p:txBody>
      </p:sp>
      <p:pic>
        <p:nvPicPr>
          <p:cNvPr id="973" name="Google Shape;973;p67"/>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68"/>
          <p:cNvSpPr txBox="1"/>
          <p:nvPr>
            <p:ph type="title"/>
          </p:nvPr>
        </p:nvSpPr>
        <p:spPr>
          <a:xfrm>
            <a:off x="1089694" y="607893"/>
            <a:ext cx="333659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Label size</a:t>
            </a:r>
            <a:endParaRPr sz="2800">
              <a:latin typeface="Arial"/>
              <a:ea typeface="Arial"/>
              <a:cs typeface="Arial"/>
              <a:sym typeface="Arial"/>
            </a:endParaRPr>
          </a:p>
        </p:txBody>
      </p:sp>
      <p:grpSp>
        <p:nvGrpSpPr>
          <p:cNvPr id="979" name="Google Shape;979;p68"/>
          <p:cNvGrpSpPr/>
          <p:nvPr/>
        </p:nvGrpSpPr>
        <p:grpSpPr>
          <a:xfrm>
            <a:off x="860945" y="1543050"/>
            <a:ext cx="8772894" cy="4827268"/>
            <a:chOff x="860945" y="1543050"/>
            <a:chExt cx="8772894" cy="4827268"/>
          </a:xfrm>
        </p:grpSpPr>
        <p:sp>
          <p:nvSpPr>
            <p:cNvPr id="980" name="Google Shape;980;p68"/>
            <p:cNvSpPr/>
            <p:nvPr/>
          </p:nvSpPr>
          <p:spPr>
            <a:xfrm>
              <a:off x="860945" y="1543050"/>
              <a:ext cx="2484120" cy="21061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1" name="Google Shape;981;p68"/>
            <p:cNvSpPr/>
            <p:nvPr/>
          </p:nvSpPr>
          <p:spPr>
            <a:xfrm>
              <a:off x="6859397" y="4354067"/>
              <a:ext cx="2774442" cy="201625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82" name="Google Shape;982;p68"/>
            <p:cNvSpPr/>
            <p:nvPr/>
          </p:nvSpPr>
          <p:spPr>
            <a:xfrm>
              <a:off x="3331349" y="2842259"/>
              <a:ext cx="4223003" cy="161467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83" name="Google Shape;983;p68"/>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984" name="Google Shape;984;p68"/>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69"/>
          <p:cNvSpPr txBox="1"/>
          <p:nvPr/>
        </p:nvSpPr>
        <p:spPr>
          <a:xfrm>
            <a:off x="1105033" y="4731511"/>
            <a:ext cx="3390900" cy="21462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If possible:</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Dye labeld primary antibody (150 – 160 kDa)</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Fab fragments (~ 50 kDa)</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Nanobodies (12-15 kDa)</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Aptamers</a:t>
            </a:r>
            <a:endParaRPr sz="1800">
              <a:latin typeface="Arial"/>
              <a:ea typeface="Arial"/>
              <a:cs typeface="Arial"/>
              <a:sym typeface="Arial"/>
            </a:endParaRPr>
          </a:p>
          <a:p>
            <a:pPr indent="-285750" lvl="0" marL="298450" marR="0" rtl="0" algn="l">
              <a:lnSpc>
                <a:spcPct val="100000"/>
              </a:lnSpc>
              <a:spcBef>
                <a:spcPts val="0"/>
              </a:spcBef>
              <a:spcAft>
                <a:spcPts val="0"/>
              </a:spcAft>
              <a:buSzPts val="1800"/>
              <a:buFont typeface="Arial"/>
              <a:buChar char="-"/>
            </a:pPr>
            <a:r>
              <a:rPr lang="en-US" sz="1800">
                <a:latin typeface="Arial"/>
                <a:ea typeface="Arial"/>
                <a:cs typeface="Arial"/>
                <a:sym typeface="Arial"/>
              </a:rPr>
              <a:t>Small protein tags (SNAP, HaLo)</a:t>
            </a:r>
            <a:endParaRPr sz="1800">
              <a:latin typeface="Arial"/>
              <a:ea typeface="Arial"/>
              <a:cs typeface="Arial"/>
              <a:sym typeface="Arial"/>
            </a:endParaRPr>
          </a:p>
        </p:txBody>
      </p:sp>
      <p:sp>
        <p:nvSpPr>
          <p:cNvPr id="990" name="Google Shape;990;p69"/>
          <p:cNvSpPr/>
          <p:nvPr/>
        </p:nvSpPr>
        <p:spPr>
          <a:xfrm>
            <a:off x="1281569" y="1482089"/>
            <a:ext cx="6575295" cy="247195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91" name="Google Shape;991;p69"/>
          <p:cNvSpPr txBox="1"/>
          <p:nvPr/>
        </p:nvSpPr>
        <p:spPr>
          <a:xfrm>
            <a:off x="6362065" y="4042664"/>
            <a:ext cx="718185"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12-15 kDa</a:t>
            </a:r>
            <a:endParaRPr sz="1800">
              <a:latin typeface="Arial"/>
              <a:ea typeface="Arial"/>
              <a:cs typeface="Arial"/>
              <a:sym typeface="Arial"/>
            </a:endParaRPr>
          </a:p>
        </p:txBody>
      </p:sp>
      <p:sp>
        <p:nvSpPr>
          <p:cNvPr id="992" name="Google Shape;992;p69"/>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993" name="Google Shape;993;p69"/>
          <p:cNvSpPr txBox="1"/>
          <p:nvPr/>
        </p:nvSpPr>
        <p:spPr>
          <a:xfrm>
            <a:off x="1764919" y="4060952"/>
            <a:ext cx="948055"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latin typeface="Arial"/>
                <a:ea typeface="Arial"/>
                <a:cs typeface="Arial"/>
                <a:sym typeface="Arial"/>
              </a:rPr>
              <a:t>150–160 kDa</a:t>
            </a:r>
            <a:endParaRPr sz="1800">
              <a:latin typeface="Arial"/>
              <a:ea typeface="Arial"/>
              <a:cs typeface="Arial"/>
              <a:sym typeface="Arial"/>
            </a:endParaRPr>
          </a:p>
        </p:txBody>
      </p:sp>
      <p:sp>
        <p:nvSpPr>
          <p:cNvPr id="994" name="Google Shape;994;p69"/>
          <p:cNvSpPr txBox="1"/>
          <p:nvPr>
            <p:ph type="title"/>
          </p:nvPr>
        </p:nvSpPr>
        <p:spPr>
          <a:xfrm>
            <a:off x="1402153" y="190647"/>
            <a:ext cx="6334125" cy="72389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latin typeface="Arial"/>
                <a:ea typeface="Arial"/>
                <a:cs typeface="Arial"/>
                <a:sym typeface="Arial"/>
              </a:rPr>
              <a:t>Labeling strategies for super‐resolution microscopy</a:t>
            </a:r>
            <a:endParaRPr sz="2400">
              <a:latin typeface="Arial"/>
              <a:ea typeface="Arial"/>
              <a:cs typeface="Arial"/>
              <a:sym typeface="Arial"/>
            </a:endParaRPr>
          </a:p>
        </p:txBody>
      </p:sp>
      <p:pic>
        <p:nvPicPr>
          <p:cNvPr id="995" name="Google Shape;995;p69"/>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281823" y="606043"/>
            <a:ext cx="2574639"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Histology</a:t>
            </a:r>
            <a:endParaRPr sz="2800">
              <a:latin typeface="Arial"/>
              <a:ea typeface="Arial"/>
              <a:cs typeface="Arial"/>
              <a:sym typeface="Arial"/>
            </a:endParaRPr>
          </a:p>
        </p:txBody>
      </p:sp>
      <p:sp>
        <p:nvSpPr>
          <p:cNvPr id="133" name="Google Shape;133;p7"/>
          <p:cNvSpPr txBox="1"/>
          <p:nvPr/>
        </p:nvSpPr>
        <p:spPr>
          <a:xfrm>
            <a:off x="4557618" y="6172469"/>
            <a:ext cx="1116330" cy="5460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Microscopy</a:t>
            </a:r>
            <a:endParaRPr sz="1800">
              <a:latin typeface="Trebuchet MS"/>
              <a:ea typeface="Trebuchet MS"/>
              <a:cs typeface="Trebuchet MS"/>
              <a:sym typeface="Trebuchet MS"/>
            </a:endParaRPr>
          </a:p>
        </p:txBody>
      </p:sp>
      <p:sp>
        <p:nvSpPr>
          <p:cNvPr id="134" name="Google Shape;134;p7"/>
          <p:cNvSpPr/>
          <p:nvPr/>
        </p:nvSpPr>
        <p:spPr>
          <a:xfrm>
            <a:off x="5032895" y="2061972"/>
            <a:ext cx="219710" cy="422275"/>
          </a:xfrm>
          <a:custGeom>
            <a:rect b="b" l="l" r="r" t="t"/>
            <a:pathLst>
              <a:path extrusionOk="0" h="422275" w="219710">
                <a:moveTo>
                  <a:pt x="219455" y="313182"/>
                </a:moveTo>
                <a:lnTo>
                  <a:pt x="164591" y="313182"/>
                </a:lnTo>
                <a:lnTo>
                  <a:pt x="164591" y="0"/>
                </a:lnTo>
                <a:lnTo>
                  <a:pt x="54863" y="0"/>
                </a:lnTo>
                <a:lnTo>
                  <a:pt x="54863" y="313182"/>
                </a:lnTo>
                <a:lnTo>
                  <a:pt x="0" y="313182"/>
                </a:lnTo>
                <a:lnTo>
                  <a:pt x="109727" y="422148"/>
                </a:lnTo>
                <a:lnTo>
                  <a:pt x="219455" y="313182"/>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 name="Google Shape;135;p7"/>
          <p:cNvSpPr/>
          <p:nvPr/>
        </p:nvSpPr>
        <p:spPr>
          <a:xfrm>
            <a:off x="6066929" y="4259579"/>
            <a:ext cx="3499865" cy="22524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6" name="Google Shape;136;p7"/>
          <p:cNvSpPr txBox="1"/>
          <p:nvPr/>
        </p:nvSpPr>
        <p:spPr>
          <a:xfrm>
            <a:off x="3140321" y="1636267"/>
            <a:ext cx="3967479" cy="3026410"/>
          </a:xfrm>
          <a:prstGeom prst="rect">
            <a:avLst/>
          </a:prstGeom>
          <a:noFill/>
          <a:ln>
            <a:noFill/>
          </a:ln>
        </p:spPr>
        <p:txBody>
          <a:bodyPr anchorCtr="0" anchor="t" bIns="0" lIns="0" spcFirstLastPara="1" rIns="0" wrap="square" tIns="12700">
            <a:spAutoFit/>
          </a:bodyPr>
          <a:lstStyle/>
          <a:p>
            <a:pPr indent="0" lvl="0" marL="12065" marR="0" rtl="0" algn="ctr">
              <a:lnSpc>
                <a:spcPct val="100000"/>
              </a:lnSpc>
              <a:spcBef>
                <a:spcPts val="0"/>
              </a:spcBef>
              <a:spcAft>
                <a:spcPts val="0"/>
              </a:spcAft>
              <a:buNone/>
            </a:pPr>
            <a:r>
              <a:rPr b="1" lang="en-US" sz="1800">
                <a:solidFill>
                  <a:srgbClr val="0070C0"/>
                </a:solidFill>
                <a:latin typeface="Trebuchet MS"/>
                <a:ea typeface="Trebuchet MS"/>
                <a:cs typeface="Trebuchet MS"/>
                <a:sym typeface="Trebuchet MS"/>
              </a:rPr>
              <a:t>Tissue (from organ preparation/biopsy)</a:t>
            </a:r>
            <a:endParaRPr sz="1800">
              <a:latin typeface="Trebuchet MS"/>
              <a:ea typeface="Trebuchet MS"/>
              <a:cs typeface="Trebuchet MS"/>
              <a:sym typeface="Trebuchet MS"/>
            </a:endParaRPr>
          </a:p>
          <a:p>
            <a:pPr indent="0" lvl="0" marL="12700" marR="5080" rtl="0" algn="ctr">
              <a:lnSpc>
                <a:spcPct val="330600"/>
              </a:lnSpc>
              <a:spcBef>
                <a:spcPts val="5"/>
              </a:spcBef>
              <a:spcAft>
                <a:spcPts val="0"/>
              </a:spcAft>
              <a:buNone/>
            </a:pPr>
            <a:r>
              <a:rPr b="1" lang="en-US" sz="1800">
                <a:solidFill>
                  <a:srgbClr val="0070C0"/>
                </a:solidFill>
                <a:latin typeface="Trebuchet MS"/>
                <a:ea typeface="Trebuchet MS"/>
                <a:cs typeface="Trebuchet MS"/>
                <a:sym typeface="Trebuchet MS"/>
              </a:rPr>
              <a:t>Fixation/snap freezing/fixing and freezing  Sectioning</a:t>
            </a:r>
            <a:endParaRPr sz="1800">
              <a:latin typeface="Trebuchet MS"/>
              <a:ea typeface="Trebuchet MS"/>
              <a:cs typeface="Trebuchet MS"/>
              <a:sym typeface="Trebuchet MS"/>
            </a:endParaRPr>
          </a:p>
          <a:p>
            <a:pPr indent="-10795" lvl="0" marL="1530985" marR="1496060" rtl="0" algn="ctr">
              <a:lnSpc>
                <a:spcPct val="388888"/>
              </a:lnSpc>
              <a:spcBef>
                <a:spcPts val="825"/>
              </a:spcBef>
              <a:spcAft>
                <a:spcPts val="0"/>
              </a:spcAft>
              <a:buNone/>
            </a:pPr>
            <a:r>
              <a:rPr b="1" lang="en-US" sz="1800">
                <a:solidFill>
                  <a:srgbClr val="0070C0"/>
                </a:solidFill>
                <a:latin typeface="Trebuchet MS"/>
                <a:ea typeface="Trebuchet MS"/>
                <a:cs typeface="Trebuchet MS"/>
                <a:sym typeface="Trebuchet MS"/>
              </a:rPr>
              <a:t>Staining  Mounting</a:t>
            </a:r>
            <a:endParaRPr sz="1800">
              <a:latin typeface="Trebuchet MS"/>
              <a:ea typeface="Trebuchet MS"/>
              <a:cs typeface="Trebuchet MS"/>
              <a:sym typeface="Trebuchet MS"/>
            </a:endParaRPr>
          </a:p>
        </p:txBody>
      </p:sp>
      <p:sp>
        <p:nvSpPr>
          <p:cNvPr id="137" name="Google Shape;137;p7"/>
          <p:cNvSpPr/>
          <p:nvPr/>
        </p:nvSpPr>
        <p:spPr>
          <a:xfrm>
            <a:off x="5011559" y="3918203"/>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7"/>
          <p:cNvSpPr/>
          <p:nvPr/>
        </p:nvSpPr>
        <p:spPr>
          <a:xfrm>
            <a:off x="5011559" y="4795265"/>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139" name="Google Shape;139;p7"/>
          <p:cNvGrpSpPr/>
          <p:nvPr/>
        </p:nvGrpSpPr>
        <p:grpSpPr>
          <a:xfrm>
            <a:off x="3015119" y="2488692"/>
            <a:ext cx="4255135" cy="903097"/>
            <a:chOff x="3015119" y="2488692"/>
            <a:chExt cx="4255135" cy="903097"/>
          </a:xfrm>
        </p:grpSpPr>
        <p:sp>
          <p:nvSpPr>
            <p:cNvPr id="140" name="Google Shape;140;p7"/>
            <p:cNvSpPr/>
            <p:nvPr/>
          </p:nvSpPr>
          <p:spPr>
            <a:xfrm>
              <a:off x="5011559" y="2969514"/>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1" name="Google Shape;141;p7"/>
            <p:cNvSpPr/>
            <p:nvPr/>
          </p:nvSpPr>
          <p:spPr>
            <a:xfrm>
              <a:off x="3015119" y="2488692"/>
              <a:ext cx="4255135" cy="510540"/>
            </a:xfrm>
            <a:custGeom>
              <a:rect b="b" l="l" r="r" t="t"/>
              <a:pathLst>
                <a:path extrusionOk="0" h="510539" w="4255134">
                  <a:moveTo>
                    <a:pt x="4255008" y="505206"/>
                  </a:moveTo>
                  <a:lnTo>
                    <a:pt x="4255008" y="6096"/>
                  </a:lnTo>
                  <a:lnTo>
                    <a:pt x="4248912" y="0"/>
                  </a:lnTo>
                  <a:lnTo>
                    <a:pt x="6095" y="0"/>
                  </a:lnTo>
                  <a:lnTo>
                    <a:pt x="0" y="6096"/>
                  </a:lnTo>
                  <a:lnTo>
                    <a:pt x="0" y="505206"/>
                  </a:lnTo>
                  <a:lnTo>
                    <a:pt x="6096" y="510540"/>
                  </a:lnTo>
                  <a:lnTo>
                    <a:pt x="12953" y="510540"/>
                  </a:lnTo>
                  <a:lnTo>
                    <a:pt x="12954" y="25908"/>
                  </a:lnTo>
                  <a:lnTo>
                    <a:pt x="25146" y="12954"/>
                  </a:lnTo>
                  <a:lnTo>
                    <a:pt x="25146" y="25908"/>
                  </a:lnTo>
                  <a:lnTo>
                    <a:pt x="4229862" y="25908"/>
                  </a:lnTo>
                  <a:lnTo>
                    <a:pt x="4229862" y="12954"/>
                  </a:lnTo>
                  <a:lnTo>
                    <a:pt x="4242054" y="25908"/>
                  </a:lnTo>
                  <a:lnTo>
                    <a:pt x="4242054" y="510540"/>
                  </a:lnTo>
                  <a:lnTo>
                    <a:pt x="4248912" y="510540"/>
                  </a:lnTo>
                  <a:lnTo>
                    <a:pt x="4255008" y="505206"/>
                  </a:lnTo>
                  <a:close/>
                </a:path>
                <a:path extrusionOk="0" h="510539" w="4255134">
                  <a:moveTo>
                    <a:pt x="25146" y="25908"/>
                  </a:moveTo>
                  <a:lnTo>
                    <a:pt x="25146" y="12954"/>
                  </a:lnTo>
                  <a:lnTo>
                    <a:pt x="12954" y="25908"/>
                  </a:lnTo>
                  <a:lnTo>
                    <a:pt x="25146" y="25908"/>
                  </a:lnTo>
                  <a:close/>
                </a:path>
                <a:path extrusionOk="0" h="510539" w="4255134">
                  <a:moveTo>
                    <a:pt x="25146" y="485394"/>
                  </a:moveTo>
                  <a:lnTo>
                    <a:pt x="25146" y="25908"/>
                  </a:lnTo>
                  <a:lnTo>
                    <a:pt x="12954" y="25908"/>
                  </a:lnTo>
                  <a:lnTo>
                    <a:pt x="12954" y="485394"/>
                  </a:lnTo>
                  <a:lnTo>
                    <a:pt x="25146" y="485394"/>
                  </a:lnTo>
                  <a:close/>
                </a:path>
                <a:path extrusionOk="0" h="510539" w="4255134">
                  <a:moveTo>
                    <a:pt x="4242054" y="485394"/>
                  </a:moveTo>
                  <a:lnTo>
                    <a:pt x="12954" y="485394"/>
                  </a:lnTo>
                  <a:lnTo>
                    <a:pt x="25146" y="498348"/>
                  </a:lnTo>
                  <a:lnTo>
                    <a:pt x="25146" y="510540"/>
                  </a:lnTo>
                  <a:lnTo>
                    <a:pt x="4229862" y="510540"/>
                  </a:lnTo>
                  <a:lnTo>
                    <a:pt x="4229862" y="498348"/>
                  </a:lnTo>
                  <a:lnTo>
                    <a:pt x="4242054" y="485394"/>
                  </a:lnTo>
                  <a:close/>
                </a:path>
                <a:path extrusionOk="0" h="510539" w="4255134">
                  <a:moveTo>
                    <a:pt x="25146" y="510540"/>
                  </a:moveTo>
                  <a:lnTo>
                    <a:pt x="25146" y="498348"/>
                  </a:lnTo>
                  <a:lnTo>
                    <a:pt x="12954" y="485394"/>
                  </a:lnTo>
                  <a:lnTo>
                    <a:pt x="12953" y="510540"/>
                  </a:lnTo>
                  <a:lnTo>
                    <a:pt x="25146" y="510540"/>
                  </a:lnTo>
                  <a:close/>
                </a:path>
                <a:path extrusionOk="0" h="510539" w="4255134">
                  <a:moveTo>
                    <a:pt x="4242054" y="25908"/>
                  </a:moveTo>
                  <a:lnTo>
                    <a:pt x="4229862" y="12954"/>
                  </a:lnTo>
                  <a:lnTo>
                    <a:pt x="4229862" y="25908"/>
                  </a:lnTo>
                  <a:lnTo>
                    <a:pt x="4242054" y="25908"/>
                  </a:lnTo>
                  <a:close/>
                </a:path>
                <a:path extrusionOk="0" h="510539" w="4255134">
                  <a:moveTo>
                    <a:pt x="4242054" y="485394"/>
                  </a:moveTo>
                  <a:lnTo>
                    <a:pt x="4242054" y="25908"/>
                  </a:lnTo>
                  <a:lnTo>
                    <a:pt x="4229862" y="25908"/>
                  </a:lnTo>
                  <a:lnTo>
                    <a:pt x="4229862" y="485394"/>
                  </a:lnTo>
                  <a:lnTo>
                    <a:pt x="4242054" y="485394"/>
                  </a:lnTo>
                  <a:close/>
                </a:path>
                <a:path extrusionOk="0" h="510539" w="4255134">
                  <a:moveTo>
                    <a:pt x="4242054" y="510540"/>
                  </a:moveTo>
                  <a:lnTo>
                    <a:pt x="4242054" y="485394"/>
                  </a:lnTo>
                  <a:lnTo>
                    <a:pt x="4229862" y="498348"/>
                  </a:lnTo>
                  <a:lnTo>
                    <a:pt x="4229862" y="510540"/>
                  </a:lnTo>
                  <a:lnTo>
                    <a:pt x="4242054" y="51054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42" name="Google Shape;142;p7"/>
          <p:cNvSpPr/>
          <p:nvPr/>
        </p:nvSpPr>
        <p:spPr>
          <a:xfrm>
            <a:off x="5011559" y="5696711"/>
            <a:ext cx="219710" cy="422275"/>
          </a:xfrm>
          <a:custGeom>
            <a:rect b="b" l="l" r="r" t="t"/>
            <a:pathLst>
              <a:path extrusionOk="0" h="422275" w="219710">
                <a:moveTo>
                  <a:pt x="219455" y="312420"/>
                </a:moveTo>
                <a:lnTo>
                  <a:pt x="164591" y="312420"/>
                </a:lnTo>
                <a:lnTo>
                  <a:pt x="164591" y="0"/>
                </a:lnTo>
                <a:lnTo>
                  <a:pt x="54863" y="0"/>
                </a:lnTo>
                <a:lnTo>
                  <a:pt x="54863" y="312420"/>
                </a:lnTo>
                <a:lnTo>
                  <a:pt x="0" y="312420"/>
                </a:lnTo>
                <a:lnTo>
                  <a:pt x="109727" y="422148"/>
                </a:lnTo>
                <a:lnTo>
                  <a:pt x="219455" y="312420"/>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43" name="Google Shape;143;p7"/>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70"/>
          <p:cNvSpPr txBox="1"/>
          <p:nvPr>
            <p:ph type="title"/>
          </p:nvPr>
        </p:nvSpPr>
        <p:spPr>
          <a:xfrm>
            <a:off x="1275853" y="318895"/>
            <a:ext cx="6033770" cy="850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Overview IHC‐P with counterstaining or IF</a:t>
            </a:r>
            <a:endParaRPr sz="2800">
              <a:latin typeface="Arial"/>
              <a:ea typeface="Arial"/>
              <a:cs typeface="Arial"/>
              <a:sym typeface="Arial"/>
            </a:endParaRPr>
          </a:p>
        </p:txBody>
      </p:sp>
      <p:sp>
        <p:nvSpPr>
          <p:cNvPr id="1001" name="Google Shape;1001;p70"/>
          <p:cNvSpPr/>
          <p:nvPr/>
        </p:nvSpPr>
        <p:spPr>
          <a:xfrm>
            <a:off x="1245755" y="1546097"/>
            <a:ext cx="1584325" cy="576580"/>
          </a:xfrm>
          <a:custGeom>
            <a:rect b="b" l="l" r="r" t="t"/>
            <a:pathLst>
              <a:path extrusionOk="0" h="576580" w="1584325">
                <a:moveTo>
                  <a:pt x="1584198" y="480059"/>
                </a:moveTo>
                <a:lnTo>
                  <a:pt x="1584198" y="96011"/>
                </a:lnTo>
                <a:lnTo>
                  <a:pt x="1576697" y="58507"/>
                </a:lnTo>
                <a:lnTo>
                  <a:pt x="1556194" y="28003"/>
                </a:lnTo>
                <a:lnTo>
                  <a:pt x="1525690" y="7500"/>
                </a:lnTo>
                <a:lnTo>
                  <a:pt x="1488186" y="0"/>
                </a:lnTo>
                <a:lnTo>
                  <a:pt x="96012" y="0"/>
                </a:lnTo>
                <a:lnTo>
                  <a:pt x="58828" y="7500"/>
                </a:lnTo>
                <a:lnTo>
                  <a:pt x="28289" y="28003"/>
                </a:lnTo>
                <a:lnTo>
                  <a:pt x="7608" y="58507"/>
                </a:lnTo>
                <a:lnTo>
                  <a:pt x="0" y="96012"/>
                </a:lnTo>
                <a:lnTo>
                  <a:pt x="0" y="480059"/>
                </a:lnTo>
                <a:lnTo>
                  <a:pt x="7608" y="517564"/>
                </a:lnTo>
                <a:lnTo>
                  <a:pt x="28289" y="548068"/>
                </a:lnTo>
                <a:lnTo>
                  <a:pt x="58828" y="568571"/>
                </a:lnTo>
                <a:lnTo>
                  <a:pt x="96012" y="576072"/>
                </a:lnTo>
                <a:lnTo>
                  <a:pt x="1488186" y="576071"/>
                </a:lnTo>
                <a:lnTo>
                  <a:pt x="1525690" y="568571"/>
                </a:lnTo>
                <a:lnTo>
                  <a:pt x="1556194" y="548068"/>
                </a:lnTo>
                <a:lnTo>
                  <a:pt x="1576697" y="517564"/>
                </a:lnTo>
                <a:lnTo>
                  <a:pt x="1584198" y="480059"/>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2" name="Google Shape;1002;p70"/>
          <p:cNvSpPr txBox="1"/>
          <p:nvPr/>
        </p:nvSpPr>
        <p:spPr>
          <a:xfrm>
            <a:off x="1459369" y="1668271"/>
            <a:ext cx="1156970" cy="54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Paraffin sections</a:t>
            </a:r>
            <a:endParaRPr sz="1800">
              <a:latin typeface="Arial"/>
              <a:ea typeface="Arial"/>
              <a:cs typeface="Arial"/>
              <a:sym typeface="Arial"/>
            </a:endParaRPr>
          </a:p>
        </p:txBody>
      </p:sp>
      <p:sp>
        <p:nvSpPr>
          <p:cNvPr id="1003" name="Google Shape;1003;p70"/>
          <p:cNvSpPr/>
          <p:nvPr/>
        </p:nvSpPr>
        <p:spPr>
          <a:xfrm>
            <a:off x="2919869" y="1794510"/>
            <a:ext cx="398145" cy="76200"/>
          </a:xfrm>
          <a:custGeom>
            <a:rect b="b" l="l" r="r" t="t"/>
            <a:pathLst>
              <a:path extrusionOk="0" h="76200" w="398145">
                <a:moveTo>
                  <a:pt x="321629" y="34814"/>
                </a:moveTo>
                <a:lnTo>
                  <a:pt x="3810" y="28956"/>
                </a:lnTo>
                <a:lnTo>
                  <a:pt x="1524" y="28956"/>
                </a:lnTo>
                <a:lnTo>
                  <a:pt x="0" y="30480"/>
                </a:lnTo>
                <a:lnTo>
                  <a:pt x="0" y="34290"/>
                </a:lnTo>
                <a:lnTo>
                  <a:pt x="1524" y="35814"/>
                </a:lnTo>
                <a:lnTo>
                  <a:pt x="3810" y="35828"/>
                </a:lnTo>
                <a:lnTo>
                  <a:pt x="321492" y="41683"/>
                </a:lnTo>
                <a:lnTo>
                  <a:pt x="321629" y="34814"/>
                </a:lnTo>
                <a:close/>
              </a:path>
              <a:path extrusionOk="0" h="76200" w="398145">
                <a:moveTo>
                  <a:pt x="337566" y="68232"/>
                </a:moveTo>
                <a:lnTo>
                  <a:pt x="337566" y="40386"/>
                </a:lnTo>
                <a:lnTo>
                  <a:pt x="336042" y="41910"/>
                </a:lnTo>
                <a:lnTo>
                  <a:pt x="333756" y="41910"/>
                </a:lnTo>
                <a:lnTo>
                  <a:pt x="321492" y="41683"/>
                </a:lnTo>
                <a:lnTo>
                  <a:pt x="320802" y="76200"/>
                </a:lnTo>
                <a:lnTo>
                  <a:pt x="337566" y="68232"/>
                </a:lnTo>
                <a:close/>
              </a:path>
              <a:path extrusionOk="0" h="76200" w="398145">
                <a:moveTo>
                  <a:pt x="337566" y="40386"/>
                </a:moveTo>
                <a:lnTo>
                  <a:pt x="337566" y="36576"/>
                </a:lnTo>
                <a:lnTo>
                  <a:pt x="336042" y="35052"/>
                </a:lnTo>
                <a:lnTo>
                  <a:pt x="333756" y="35037"/>
                </a:lnTo>
                <a:lnTo>
                  <a:pt x="321629" y="34814"/>
                </a:lnTo>
                <a:lnTo>
                  <a:pt x="321492" y="41683"/>
                </a:lnTo>
                <a:lnTo>
                  <a:pt x="333756" y="41910"/>
                </a:lnTo>
                <a:lnTo>
                  <a:pt x="336042" y="41910"/>
                </a:lnTo>
                <a:lnTo>
                  <a:pt x="337566" y="40386"/>
                </a:lnTo>
                <a:close/>
              </a:path>
              <a:path extrusionOk="0" h="76200" w="398145">
                <a:moveTo>
                  <a:pt x="397764" y="39624"/>
                </a:moveTo>
                <a:lnTo>
                  <a:pt x="322326" y="0"/>
                </a:lnTo>
                <a:lnTo>
                  <a:pt x="321629" y="34814"/>
                </a:lnTo>
                <a:lnTo>
                  <a:pt x="333756" y="35037"/>
                </a:lnTo>
                <a:lnTo>
                  <a:pt x="336042" y="35052"/>
                </a:lnTo>
                <a:lnTo>
                  <a:pt x="337566" y="36576"/>
                </a:lnTo>
                <a:lnTo>
                  <a:pt x="337566" y="68232"/>
                </a:lnTo>
                <a:lnTo>
                  <a:pt x="397764" y="39624"/>
                </a:lnTo>
                <a:close/>
              </a:path>
            </a:pathLst>
          </a:custGeom>
          <a:solidFill>
            <a:srgbClr val="348F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4" name="Google Shape;1004;p70"/>
          <p:cNvSpPr/>
          <p:nvPr/>
        </p:nvSpPr>
        <p:spPr>
          <a:xfrm>
            <a:off x="3410597" y="1546097"/>
            <a:ext cx="1584325" cy="576580"/>
          </a:xfrm>
          <a:custGeom>
            <a:rect b="b" l="l" r="r" t="t"/>
            <a:pathLst>
              <a:path extrusionOk="0" h="576580" w="1584325">
                <a:moveTo>
                  <a:pt x="1584198" y="480059"/>
                </a:moveTo>
                <a:lnTo>
                  <a:pt x="1584198" y="96011"/>
                </a:lnTo>
                <a:lnTo>
                  <a:pt x="1576697" y="58828"/>
                </a:lnTo>
                <a:lnTo>
                  <a:pt x="1556194" y="28289"/>
                </a:lnTo>
                <a:lnTo>
                  <a:pt x="1525690" y="7608"/>
                </a:lnTo>
                <a:lnTo>
                  <a:pt x="1488186" y="0"/>
                </a:lnTo>
                <a:lnTo>
                  <a:pt x="96012" y="0"/>
                </a:lnTo>
                <a:lnTo>
                  <a:pt x="58507" y="7608"/>
                </a:lnTo>
                <a:lnTo>
                  <a:pt x="28003" y="28289"/>
                </a:lnTo>
                <a:lnTo>
                  <a:pt x="7500" y="58828"/>
                </a:lnTo>
                <a:lnTo>
                  <a:pt x="0" y="96012"/>
                </a:lnTo>
                <a:lnTo>
                  <a:pt x="0" y="480059"/>
                </a:lnTo>
                <a:lnTo>
                  <a:pt x="7500" y="517564"/>
                </a:lnTo>
                <a:lnTo>
                  <a:pt x="28003" y="548068"/>
                </a:lnTo>
                <a:lnTo>
                  <a:pt x="58507" y="568571"/>
                </a:lnTo>
                <a:lnTo>
                  <a:pt x="96012" y="576072"/>
                </a:lnTo>
                <a:lnTo>
                  <a:pt x="1488186" y="576071"/>
                </a:lnTo>
                <a:lnTo>
                  <a:pt x="1525690" y="568571"/>
                </a:lnTo>
                <a:lnTo>
                  <a:pt x="1556194" y="548068"/>
                </a:lnTo>
                <a:lnTo>
                  <a:pt x="1576697" y="517564"/>
                </a:lnTo>
                <a:lnTo>
                  <a:pt x="1584198" y="480059"/>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5" name="Google Shape;1005;p70"/>
          <p:cNvSpPr txBox="1"/>
          <p:nvPr/>
        </p:nvSpPr>
        <p:spPr>
          <a:xfrm>
            <a:off x="3489325" y="1531111"/>
            <a:ext cx="1506220" cy="1440815"/>
          </a:xfrm>
          <a:prstGeom prst="rect">
            <a:avLst/>
          </a:prstGeom>
          <a:noFill/>
          <a:ln>
            <a:noFill/>
          </a:ln>
        </p:spPr>
        <p:txBody>
          <a:bodyPr anchorCtr="0" anchor="t" bIns="0" lIns="0" spcFirstLastPara="1" rIns="0" wrap="square" tIns="12700">
            <a:spAutoFit/>
          </a:bodyPr>
          <a:lstStyle/>
          <a:p>
            <a:pPr indent="-17145" lvl="0" marL="323850" marR="379095" rtl="0" algn="l">
              <a:lnSpc>
                <a:spcPct val="100000"/>
              </a:lnSpc>
              <a:spcBef>
                <a:spcPts val="0"/>
              </a:spcBef>
              <a:spcAft>
                <a:spcPts val="0"/>
              </a:spcAft>
              <a:buNone/>
            </a:pPr>
            <a:r>
              <a:rPr lang="en-US" sz="1800">
                <a:solidFill>
                  <a:srgbClr val="FFFFFF"/>
                </a:solidFill>
                <a:latin typeface="Arial"/>
                <a:ea typeface="Arial"/>
                <a:cs typeface="Arial"/>
                <a:sym typeface="Arial"/>
              </a:rPr>
              <a:t>Rehydration  (ca. 25 min)</a:t>
            </a:r>
            <a:endParaRPr sz="1800">
              <a:latin typeface="Arial"/>
              <a:ea typeface="Arial"/>
              <a:cs typeface="Arial"/>
              <a:sym typeface="Arial"/>
            </a:endParaRPr>
          </a:p>
          <a:p>
            <a:pPr indent="0" lvl="0" marL="12700" marR="5080" rtl="0" algn="l">
              <a:lnSpc>
                <a:spcPct val="100000"/>
              </a:lnSpc>
              <a:spcBef>
                <a:spcPts val="545"/>
              </a:spcBef>
              <a:spcAft>
                <a:spcPts val="0"/>
              </a:spcAft>
              <a:buNone/>
            </a:pPr>
            <a:r>
              <a:rPr lang="en-US" sz="1000">
                <a:latin typeface="Arial"/>
                <a:ea typeface="Arial"/>
                <a:cs typeface="Arial"/>
                <a:sym typeface="Arial"/>
              </a:rPr>
              <a:t>Hydrophobic paraffin  surface is stepwise  rehydrated from Roticlear to  water.</a:t>
            </a:r>
            <a:endParaRPr sz="1000">
              <a:latin typeface="Arial"/>
              <a:ea typeface="Arial"/>
              <a:cs typeface="Arial"/>
              <a:sym typeface="Arial"/>
            </a:endParaRPr>
          </a:p>
        </p:txBody>
      </p:sp>
      <p:sp>
        <p:nvSpPr>
          <p:cNvPr id="1006" name="Google Shape;1006;p70"/>
          <p:cNvSpPr/>
          <p:nvPr/>
        </p:nvSpPr>
        <p:spPr>
          <a:xfrm>
            <a:off x="5563247" y="1546097"/>
            <a:ext cx="1584325" cy="576580"/>
          </a:xfrm>
          <a:custGeom>
            <a:rect b="b" l="l" r="r" t="t"/>
            <a:pathLst>
              <a:path extrusionOk="0" h="576580" w="1584325">
                <a:moveTo>
                  <a:pt x="1584198" y="480059"/>
                </a:moveTo>
                <a:lnTo>
                  <a:pt x="1584198" y="96011"/>
                </a:lnTo>
                <a:lnTo>
                  <a:pt x="1576697" y="58507"/>
                </a:lnTo>
                <a:lnTo>
                  <a:pt x="1556194" y="28003"/>
                </a:lnTo>
                <a:lnTo>
                  <a:pt x="1525690" y="7500"/>
                </a:lnTo>
                <a:lnTo>
                  <a:pt x="1488186" y="0"/>
                </a:lnTo>
                <a:lnTo>
                  <a:pt x="96012" y="0"/>
                </a:lnTo>
                <a:lnTo>
                  <a:pt x="58507" y="7500"/>
                </a:lnTo>
                <a:lnTo>
                  <a:pt x="28003" y="28003"/>
                </a:lnTo>
                <a:lnTo>
                  <a:pt x="7500" y="58507"/>
                </a:lnTo>
                <a:lnTo>
                  <a:pt x="0" y="96012"/>
                </a:lnTo>
                <a:lnTo>
                  <a:pt x="0" y="480059"/>
                </a:lnTo>
                <a:lnTo>
                  <a:pt x="7500" y="517564"/>
                </a:lnTo>
                <a:lnTo>
                  <a:pt x="28003" y="548068"/>
                </a:lnTo>
                <a:lnTo>
                  <a:pt x="58507" y="568571"/>
                </a:lnTo>
                <a:lnTo>
                  <a:pt x="96012" y="576072"/>
                </a:lnTo>
                <a:lnTo>
                  <a:pt x="1488186" y="576071"/>
                </a:lnTo>
                <a:lnTo>
                  <a:pt x="1525690" y="568571"/>
                </a:lnTo>
                <a:lnTo>
                  <a:pt x="1556194" y="548068"/>
                </a:lnTo>
                <a:lnTo>
                  <a:pt x="1576697" y="517564"/>
                </a:lnTo>
                <a:lnTo>
                  <a:pt x="1584198" y="480059"/>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07" name="Google Shape;1007;p70"/>
          <p:cNvSpPr txBox="1"/>
          <p:nvPr/>
        </p:nvSpPr>
        <p:spPr>
          <a:xfrm>
            <a:off x="5953625" y="1531111"/>
            <a:ext cx="804545" cy="1079500"/>
          </a:xfrm>
          <a:prstGeom prst="rect">
            <a:avLst/>
          </a:prstGeom>
          <a:noFill/>
          <a:ln>
            <a:noFill/>
          </a:ln>
        </p:spPr>
        <p:txBody>
          <a:bodyPr anchorCtr="0" anchor="t" bIns="0" lIns="0" spcFirstLastPara="1" rIns="0" wrap="square" tIns="12700">
            <a:spAutoFit/>
          </a:bodyPr>
          <a:lstStyle/>
          <a:p>
            <a:pPr indent="0" lvl="0" marL="96520" marR="0" rtl="0" algn="l">
              <a:lnSpc>
                <a:spcPct val="100000"/>
              </a:lnSpc>
              <a:spcBef>
                <a:spcPts val="0"/>
              </a:spcBef>
              <a:spcAft>
                <a:spcPts val="0"/>
              </a:spcAft>
              <a:buNone/>
            </a:pPr>
            <a:r>
              <a:rPr lang="en-US" sz="1800">
                <a:solidFill>
                  <a:srgbClr val="FFFFFF"/>
                </a:solidFill>
                <a:latin typeface="Arial"/>
                <a:ea typeface="Arial"/>
                <a:cs typeface="Arial"/>
                <a:sym typeface="Arial"/>
              </a:rPr>
              <a:t>HIER pH6</a:t>
            </a:r>
            <a:endParaRPr sz="1800">
              <a:latin typeface="Arial"/>
              <a:ea typeface="Arial"/>
              <a:cs typeface="Arial"/>
              <a:sym typeface="Arial"/>
            </a:endParaRPr>
          </a:p>
          <a:p>
            <a:pPr indent="0" lvl="0" marL="12700" marR="0" rtl="0" algn="l">
              <a:lnSpc>
                <a:spcPct val="100000"/>
              </a:lnSpc>
              <a:spcBef>
                <a:spcPts val="0"/>
              </a:spcBef>
              <a:spcAft>
                <a:spcPts val="0"/>
              </a:spcAft>
              <a:buNone/>
            </a:pPr>
            <a:r>
              <a:rPr lang="en-US" sz="1800">
                <a:solidFill>
                  <a:srgbClr val="FFFFFF"/>
                </a:solidFill>
                <a:latin typeface="Arial"/>
                <a:ea typeface="Arial"/>
                <a:cs typeface="Arial"/>
                <a:sym typeface="Arial"/>
              </a:rPr>
              <a:t>(ca. 40 min)</a:t>
            </a:r>
            <a:endParaRPr sz="1800">
              <a:latin typeface="Arial"/>
              <a:ea typeface="Arial"/>
              <a:cs typeface="Arial"/>
              <a:sym typeface="Arial"/>
            </a:endParaRPr>
          </a:p>
        </p:txBody>
      </p:sp>
      <p:sp>
        <p:nvSpPr>
          <p:cNvPr id="1008" name="Google Shape;1008;p70"/>
          <p:cNvSpPr txBox="1"/>
          <p:nvPr/>
        </p:nvSpPr>
        <p:spPr>
          <a:xfrm>
            <a:off x="1290961" y="2196330"/>
            <a:ext cx="1475105" cy="292101"/>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000">
                <a:latin typeface="Arial"/>
                <a:ea typeface="Arial"/>
                <a:cs typeface="Arial"/>
                <a:sym typeface="Arial"/>
              </a:rPr>
              <a:t>Pretreatment: 20 min, 60 °C  in oven,</a:t>
            </a:r>
            <a:endParaRPr sz="1000">
              <a:latin typeface="Arial"/>
              <a:ea typeface="Arial"/>
              <a:cs typeface="Arial"/>
              <a:sym typeface="Arial"/>
            </a:endParaRPr>
          </a:p>
        </p:txBody>
      </p:sp>
      <p:sp>
        <p:nvSpPr>
          <p:cNvPr id="1009" name="Google Shape;1009;p70"/>
          <p:cNvSpPr/>
          <p:nvPr/>
        </p:nvSpPr>
        <p:spPr>
          <a:xfrm>
            <a:off x="5097665" y="1788414"/>
            <a:ext cx="390525" cy="76200"/>
          </a:xfrm>
          <a:custGeom>
            <a:rect b="b" l="l" r="r" t="t"/>
            <a:pathLst>
              <a:path extrusionOk="0" h="76200" w="390525">
                <a:moveTo>
                  <a:pt x="329946" y="40385"/>
                </a:moveTo>
                <a:lnTo>
                  <a:pt x="329946" y="36575"/>
                </a:lnTo>
                <a:lnTo>
                  <a:pt x="328422" y="35051"/>
                </a:lnTo>
                <a:lnTo>
                  <a:pt x="1524" y="35051"/>
                </a:lnTo>
                <a:lnTo>
                  <a:pt x="0" y="36575"/>
                </a:lnTo>
                <a:lnTo>
                  <a:pt x="0" y="40385"/>
                </a:lnTo>
                <a:lnTo>
                  <a:pt x="1524" y="41909"/>
                </a:lnTo>
                <a:lnTo>
                  <a:pt x="328422" y="41909"/>
                </a:lnTo>
                <a:lnTo>
                  <a:pt x="329946" y="40385"/>
                </a:lnTo>
                <a:close/>
              </a:path>
              <a:path extrusionOk="0" h="76200" w="390525">
                <a:moveTo>
                  <a:pt x="390144" y="38099"/>
                </a:moveTo>
                <a:lnTo>
                  <a:pt x="313944" y="0"/>
                </a:lnTo>
                <a:lnTo>
                  <a:pt x="313944" y="35051"/>
                </a:lnTo>
                <a:lnTo>
                  <a:pt x="328422" y="35051"/>
                </a:lnTo>
                <a:lnTo>
                  <a:pt x="329946" y="36575"/>
                </a:lnTo>
                <a:lnTo>
                  <a:pt x="329946" y="68198"/>
                </a:lnTo>
                <a:lnTo>
                  <a:pt x="390144" y="38099"/>
                </a:lnTo>
                <a:close/>
              </a:path>
              <a:path extrusionOk="0" h="76200" w="390525">
                <a:moveTo>
                  <a:pt x="329946" y="68198"/>
                </a:moveTo>
                <a:lnTo>
                  <a:pt x="329946" y="40385"/>
                </a:lnTo>
                <a:lnTo>
                  <a:pt x="328422" y="41909"/>
                </a:lnTo>
                <a:lnTo>
                  <a:pt x="313944" y="41909"/>
                </a:lnTo>
                <a:lnTo>
                  <a:pt x="313944" y="76199"/>
                </a:lnTo>
                <a:lnTo>
                  <a:pt x="329946" y="68198"/>
                </a:lnTo>
                <a:close/>
              </a:path>
            </a:pathLst>
          </a:custGeom>
          <a:solidFill>
            <a:srgbClr val="348F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0" name="Google Shape;1010;p70"/>
          <p:cNvSpPr/>
          <p:nvPr/>
        </p:nvSpPr>
        <p:spPr>
          <a:xfrm>
            <a:off x="7727327" y="1546097"/>
            <a:ext cx="1584325" cy="576580"/>
          </a:xfrm>
          <a:custGeom>
            <a:rect b="b" l="l" r="r" t="t"/>
            <a:pathLst>
              <a:path extrusionOk="0" h="576580" w="1584325">
                <a:moveTo>
                  <a:pt x="1584198" y="480059"/>
                </a:moveTo>
                <a:lnTo>
                  <a:pt x="1584198" y="96011"/>
                </a:lnTo>
                <a:lnTo>
                  <a:pt x="1576697" y="58507"/>
                </a:lnTo>
                <a:lnTo>
                  <a:pt x="1556194" y="28003"/>
                </a:lnTo>
                <a:lnTo>
                  <a:pt x="1525690" y="7500"/>
                </a:lnTo>
                <a:lnTo>
                  <a:pt x="1488186" y="0"/>
                </a:lnTo>
                <a:lnTo>
                  <a:pt x="96012" y="0"/>
                </a:lnTo>
                <a:lnTo>
                  <a:pt x="58828" y="7500"/>
                </a:lnTo>
                <a:lnTo>
                  <a:pt x="28289" y="28003"/>
                </a:lnTo>
                <a:lnTo>
                  <a:pt x="7608" y="58507"/>
                </a:lnTo>
                <a:lnTo>
                  <a:pt x="0" y="96012"/>
                </a:lnTo>
                <a:lnTo>
                  <a:pt x="0" y="480059"/>
                </a:lnTo>
                <a:lnTo>
                  <a:pt x="7608" y="517564"/>
                </a:lnTo>
                <a:lnTo>
                  <a:pt x="28289" y="548068"/>
                </a:lnTo>
                <a:lnTo>
                  <a:pt x="58828" y="568571"/>
                </a:lnTo>
                <a:lnTo>
                  <a:pt x="96012" y="576072"/>
                </a:lnTo>
                <a:lnTo>
                  <a:pt x="1488186" y="576071"/>
                </a:lnTo>
                <a:lnTo>
                  <a:pt x="1525690" y="568571"/>
                </a:lnTo>
                <a:lnTo>
                  <a:pt x="1556194" y="548068"/>
                </a:lnTo>
                <a:lnTo>
                  <a:pt x="1576697" y="517564"/>
                </a:lnTo>
                <a:lnTo>
                  <a:pt x="1584198" y="480059"/>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1" name="Google Shape;1011;p70"/>
          <p:cNvSpPr txBox="1"/>
          <p:nvPr/>
        </p:nvSpPr>
        <p:spPr>
          <a:xfrm>
            <a:off x="8223631" y="1531111"/>
            <a:ext cx="591185" cy="1079500"/>
          </a:xfrm>
          <a:prstGeom prst="rect">
            <a:avLst/>
          </a:prstGeom>
          <a:noFill/>
          <a:ln>
            <a:noFill/>
          </a:ln>
        </p:spPr>
        <p:txBody>
          <a:bodyPr anchorCtr="0" anchor="t" bIns="0" lIns="0" spcFirstLastPara="1" rIns="0" wrap="square" tIns="12700">
            <a:spAutoFit/>
          </a:bodyPr>
          <a:lstStyle/>
          <a:p>
            <a:pPr indent="-41274" lvl="0" marL="53339" marR="5080" rtl="0" algn="l">
              <a:lnSpc>
                <a:spcPct val="100000"/>
              </a:lnSpc>
              <a:spcBef>
                <a:spcPts val="0"/>
              </a:spcBef>
              <a:spcAft>
                <a:spcPts val="0"/>
              </a:spcAft>
              <a:buNone/>
            </a:pPr>
            <a:r>
              <a:rPr lang="en-US" sz="1800">
                <a:solidFill>
                  <a:srgbClr val="FFFFFF"/>
                </a:solidFill>
                <a:latin typeface="Arial"/>
                <a:ea typeface="Arial"/>
                <a:cs typeface="Arial"/>
                <a:sym typeface="Arial"/>
              </a:rPr>
              <a:t>Blocking  (ca. 1h)</a:t>
            </a:r>
            <a:endParaRPr sz="1800">
              <a:latin typeface="Arial"/>
              <a:ea typeface="Arial"/>
              <a:cs typeface="Arial"/>
              <a:sym typeface="Arial"/>
            </a:endParaRPr>
          </a:p>
        </p:txBody>
      </p:sp>
      <p:sp>
        <p:nvSpPr>
          <p:cNvPr id="1012" name="Google Shape;1012;p70"/>
          <p:cNvSpPr txBox="1"/>
          <p:nvPr/>
        </p:nvSpPr>
        <p:spPr>
          <a:xfrm>
            <a:off x="5653404" y="2334260"/>
            <a:ext cx="1673225" cy="43179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000">
                <a:latin typeface="Trebuchet MS"/>
                <a:ea typeface="Trebuchet MS"/>
                <a:cs typeface="Trebuchet MS"/>
                <a:sym typeface="Trebuchet MS"/>
              </a:rPr>
              <a:t>H</a:t>
            </a:r>
            <a:r>
              <a:rPr lang="en-US" sz="1000">
                <a:latin typeface="Arial"/>
                <a:ea typeface="Arial"/>
                <a:cs typeface="Arial"/>
                <a:sym typeface="Arial"/>
              </a:rPr>
              <a:t>eat </a:t>
            </a:r>
            <a:r>
              <a:rPr b="1" lang="en-US" sz="1000">
                <a:latin typeface="Trebuchet MS"/>
                <a:ea typeface="Trebuchet MS"/>
                <a:cs typeface="Trebuchet MS"/>
                <a:sym typeface="Trebuchet MS"/>
              </a:rPr>
              <a:t>I</a:t>
            </a:r>
            <a:r>
              <a:rPr lang="en-US" sz="1000">
                <a:latin typeface="Arial"/>
                <a:ea typeface="Arial"/>
                <a:cs typeface="Arial"/>
                <a:sym typeface="Arial"/>
              </a:rPr>
              <a:t>nduced </a:t>
            </a:r>
            <a:r>
              <a:rPr b="1" lang="en-US" sz="1000">
                <a:latin typeface="Trebuchet MS"/>
                <a:ea typeface="Trebuchet MS"/>
                <a:cs typeface="Trebuchet MS"/>
                <a:sym typeface="Trebuchet MS"/>
              </a:rPr>
              <a:t>A</a:t>
            </a:r>
            <a:r>
              <a:rPr lang="en-US" sz="1000">
                <a:latin typeface="Arial"/>
                <a:ea typeface="Arial"/>
                <a:cs typeface="Arial"/>
                <a:sym typeface="Arial"/>
              </a:rPr>
              <a:t>ntigen </a:t>
            </a:r>
            <a:r>
              <a:rPr b="1" lang="en-US" sz="1000">
                <a:latin typeface="Trebuchet MS"/>
                <a:ea typeface="Trebuchet MS"/>
                <a:cs typeface="Trebuchet MS"/>
                <a:sym typeface="Trebuchet MS"/>
              </a:rPr>
              <a:t>R</a:t>
            </a:r>
            <a:r>
              <a:rPr lang="en-US" sz="1000">
                <a:latin typeface="Arial"/>
                <a:ea typeface="Arial"/>
                <a:cs typeface="Arial"/>
                <a:sym typeface="Arial"/>
              </a:rPr>
              <a:t>etrieval,  20 min cooking in Citrate buffer</a:t>
            </a:r>
            <a:endParaRPr sz="1000">
              <a:latin typeface="Arial"/>
              <a:ea typeface="Arial"/>
              <a:cs typeface="Arial"/>
              <a:sym typeface="Arial"/>
            </a:endParaRPr>
          </a:p>
        </p:txBody>
      </p:sp>
      <p:sp>
        <p:nvSpPr>
          <p:cNvPr id="1013" name="Google Shape;1013;p70"/>
          <p:cNvSpPr/>
          <p:nvPr/>
        </p:nvSpPr>
        <p:spPr>
          <a:xfrm>
            <a:off x="7202309" y="1745742"/>
            <a:ext cx="390525" cy="76200"/>
          </a:xfrm>
          <a:custGeom>
            <a:rect b="b" l="l" r="r" t="t"/>
            <a:pathLst>
              <a:path extrusionOk="0" h="76200" w="390525">
                <a:moveTo>
                  <a:pt x="329184" y="39623"/>
                </a:moveTo>
                <a:lnTo>
                  <a:pt x="329184" y="36575"/>
                </a:lnTo>
                <a:lnTo>
                  <a:pt x="328422" y="35051"/>
                </a:lnTo>
                <a:lnTo>
                  <a:pt x="1524" y="35051"/>
                </a:lnTo>
                <a:lnTo>
                  <a:pt x="0" y="36575"/>
                </a:lnTo>
                <a:lnTo>
                  <a:pt x="0" y="39623"/>
                </a:lnTo>
                <a:lnTo>
                  <a:pt x="1524" y="41147"/>
                </a:lnTo>
                <a:lnTo>
                  <a:pt x="328422" y="41147"/>
                </a:lnTo>
                <a:lnTo>
                  <a:pt x="329184" y="39623"/>
                </a:lnTo>
                <a:close/>
              </a:path>
              <a:path extrusionOk="0" h="76200" w="390525">
                <a:moveTo>
                  <a:pt x="390144" y="38099"/>
                </a:moveTo>
                <a:lnTo>
                  <a:pt x="313944" y="0"/>
                </a:lnTo>
                <a:lnTo>
                  <a:pt x="313944" y="35051"/>
                </a:lnTo>
                <a:lnTo>
                  <a:pt x="328422" y="35051"/>
                </a:lnTo>
                <a:lnTo>
                  <a:pt x="329184" y="36575"/>
                </a:lnTo>
                <a:lnTo>
                  <a:pt x="329184" y="68579"/>
                </a:lnTo>
                <a:lnTo>
                  <a:pt x="390144" y="38099"/>
                </a:lnTo>
                <a:close/>
              </a:path>
              <a:path extrusionOk="0" h="76200" w="390525">
                <a:moveTo>
                  <a:pt x="329184" y="68579"/>
                </a:moveTo>
                <a:lnTo>
                  <a:pt x="329184" y="39623"/>
                </a:lnTo>
                <a:lnTo>
                  <a:pt x="328422" y="41147"/>
                </a:lnTo>
                <a:lnTo>
                  <a:pt x="313944" y="41147"/>
                </a:lnTo>
                <a:lnTo>
                  <a:pt x="313944" y="76199"/>
                </a:lnTo>
                <a:lnTo>
                  <a:pt x="329184" y="68579"/>
                </a:lnTo>
                <a:close/>
              </a:path>
            </a:pathLst>
          </a:custGeom>
          <a:solidFill>
            <a:srgbClr val="348F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4" name="Google Shape;1014;p70"/>
          <p:cNvSpPr/>
          <p:nvPr/>
        </p:nvSpPr>
        <p:spPr>
          <a:xfrm>
            <a:off x="4167263" y="2881883"/>
            <a:ext cx="1725930" cy="711835"/>
          </a:xfrm>
          <a:custGeom>
            <a:rect b="b" l="l" r="r" t="t"/>
            <a:pathLst>
              <a:path extrusionOk="0" h="711835" w="1725929">
                <a:moveTo>
                  <a:pt x="1725930" y="592836"/>
                </a:moveTo>
                <a:lnTo>
                  <a:pt x="1725930" y="118872"/>
                </a:lnTo>
                <a:lnTo>
                  <a:pt x="1716571" y="72651"/>
                </a:lnTo>
                <a:lnTo>
                  <a:pt x="1691068" y="34861"/>
                </a:lnTo>
                <a:lnTo>
                  <a:pt x="1653278" y="9358"/>
                </a:lnTo>
                <a:lnTo>
                  <a:pt x="1607058" y="0"/>
                </a:lnTo>
                <a:lnTo>
                  <a:pt x="118110" y="0"/>
                </a:lnTo>
                <a:lnTo>
                  <a:pt x="72008" y="9358"/>
                </a:lnTo>
                <a:lnTo>
                  <a:pt x="34480" y="34861"/>
                </a:lnTo>
                <a:lnTo>
                  <a:pt x="9239" y="72651"/>
                </a:lnTo>
                <a:lnTo>
                  <a:pt x="0" y="118872"/>
                </a:lnTo>
                <a:lnTo>
                  <a:pt x="0" y="592836"/>
                </a:lnTo>
                <a:lnTo>
                  <a:pt x="9239" y="639056"/>
                </a:lnTo>
                <a:lnTo>
                  <a:pt x="34480" y="676846"/>
                </a:lnTo>
                <a:lnTo>
                  <a:pt x="72009" y="702349"/>
                </a:lnTo>
                <a:lnTo>
                  <a:pt x="118110" y="711708"/>
                </a:lnTo>
                <a:lnTo>
                  <a:pt x="1607058" y="711708"/>
                </a:lnTo>
                <a:lnTo>
                  <a:pt x="1653278" y="702349"/>
                </a:lnTo>
                <a:lnTo>
                  <a:pt x="1691068" y="676846"/>
                </a:lnTo>
                <a:lnTo>
                  <a:pt x="1716571" y="639056"/>
                </a:lnTo>
                <a:lnTo>
                  <a:pt x="1725930" y="592836"/>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5" name="Google Shape;1015;p70"/>
          <p:cNvSpPr txBox="1"/>
          <p:nvPr/>
        </p:nvSpPr>
        <p:spPr>
          <a:xfrm>
            <a:off x="4453259" y="2844799"/>
            <a:ext cx="1151890" cy="1289049"/>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600">
                <a:solidFill>
                  <a:srgbClr val="FFFFFF"/>
                </a:solidFill>
                <a:latin typeface="Arial"/>
                <a:ea typeface="Arial"/>
                <a:cs typeface="Arial"/>
                <a:sym typeface="Arial"/>
              </a:rPr>
              <a:t>1.Ab</a:t>
            </a:r>
            <a:endParaRPr sz="1600">
              <a:latin typeface="Arial"/>
              <a:ea typeface="Arial"/>
              <a:cs typeface="Arial"/>
              <a:sym typeface="Arial"/>
            </a:endParaRPr>
          </a:p>
          <a:p>
            <a:pPr indent="0" lvl="0" marL="12700" marR="5080" rtl="0" algn="ctr">
              <a:lnSpc>
                <a:spcPct val="100000"/>
              </a:lnSpc>
              <a:spcBef>
                <a:spcPts val="0"/>
              </a:spcBef>
              <a:spcAft>
                <a:spcPts val="0"/>
              </a:spcAft>
              <a:buNone/>
            </a:pPr>
            <a:r>
              <a:rPr lang="en-US" sz="1600">
                <a:solidFill>
                  <a:srgbClr val="FFFFFF"/>
                </a:solidFill>
                <a:latin typeface="Arial"/>
                <a:ea typeface="Arial"/>
                <a:cs typeface="Arial"/>
                <a:sym typeface="Arial"/>
              </a:rPr>
              <a:t>(anti-MAP2, rabbit)  30 min</a:t>
            </a:r>
            <a:endParaRPr sz="1600">
              <a:latin typeface="Arial"/>
              <a:ea typeface="Arial"/>
              <a:cs typeface="Arial"/>
              <a:sym typeface="Arial"/>
            </a:endParaRPr>
          </a:p>
          <a:p>
            <a:pPr indent="0" lvl="0" marL="135890" marR="0" rtl="0" algn="l">
              <a:lnSpc>
                <a:spcPct val="100000"/>
              </a:lnSpc>
              <a:spcBef>
                <a:spcPts val="650"/>
              </a:spcBef>
              <a:spcAft>
                <a:spcPts val="0"/>
              </a:spcAft>
              <a:buNone/>
            </a:pPr>
            <a:r>
              <a:rPr b="1" lang="en-US" sz="1000">
                <a:latin typeface="Trebuchet MS"/>
                <a:ea typeface="Trebuchet MS"/>
                <a:cs typeface="Trebuchet MS"/>
                <a:sym typeface="Trebuchet MS"/>
              </a:rPr>
              <a:t>washing (3x 5 min)</a:t>
            </a:r>
            <a:endParaRPr sz="1000">
              <a:latin typeface="Trebuchet MS"/>
              <a:ea typeface="Trebuchet MS"/>
              <a:cs typeface="Trebuchet MS"/>
              <a:sym typeface="Trebuchet MS"/>
            </a:endParaRPr>
          </a:p>
        </p:txBody>
      </p:sp>
      <p:sp>
        <p:nvSpPr>
          <p:cNvPr id="1016" name="Google Shape;1016;p70"/>
          <p:cNvSpPr/>
          <p:nvPr/>
        </p:nvSpPr>
        <p:spPr>
          <a:xfrm>
            <a:off x="1906409" y="4098035"/>
            <a:ext cx="2386330" cy="487045"/>
          </a:xfrm>
          <a:custGeom>
            <a:rect b="b" l="l" r="r" t="t"/>
            <a:pathLst>
              <a:path extrusionOk="0" h="487045" w="2386329">
                <a:moveTo>
                  <a:pt x="2385822" y="406146"/>
                </a:moveTo>
                <a:lnTo>
                  <a:pt x="2385822" y="80772"/>
                </a:lnTo>
                <a:lnTo>
                  <a:pt x="2379404" y="49184"/>
                </a:lnTo>
                <a:lnTo>
                  <a:pt x="2361914" y="23526"/>
                </a:lnTo>
                <a:lnTo>
                  <a:pt x="2335994" y="6298"/>
                </a:lnTo>
                <a:lnTo>
                  <a:pt x="2304288" y="0"/>
                </a:lnTo>
                <a:lnTo>
                  <a:pt x="81534" y="0"/>
                </a:lnTo>
                <a:lnTo>
                  <a:pt x="49827" y="6298"/>
                </a:lnTo>
                <a:lnTo>
                  <a:pt x="23907" y="23526"/>
                </a:lnTo>
                <a:lnTo>
                  <a:pt x="6417" y="49184"/>
                </a:lnTo>
                <a:lnTo>
                  <a:pt x="0" y="80772"/>
                </a:lnTo>
                <a:lnTo>
                  <a:pt x="0" y="406146"/>
                </a:lnTo>
                <a:lnTo>
                  <a:pt x="6417" y="437733"/>
                </a:lnTo>
                <a:lnTo>
                  <a:pt x="23907" y="463391"/>
                </a:lnTo>
                <a:lnTo>
                  <a:pt x="49827" y="480619"/>
                </a:lnTo>
                <a:lnTo>
                  <a:pt x="81534" y="486918"/>
                </a:lnTo>
                <a:lnTo>
                  <a:pt x="2304288" y="486918"/>
                </a:lnTo>
                <a:lnTo>
                  <a:pt x="2335994" y="480619"/>
                </a:lnTo>
                <a:lnTo>
                  <a:pt x="2361914" y="463391"/>
                </a:lnTo>
                <a:lnTo>
                  <a:pt x="2379404" y="437733"/>
                </a:lnTo>
                <a:lnTo>
                  <a:pt x="2385822" y="406146"/>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7" name="Google Shape;1017;p70"/>
          <p:cNvSpPr txBox="1"/>
          <p:nvPr/>
        </p:nvSpPr>
        <p:spPr>
          <a:xfrm>
            <a:off x="2262513" y="4102861"/>
            <a:ext cx="1673225" cy="902970"/>
          </a:xfrm>
          <a:prstGeom prst="rect">
            <a:avLst/>
          </a:prstGeom>
          <a:noFill/>
          <a:ln>
            <a:noFill/>
          </a:ln>
        </p:spPr>
        <p:txBody>
          <a:bodyPr anchorCtr="0" anchor="t" bIns="0" lIns="0" spcFirstLastPara="1" rIns="0" wrap="square" tIns="12050">
            <a:spAutoFit/>
          </a:bodyPr>
          <a:lstStyle/>
          <a:p>
            <a:pPr indent="0" lvl="0" marL="635" marR="0" rtl="0" algn="ctr">
              <a:lnSpc>
                <a:spcPct val="100000"/>
              </a:lnSpc>
              <a:spcBef>
                <a:spcPts val="0"/>
              </a:spcBef>
              <a:spcAft>
                <a:spcPts val="0"/>
              </a:spcAft>
              <a:buNone/>
            </a:pPr>
            <a:r>
              <a:rPr lang="en-US" sz="1400">
                <a:solidFill>
                  <a:srgbClr val="FFFFFF"/>
                </a:solidFill>
                <a:latin typeface="Arial"/>
                <a:ea typeface="Arial"/>
                <a:cs typeface="Arial"/>
                <a:sym typeface="Arial"/>
              </a:rPr>
              <a:t>2.Ab</a:t>
            </a:r>
            <a:endParaRPr sz="1400">
              <a:latin typeface="Arial"/>
              <a:ea typeface="Arial"/>
              <a:cs typeface="Arial"/>
              <a:sym typeface="Arial"/>
            </a:endParaRPr>
          </a:p>
          <a:p>
            <a:pPr indent="0" lvl="0" marL="0" marR="0" rtl="0" algn="ctr">
              <a:lnSpc>
                <a:spcPct val="100000"/>
              </a:lnSpc>
              <a:spcBef>
                <a:spcPts val="0"/>
              </a:spcBef>
              <a:spcAft>
                <a:spcPts val="0"/>
              </a:spcAft>
              <a:buNone/>
            </a:pPr>
            <a:r>
              <a:rPr lang="en-US" sz="1400">
                <a:solidFill>
                  <a:srgbClr val="FFFFFF"/>
                </a:solidFill>
                <a:latin typeface="Arial"/>
                <a:ea typeface="Arial"/>
                <a:cs typeface="Arial"/>
                <a:sym typeface="Arial"/>
              </a:rPr>
              <a:t>(anti-rabbit HRP, boost), 30 min</a:t>
            </a:r>
            <a:endParaRPr sz="1400">
              <a:latin typeface="Arial"/>
              <a:ea typeface="Arial"/>
              <a:cs typeface="Arial"/>
              <a:sym typeface="Arial"/>
            </a:endParaRPr>
          </a:p>
          <a:p>
            <a:pPr indent="0" lvl="0" marL="225425" marR="0" rtl="0" algn="l">
              <a:lnSpc>
                <a:spcPct val="100000"/>
              </a:lnSpc>
              <a:spcBef>
                <a:spcPts val="815"/>
              </a:spcBef>
              <a:spcAft>
                <a:spcPts val="0"/>
              </a:spcAft>
              <a:buNone/>
            </a:pPr>
            <a:r>
              <a:rPr b="1" lang="en-US" sz="1000">
                <a:latin typeface="Trebuchet MS"/>
                <a:ea typeface="Trebuchet MS"/>
                <a:cs typeface="Trebuchet MS"/>
                <a:sym typeface="Trebuchet MS"/>
              </a:rPr>
              <a:t>washing (3x 5 min)</a:t>
            </a:r>
            <a:endParaRPr sz="1000">
              <a:latin typeface="Trebuchet MS"/>
              <a:ea typeface="Trebuchet MS"/>
              <a:cs typeface="Trebuchet MS"/>
              <a:sym typeface="Trebuchet MS"/>
            </a:endParaRPr>
          </a:p>
        </p:txBody>
      </p:sp>
      <p:sp>
        <p:nvSpPr>
          <p:cNvPr id="1018" name="Google Shape;1018;p70"/>
          <p:cNvSpPr/>
          <p:nvPr/>
        </p:nvSpPr>
        <p:spPr>
          <a:xfrm>
            <a:off x="3521849" y="3595115"/>
            <a:ext cx="463550" cy="403860"/>
          </a:xfrm>
          <a:custGeom>
            <a:rect b="b" l="l" r="r" t="t"/>
            <a:pathLst>
              <a:path extrusionOk="0" h="403860" w="463550">
                <a:moveTo>
                  <a:pt x="55243" y="351372"/>
                </a:moveTo>
                <a:lnTo>
                  <a:pt x="32004" y="324612"/>
                </a:lnTo>
                <a:lnTo>
                  <a:pt x="0" y="403860"/>
                </a:lnTo>
                <a:lnTo>
                  <a:pt x="44196" y="392401"/>
                </a:lnTo>
                <a:lnTo>
                  <a:pt x="44196" y="360426"/>
                </a:lnTo>
                <a:lnTo>
                  <a:pt x="45720" y="359664"/>
                </a:lnTo>
                <a:lnTo>
                  <a:pt x="55243" y="351372"/>
                </a:lnTo>
                <a:close/>
              </a:path>
              <a:path extrusionOk="0" h="403860" w="463550">
                <a:moveTo>
                  <a:pt x="59153" y="355875"/>
                </a:moveTo>
                <a:lnTo>
                  <a:pt x="55243" y="351372"/>
                </a:lnTo>
                <a:lnTo>
                  <a:pt x="45720" y="359664"/>
                </a:lnTo>
                <a:lnTo>
                  <a:pt x="44196" y="360426"/>
                </a:lnTo>
                <a:lnTo>
                  <a:pt x="44196" y="362712"/>
                </a:lnTo>
                <a:lnTo>
                  <a:pt x="44957" y="364236"/>
                </a:lnTo>
                <a:lnTo>
                  <a:pt x="46482" y="364998"/>
                </a:lnTo>
                <a:lnTo>
                  <a:pt x="48768" y="365760"/>
                </a:lnTo>
                <a:lnTo>
                  <a:pt x="49530" y="364236"/>
                </a:lnTo>
                <a:lnTo>
                  <a:pt x="59153" y="355875"/>
                </a:lnTo>
                <a:close/>
              </a:path>
              <a:path extrusionOk="0" h="403860" w="463550">
                <a:moveTo>
                  <a:pt x="82296" y="382524"/>
                </a:moveTo>
                <a:lnTo>
                  <a:pt x="59153" y="355875"/>
                </a:lnTo>
                <a:lnTo>
                  <a:pt x="49530" y="364236"/>
                </a:lnTo>
                <a:lnTo>
                  <a:pt x="48768" y="365760"/>
                </a:lnTo>
                <a:lnTo>
                  <a:pt x="46482" y="364998"/>
                </a:lnTo>
                <a:lnTo>
                  <a:pt x="44957" y="364236"/>
                </a:lnTo>
                <a:lnTo>
                  <a:pt x="44196" y="362712"/>
                </a:lnTo>
                <a:lnTo>
                  <a:pt x="44196" y="392401"/>
                </a:lnTo>
                <a:lnTo>
                  <a:pt x="82296" y="382524"/>
                </a:lnTo>
                <a:close/>
              </a:path>
              <a:path extrusionOk="0" h="403860" w="463550">
                <a:moveTo>
                  <a:pt x="463296" y="4572"/>
                </a:moveTo>
                <a:lnTo>
                  <a:pt x="463296" y="3048"/>
                </a:lnTo>
                <a:lnTo>
                  <a:pt x="462534" y="1524"/>
                </a:lnTo>
                <a:lnTo>
                  <a:pt x="461010" y="0"/>
                </a:lnTo>
                <a:lnTo>
                  <a:pt x="458724" y="0"/>
                </a:lnTo>
                <a:lnTo>
                  <a:pt x="457962" y="762"/>
                </a:lnTo>
                <a:lnTo>
                  <a:pt x="55243" y="351372"/>
                </a:lnTo>
                <a:lnTo>
                  <a:pt x="59153" y="355875"/>
                </a:lnTo>
                <a:lnTo>
                  <a:pt x="461772" y="6096"/>
                </a:lnTo>
                <a:lnTo>
                  <a:pt x="463296" y="4572"/>
                </a:lnTo>
                <a:close/>
              </a:path>
            </a:pathLst>
          </a:custGeom>
          <a:solidFill>
            <a:srgbClr val="348F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19" name="Google Shape;1019;p70"/>
          <p:cNvSpPr/>
          <p:nvPr/>
        </p:nvSpPr>
        <p:spPr>
          <a:xfrm>
            <a:off x="5974727" y="3609594"/>
            <a:ext cx="467359" cy="375285"/>
          </a:xfrm>
          <a:custGeom>
            <a:rect b="b" l="l" r="r" t="t"/>
            <a:pathLst>
              <a:path extrusionOk="0" h="375285" w="467360">
                <a:moveTo>
                  <a:pt x="409454" y="324652"/>
                </a:moveTo>
                <a:lnTo>
                  <a:pt x="5334" y="762"/>
                </a:lnTo>
                <a:lnTo>
                  <a:pt x="3810" y="0"/>
                </a:lnTo>
                <a:lnTo>
                  <a:pt x="2286" y="0"/>
                </a:lnTo>
                <a:lnTo>
                  <a:pt x="762" y="1524"/>
                </a:lnTo>
                <a:lnTo>
                  <a:pt x="0" y="3048"/>
                </a:lnTo>
                <a:lnTo>
                  <a:pt x="0" y="5334"/>
                </a:lnTo>
                <a:lnTo>
                  <a:pt x="1524" y="6096"/>
                </a:lnTo>
                <a:lnTo>
                  <a:pt x="405742" y="329322"/>
                </a:lnTo>
                <a:lnTo>
                  <a:pt x="409454" y="324652"/>
                </a:lnTo>
                <a:close/>
              </a:path>
              <a:path extrusionOk="0" h="375285" w="467360">
                <a:moveTo>
                  <a:pt x="421386" y="364837"/>
                </a:moveTo>
                <a:lnTo>
                  <a:pt x="421386" y="336041"/>
                </a:lnTo>
                <a:lnTo>
                  <a:pt x="419862" y="336804"/>
                </a:lnTo>
                <a:lnTo>
                  <a:pt x="419100" y="338327"/>
                </a:lnTo>
                <a:lnTo>
                  <a:pt x="416814" y="339090"/>
                </a:lnTo>
                <a:lnTo>
                  <a:pt x="416052" y="337566"/>
                </a:lnTo>
                <a:lnTo>
                  <a:pt x="405742" y="329322"/>
                </a:lnTo>
                <a:lnTo>
                  <a:pt x="384048" y="356616"/>
                </a:lnTo>
                <a:lnTo>
                  <a:pt x="421386" y="364837"/>
                </a:lnTo>
                <a:close/>
              </a:path>
              <a:path extrusionOk="0" h="375285" w="467360">
                <a:moveTo>
                  <a:pt x="421386" y="336041"/>
                </a:moveTo>
                <a:lnTo>
                  <a:pt x="421386" y="333755"/>
                </a:lnTo>
                <a:lnTo>
                  <a:pt x="419862" y="332994"/>
                </a:lnTo>
                <a:lnTo>
                  <a:pt x="409454" y="324652"/>
                </a:lnTo>
                <a:lnTo>
                  <a:pt x="405742" y="329322"/>
                </a:lnTo>
                <a:lnTo>
                  <a:pt x="416052" y="337566"/>
                </a:lnTo>
                <a:lnTo>
                  <a:pt x="416814" y="339090"/>
                </a:lnTo>
                <a:lnTo>
                  <a:pt x="419100" y="338327"/>
                </a:lnTo>
                <a:lnTo>
                  <a:pt x="419862" y="336804"/>
                </a:lnTo>
                <a:lnTo>
                  <a:pt x="421386" y="336041"/>
                </a:lnTo>
                <a:close/>
              </a:path>
              <a:path extrusionOk="0" h="375285" w="467360">
                <a:moveTo>
                  <a:pt x="467106" y="374904"/>
                </a:moveTo>
                <a:lnTo>
                  <a:pt x="431292" y="297180"/>
                </a:lnTo>
                <a:lnTo>
                  <a:pt x="409454" y="324652"/>
                </a:lnTo>
                <a:lnTo>
                  <a:pt x="419862" y="332994"/>
                </a:lnTo>
                <a:lnTo>
                  <a:pt x="421386" y="333755"/>
                </a:lnTo>
                <a:lnTo>
                  <a:pt x="421386" y="364837"/>
                </a:lnTo>
                <a:lnTo>
                  <a:pt x="467106" y="374904"/>
                </a:lnTo>
                <a:close/>
              </a:path>
            </a:pathLst>
          </a:custGeom>
          <a:solidFill>
            <a:srgbClr val="348FA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0" name="Google Shape;1020;p70"/>
          <p:cNvSpPr/>
          <p:nvPr/>
        </p:nvSpPr>
        <p:spPr>
          <a:xfrm>
            <a:off x="1906409" y="4872228"/>
            <a:ext cx="2367915" cy="557530"/>
          </a:xfrm>
          <a:custGeom>
            <a:rect b="b" l="l" r="r" t="t"/>
            <a:pathLst>
              <a:path extrusionOk="0" h="557529" w="2367915">
                <a:moveTo>
                  <a:pt x="2367534" y="464057"/>
                </a:moveTo>
                <a:lnTo>
                  <a:pt x="2367534" y="92963"/>
                </a:lnTo>
                <a:lnTo>
                  <a:pt x="2360187" y="56578"/>
                </a:lnTo>
                <a:lnTo>
                  <a:pt x="2340197" y="27050"/>
                </a:lnTo>
                <a:lnTo>
                  <a:pt x="2310634" y="7238"/>
                </a:lnTo>
                <a:lnTo>
                  <a:pt x="2274570" y="0"/>
                </a:lnTo>
                <a:lnTo>
                  <a:pt x="92963" y="0"/>
                </a:lnTo>
                <a:lnTo>
                  <a:pt x="56899" y="7238"/>
                </a:lnTo>
                <a:lnTo>
                  <a:pt x="27336" y="27050"/>
                </a:lnTo>
                <a:lnTo>
                  <a:pt x="7346" y="56578"/>
                </a:lnTo>
                <a:lnTo>
                  <a:pt x="0" y="92963"/>
                </a:lnTo>
                <a:lnTo>
                  <a:pt x="0" y="464057"/>
                </a:lnTo>
                <a:lnTo>
                  <a:pt x="7346" y="500122"/>
                </a:lnTo>
                <a:lnTo>
                  <a:pt x="27336" y="529685"/>
                </a:lnTo>
                <a:lnTo>
                  <a:pt x="56899" y="549675"/>
                </a:lnTo>
                <a:lnTo>
                  <a:pt x="92964" y="557021"/>
                </a:lnTo>
                <a:lnTo>
                  <a:pt x="2274570" y="557021"/>
                </a:lnTo>
                <a:lnTo>
                  <a:pt x="2310634" y="549675"/>
                </a:lnTo>
                <a:lnTo>
                  <a:pt x="2340197" y="529685"/>
                </a:lnTo>
                <a:lnTo>
                  <a:pt x="2360187" y="500122"/>
                </a:lnTo>
                <a:lnTo>
                  <a:pt x="2367534" y="464057"/>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1" name="Google Shape;1021;p70"/>
          <p:cNvSpPr txBox="1"/>
          <p:nvPr/>
        </p:nvSpPr>
        <p:spPr>
          <a:xfrm>
            <a:off x="2435479" y="5001260"/>
            <a:ext cx="1308100"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DAB staining, 1-5 min</a:t>
            </a:r>
            <a:endParaRPr sz="1600">
              <a:latin typeface="Arial"/>
              <a:ea typeface="Arial"/>
              <a:cs typeface="Arial"/>
              <a:sym typeface="Arial"/>
            </a:endParaRPr>
          </a:p>
        </p:txBody>
      </p:sp>
      <p:sp>
        <p:nvSpPr>
          <p:cNvPr id="1022" name="Google Shape;1022;p70"/>
          <p:cNvSpPr/>
          <p:nvPr/>
        </p:nvSpPr>
        <p:spPr>
          <a:xfrm>
            <a:off x="4308995" y="4867655"/>
            <a:ext cx="2425065" cy="532130"/>
          </a:xfrm>
          <a:custGeom>
            <a:rect b="b" l="l" r="r" t="t"/>
            <a:pathLst>
              <a:path extrusionOk="0" h="532129" w="2425065">
                <a:moveTo>
                  <a:pt x="2424684" y="442722"/>
                </a:moveTo>
                <a:lnTo>
                  <a:pt x="2424684" y="88392"/>
                </a:lnTo>
                <a:lnTo>
                  <a:pt x="2417718" y="54006"/>
                </a:lnTo>
                <a:lnTo>
                  <a:pt x="2398680" y="25908"/>
                </a:lnTo>
                <a:lnTo>
                  <a:pt x="2370355" y="6953"/>
                </a:lnTo>
                <a:lnTo>
                  <a:pt x="2335530" y="0"/>
                </a:lnTo>
                <a:lnTo>
                  <a:pt x="88392" y="0"/>
                </a:lnTo>
                <a:lnTo>
                  <a:pt x="54006" y="6953"/>
                </a:lnTo>
                <a:lnTo>
                  <a:pt x="25907" y="25908"/>
                </a:lnTo>
                <a:lnTo>
                  <a:pt x="6953" y="54006"/>
                </a:lnTo>
                <a:lnTo>
                  <a:pt x="0" y="88392"/>
                </a:lnTo>
                <a:lnTo>
                  <a:pt x="0" y="442722"/>
                </a:lnTo>
                <a:lnTo>
                  <a:pt x="6953" y="477547"/>
                </a:lnTo>
                <a:lnTo>
                  <a:pt x="25908" y="505872"/>
                </a:lnTo>
                <a:lnTo>
                  <a:pt x="54006" y="524910"/>
                </a:lnTo>
                <a:lnTo>
                  <a:pt x="88392" y="531876"/>
                </a:lnTo>
                <a:lnTo>
                  <a:pt x="2335530" y="531876"/>
                </a:lnTo>
                <a:lnTo>
                  <a:pt x="2370355" y="524910"/>
                </a:lnTo>
                <a:lnTo>
                  <a:pt x="2398680" y="505872"/>
                </a:lnTo>
                <a:lnTo>
                  <a:pt x="2417718" y="477547"/>
                </a:lnTo>
                <a:lnTo>
                  <a:pt x="2424684" y="442722"/>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3" name="Google Shape;1023;p70"/>
          <p:cNvSpPr txBox="1"/>
          <p:nvPr/>
        </p:nvSpPr>
        <p:spPr>
          <a:xfrm>
            <a:off x="4844922" y="4983734"/>
            <a:ext cx="1351915"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NBT/BCIP, 10 – 20 min</a:t>
            </a:r>
            <a:endParaRPr sz="1600">
              <a:latin typeface="Arial"/>
              <a:ea typeface="Arial"/>
              <a:cs typeface="Arial"/>
              <a:sym typeface="Arial"/>
            </a:endParaRPr>
          </a:p>
        </p:txBody>
      </p:sp>
      <p:sp>
        <p:nvSpPr>
          <p:cNvPr id="1024" name="Google Shape;1024;p70"/>
          <p:cNvSpPr/>
          <p:nvPr/>
        </p:nvSpPr>
        <p:spPr>
          <a:xfrm>
            <a:off x="6768731" y="4857750"/>
            <a:ext cx="2386330" cy="542290"/>
          </a:xfrm>
          <a:custGeom>
            <a:rect b="b" l="l" r="r" t="t"/>
            <a:pathLst>
              <a:path extrusionOk="0" h="542289" w="2386329">
                <a:moveTo>
                  <a:pt x="2385822" y="451104"/>
                </a:moveTo>
                <a:lnTo>
                  <a:pt x="2385822" y="90678"/>
                </a:lnTo>
                <a:lnTo>
                  <a:pt x="2378725" y="55292"/>
                </a:lnTo>
                <a:lnTo>
                  <a:pt x="2359342" y="26479"/>
                </a:lnTo>
                <a:lnTo>
                  <a:pt x="2330529" y="7096"/>
                </a:lnTo>
                <a:lnTo>
                  <a:pt x="2295144" y="0"/>
                </a:lnTo>
                <a:lnTo>
                  <a:pt x="89916" y="0"/>
                </a:lnTo>
                <a:lnTo>
                  <a:pt x="54971" y="7096"/>
                </a:lnTo>
                <a:lnTo>
                  <a:pt x="26384" y="26479"/>
                </a:lnTo>
                <a:lnTo>
                  <a:pt x="7084" y="55292"/>
                </a:lnTo>
                <a:lnTo>
                  <a:pt x="0" y="90678"/>
                </a:lnTo>
                <a:lnTo>
                  <a:pt x="0" y="451104"/>
                </a:lnTo>
                <a:lnTo>
                  <a:pt x="7084" y="486489"/>
                </a:lnTo>
                <a:lnTo>
                  <a:pt x="26384" y="515302"/>
                </a:lnTo>
                <a:lnTo>
                  <a:pt x="54971" y="534685"/>
                </a:lnTo>
                <a:lnTo>
                  <a:pt x="89916" y="541782"/>
                </a:lnTo>
                <a:lnTo>
                  <a:pt x="2295144" y="541782"/>
                </a:lnTo>
                <a:lnTo>
                  <a:pt x="2330529" y="534685"/>
                </a:lnTo>
                <a:lnTo>
                  <a:pt x="2359342" y="515302"/>
                </a:lnTo>
                <a:lnTo>
                  <a:pt x="2378725" y="486489"/>
                </a:lnTo>
                <a:lnTo>
                  <a:pt x="2385822" y="451104"/>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5" name="Google Shape;1025;p70"/>
          <p:cNvSpPr txBox="1"/>
          <p:nvPr/>
        </p:nvSpPr>
        <p:spPr>
          <a:xfrm>
            <a:off x="7663560" y="4979161"/>
            <a:ext cx="595630"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mounting</a:t>
            </a:r>
            <a:endParaRPr sz="1600">
              <a:latin typeface="Arial"/>
              <a:ea typeface="Arial"/>
              <a:cs typeface="Arial"/>
              <a:sym typeface="Arial"/>
            </a:endParaRPr>
          </a:p>
        </p:txBody>
      </p:sp>
      <p:sp>
        <p:nvSpPr>
          <p:cNvPr id="1026" name="Google Shape;1026;p70"/>
          <p:cNvSpPr/>
          <p:nvPr/>
        </p:nvSpPr>
        <p:spPr>
          <a:xfrm>
            <a:off x="1906409" y="5599938"/>
            <a:ext cx="2385060" cy="424815"/>
          </a:xfrm>
          <a:custGeom>
            <a:rect b="b" l="l" r="r" t="t"/>
            <a:pathLst>
              <a:path extrusionOk="0" h="424814" w="2385060">
                <a:moveTo>
                  <a:pt x="2385060" y="353568"/>
                </a:moveTo>
                <a:lnTo>
                  <a:pt x="2385060" y="70866"/>
                </a:lnTo>
                <a:lnTo>
                  <a:pt x="2379452" y="43076"/>
                </a:lnTo>
                <a:lnTo>
                  <a:pt x="2364200" y="20574"/>
                </a:lnTo>
                <a:lnTo>
                  <a:pt x="2341661" y="5500"/>
                </a:lnTo>
                <a:lnTo>
                  <a:pt x="2314194" y="0"/>
                </a:lnTo>
                <a:lnTo>
                  <a:pt x="70866" y="0"/>
                </a:lnTo>
                <a:lnTo>
                  <a:pt x="43398" y="5500"/>
                </a:lnTo>
                <a:lnTo>
                  <a:pt x="20859" y="20574"/>
                </a:lnTo>
                <a:lnTo>
                  <a:pt x="5607" y="43076"/>
                </a:lnTo>
                <a:lnTo>
                  <a:pt x="0" y="70866"/>
                </a:lnTo>
                <a:lnTo>
                  <a:pt x="0" y="353568"/>
                </a:lnTo>
                <a:lnTo>
                  <a:pt x="5607" y="381357"/>
                </a:lnTo>
                <a:lnTo>
                  <a:pt x="20859" y="403860"/>
                </a:lnTo>
                <a:lnTo>
                  <a:pt x="43398" y="418933"/>
                </a:lnTo>
                <a:lnTo>
                  <a:pt x="70866" y="424434"/>
                </a:lnTo>
                <a:lnTo>
                  <a:pt x="2314194" y="424434"/>
                </a:lnTo>
                <a:lnTo>
                  <a:pt x="2341661" y="418933"/>
                </a:lnTo>
                <a:lnTo>
                  <a:pt x="2364200" y="403860"/>
                </a:lnTo>
                <a:lnTo>
                  <a:pt x="2379452" y="381357"/>
                </a:lnTo>
                <a:lnTo>
                  <a:pt x="2385060" y="353568"/>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7" name="Google Shape;1027;p70"/>
          <p:cNvSpPr txBox="1"/>
          <p:nvPr/>
        </p:nvSpPr>
        <p:spPr>
          <a:xfrm>
            <a:off x="2407285" y="5662676"/>
            <a:ext cx="1381760"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Haematoxylin staining</a:t>
            </a:r>
            <a:endParaRPr sz="1600">
              <a:latin typeface="Arial"/>
              <a:ea typeface="Arial"/>
              <a:cs typeface="Arial"/>
              <a:sym typeface="Arial"/>
            </a:endParaRPr>
          </a:p>
        </p:txBody>
      </p:sp>
      <p:sp>
        <p:nvSpPr>
          <p:cNvPr id="1028" name="Google Shape;1028;p70"/>
          <p:cNvSpPr/>
          <p:nvPr/>
        </p:nvSpPr>
        <p:spPr>
          <a:xfrm>
            <a:off x="4330331" y="5564885"/>
            <a:ext cx="2386330" cy="459740"/>
          </a:xfrm>
          <a:custGeom>
            <a:rect b="b" l="l" r="r" t="t"/>
            <a:pathLst>
              <a:path extrusionOk="0" h="459739" w="2386329">
                <a:moveTo>
                  <a:pt x="2385822" y="383285"/>
                </a:moveTo>
                <a:lnTo>
                  <a:pt x="2385822" y="76961"/>
                </a:lnTo>
                <a:lnTo>
                  <a:pt x="2379797" y="46934"/>
                </a:lnTo>
                <a:lnTo>
                  <a:pt x="2363343" y="22478"/>
                </a:lnTo>
                <a:lnTo>
                  <a:pt x="2338887" y="6024"/>
                </a:lnTo>
                <a:lnTo>
                  <a:pt x="2308860" y="0"/>
                </a:lnTo>
                <a:lnTo>
                  <a:pt x="76962" y="0"/>
                </a:lnTo>
                <a:lnTo>
                  <a:pt x="46934" y="6024"/>
                </a:lnTo>
                <a:lnTo>
                  <a:pt x="22478" y="22479"/>
                </a:lnTo>
                <a:lnTo>
                  <a:pt x="6024" y="46934"/>
                </a:lnTo>
                <a:lnTo>
                  <a:pt x="0" y="76962"/>
                </a:lnTo>
                <a:lnTo>
                  <a:pt x="0" y="383286"/>
                </a:lnTo>
                <a:lnTo>
                  <a:pt x="6024" y="412873"/>
                </a:lnTo>
                <a:lnTo>
                  <a:pt x="22479" y="437102"/>
                </a:lnTo>
                <a:lnTo>
                  <a:pt x="46934" y="453473"/>
                </a:lnTo>
                <a:lnTo>
                  <a:pt x="76962" y="459486"/>
                </a:lnTo>
                <a:lnTo>
                  <a:pt x="2308860" y="459485"/>
                </a:lnTo>
                <a:lnTo>
                  <a:pt x="2338887" y="453473"/>
                </a:lnTo>
                <a:lnTo>
                  <a:pt x="2363343" y="437102"/>
                </a:lnTo>
                <a:lnTo>
                  <a:pt x="2379797" y="412873"/>
                </a:lnTo>
                <a:lnTo>
                  <a:pt x="2385822" y="38328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29" name="Google Shape;1029;p70"/>
          <p:cNvSpPr txBox="1"/>
          <p:nvPr/>
        </p:nvSpPr>
        <p:spPr>
          <a:xfrm>
            <a:off x="4492878" y="5645150"/>
            <a:ext cx="2058035"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Nuclear Fast Red or Haematoxylin</a:t>
            </a:r>
            <a:endParaRPr sz="1600">
              <a:latin typeface="Arial"/>
              <a:ea typeface="Arial"/>
              <a:cs typeface="Arial"/>
              <a:sym typeface="Arial"/>
            </a:endParaRPr>
          </a:p>
        </p:txBody>
      </p:sp>
      <p:sp>
        <p:nvSpPr>
          <p:cNvPr id="1030" name="Google Shape;1030;p70"/>
          <p:cNvSpPr/>
          <p:nvPr/>
        </p:nvSpPr>
        <p:spPr>
          <a:xfrm>
            <a:off x="4330331" y="4075188"/>
            <a:ext cx="4810760" cy="509905"/>
          </a:xfrm>
          <a:custGeom>
            <a:rect b="b" l="l" r="r" t="t"/>
            <a:pathLst>
              <a:path extrusionOk="0" h="509904" w="4810759">
                <a:moveTo>
                  <a:pt x="2385822" y="103632"/>
                </a:moveTo>
                <a:lnTo>
                  <a:pt x="2379395" y="72034"/>
                </a:lnTo>
                <a:lnTo>
                  <a:pt x="2361908" y="46380"/>
                </a:lnTo>
                <a:lnTo>
                  <a:pt x="2335987" y="29146"/>
                </a:lnTo>
                <a:lnTo>
                  <a:pt x="2304288" y="22860"/>
                </a:lnTo>
                <a:lnTo>
                  <a:pt x="81534" y="22860"/>
                </a:lnTo>
                <a:lnTo>
                  <a:pt x="49822" y="29146"/>
                </a:lnTo>
                <a:lnTo>
                  <a:pt x="23901" y="46380"/>
                </a:lnTo>
                <a:lnTo>
                  <a:pt x="6413" y="72034"/>
                </a:lnTo>
                <a:lnTo>
                  <a:pt x="0" y="103632"/>
                </a:lnTo>
                <a:lnTo>
                  <a:pt x="0" y="429006"/>
                </a:lnTo>
                <a:lnTo>
                  <a:pt x="6413" y="460590"/>
                </a:lnTo>
                <a:lnTo>
                  <a:pt x="23901" y="486244"/>
                </a:lnTo>
                <a:lnTo>
                  <a:pt x="49822" y="503478"/>
                </a:lnTo>
                <a:lnTo>
                  <a:pt x="81534" y="509778"/>
                </a:lnTo>
                <a:lnTo>
                  <a:pt x="2304288" y="509778"/>
                </a:lnTo>
                <a:lnTo>
                  <a:pt x="2335987" y="503478"/>
                </a:lnTo>
                <a:lnTo>
                  <a:pt x="2361908" y="486244"/>
                </a:lnTo>
                <a:lnTo>
                  <a:pt x="2379395" y="460590"/>
                </a:lnTo>
                <a:lnTo>
                  <a:pt x="2385822" y="429006"/>
                </a:lnTo>
                <a:lnTo>
                  <a:pt x="2385822" y="103632"/>
                </a:lnTo>
                <a:close/>
              </a:path>
              <a:path extrusionOk="0" h="509904" w="4810759">
                <a:moveTo>
                  <a:pt x="4810506" y="81534"/>
                </a:moveTo>
                <a:lnTo>
                  <a:pt x="4804080" y="49822"/>
                </a:lnTo>
                <a:lnTo>
                  <a:pt x="4786592" y="23901"/>
                </a:lnTo>
                <a:lnTo>
                  <a:pt x="4760671" y="6413"/>
                </a:lnTo>
                <a:lnTo>
                  <a:pt x="4728972" y="0"/>
                </a:lnTo>
                <a:lnTo>
                  <a:pt x="2506218" y="0"/>
                </a:lnTo>
                <a:lnTo>
                  <a:pt x="2474506" y="6413"/>
                </a:lnTo>
                <a:lnTo>
                  <a:pt x="2448585" y="23901"/>
                </a:lnTo>
                <a:lnTo>
                  <a:pt x="2431097" y="49822"/>
                </a:lnTo>
                <a:lnTo>
                  <a:pt x="2424684" y="81534"/>
                </a:lnTo>
                <a:lnTo>
                  <a:pt x="2424684" y="406146"/>
                </a:lnTo>
                <a:lnTo>
                  <a:pt x="2431097" y="437845"/>
                </a:lnTo>
                <a:lnTo>
                  <a:pt x="2448585" y="463765"/>
                </a:lnTo>
                <a:lnTo>
                  <a:pt x="2474506" y="481253"/>
                </a:lnTo>
                <a:lnTo>
                  <a:pt x="2506218" y="487680"/>
                </a:lnTo>
                <a:lnTo>
                  <a:pt x="4728972" y="487680"/>
                </a:lnTo>
                <a:lnTo>
                  <a:pt x="4760671" y="481253"/>
                </a:lnTo>
                <a:lnTo>
                  <a:pt x="4786592" y="463765"/>
                </a:lnTo>
                <a:lnTo>
                  <a:pt x="4804080" y="437845"/>
                </a:lnTo>
                <a:lnTo>
                  <a:pt x="4810506" y="406146"/>
                </a:lnTo>
                <a:lnTo>
                  <a:pt x="4810506" y="81534"/>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1" name="Google Shape;1031;p70"/>
          <p:cNvSpPr txBox="1"/>
          <p:nvPr/>
        </p:nvSpPr>
        <p:spPr>
          <a:xfrm>
            <a:off x="4819777" y="4102861"/>
            <a:ext cx="1342390" cy="902970"/>
          </a:xfrm>
          <a:prstGeom prst="rect">
            <a:avLst/>
          </a:prstGeom>
          <a:noFill/>
          <a:ln>
            <a:noFill/>
          </a:ln>
        </p:spPr>
        <p:txBody>
          <a:bodyPr anchorCtr="0" anchor="t" bIns="0" lIns="0" spcFirstLastPara="1" rIns="0" wrap="square" tIns="12050">
            <a:spAutoFit/>
          </a:bodyPr>
          <a:lstStyle/>
          <a:p>
            <a:pPr indent="0" lvl="0" marL="64135" marR="0" rtl="0" algn="ctr">
              <a:lnSpc>
                <a:spcPct val="100000"/>
              </a:lnSpc>
              <a:spcBef>
                <a:spcPts val="0"/>
              </a:spcBef>
              <a:spcAft>
                <a:spcPts val="0"/>
              </a:spcAft>
              <a:buNone/>
            </a:pPr>
            <a:r>
              <a:rPr lang="en-US" sz="1400">
                <a:solidFill>
                  <a:srgbClr val="FFFFFF"/>
                </a:solidFill>
                <a:latin typeface="Arial"/>
                <a:ea typeface="Arial"/>
                <a:cs typeface="Arial"/>
                <a:sym typeface="Arial"/>
              </a:rPr>
              <a:t>2.Ab</a:t>
            </a:r>
            <a:endParaRPr sz="1400">
              <a:latin typeface="Arial"/>
              <a:ea typeface="Arial"/>
              <a:cs typeface="Arial"/>
              <a:sym typeface="Arial"/>
            </a:endParaRPr>
          </a:p>
          <a:p>
            <a:pPr indent="0" lvl="0" marL="62864" marR="0" rtl="0" algn="ctr">
              <a:lnSpc>
                <a:spcPct val="100000"/>
              </a:lnSpc>
              <a:spcBef>
                <a:spcPts val="0"/>
              </a:spcBef>
              <a:spcAft>
                <a:spcPts val="0"/>
              </a:spcAft>
              <a:buNone/>
            </a:pPr>
            <a:r>
              <a:rPr lang="en-US" sz="1400">
                <a:solidFill>
                  <a:srgbClr val="FFFFFF"/>
                </a:solidFill>
                <a:latin typeface="Arial"/>
                <a:ea typeface="Arial"/>
                <a:cs typeface="Arial"/>
                <a:sym typeface="Arial"/>
              </a:rPr>
              <a:t>(anti-rabbit AP), 30 min</a:t>
            </a:r>
            <a:endParaRPr sz="1400">
              <a:latin typeface="Arial"/>
              <a:ea typeface="Arial"/>
              <a:cs typeface="Arial"/>
              <a:sym typeface="Arial"/>
            </a:endParaRPr>
          </a:p>
          <a:p>
            <a:pPr indent="0" lvl="0" marL="12700" marR="0" rtl="0" algn="l">
              <a:lnSpc>
                <a:spcPct val="100000"/>
              </a:lnSpc>
              <a:spcBef>
                <a:spcPts val="815"/>
              </a:spcBef>
              <a:spcAft>
                <a:spcPts val="0"/>
              </a:spcAft>
              <a:buNone/>
            </a:pPr>
            <a:r>
              <a:rPr b="1" lang="en-US" sz="1000">
                <a:latin typeface="Trebuchet MS"/>
                <a:ea typeface="Trebuchet MS"/>
                <a:cs typeface="Trebuchet MS"/>
                <a:sym typeface="Trebuchet MS"/>
              </a:rPr>
              <a:t>washing (3x 5 min)</a:t>
            </a:r>
            <a:endParaRPr sz="1000">
              <a:latin typeface="Trebuchet MS"/>
              <a:ea typeface="Trebuchet MS"/>
              <a:cs typeface="Trebuchet MS"/>
              <a:sym typeface="Trebuchet MS"/>
            </a:endParaRPr>
          </a:p>
        </p:txBody>
      </p:sp>
      <p:sp>
        <p:nvSpPr>
          <p:cNvPr id="1032" name="Google Shape;1032;p70"/>
          <p:cNvSpPr txBox="1"/>
          <p:nvPr/>
        </p:nvSpPr>
        <p:spPr>
          <a:xfrm>
            <a:off x="7287902" y="4080763"/>
            <a:ext cx="1318895" cy="902334"/>
          </a:xfrm>
          <a:prstGeom prst="rect">
            <a:avLst/>
          </a:prstGeom>
          <a:noFill/>
          <a:ln>
            <a:noFill/>
          </a:ln>
        </p:spPr>
        <p:txBody>
          <a:bodyPr anchorCtr="0" anchor="t" bIns="0" lIns="0" spcFirstLastPara="1" rIns="0" wrap="square" tIns="12050">
            <a:spAutoFit/>
          </a:bodyPr>
          <a:lstStyle/>
          <a:p>
            <a:pPr indent="0" lvl="0" marL="1270" marR="0" rtl="0" algn="ctr">
              <a:lnSpc>
                <a:spcPct val="100000"/>
              </a:lnSpc>
              <a:spcBef>
                <a:spcPts val="0"/>
              </a:spcBef>
              <a:spcAft>
                <a:spcPts val="0"/>
              </a:spcAft>
              <a:buNone/>
            </a:pPr>
            <a:r>
              <a:rPr lang="en-US" sz="1400">
                <a:solidFill>
                  <a:srgbClr val="FFFFFF"/>
                </a:solidFill>
                <a:latin typeface="Arial"/>
                <a:ea typeface="Arial"/>
                <a:cs typeface="Arial"/>
                <a:sym typeface="Arial"/>
              </a:rPr>
              <a:t>2.Ab</a:t>
            </a:r>
            <a:endParaRPr sz="1400">
              <a:latin typeface="Arial"/>
              <a:ea typeface="Arial"/>
              <a:cs typeface="Arial"/>
              <a:sym typeface="Arial"/>
            </a:endParaRPr>
          </a:p>
          <a:p>
            <a:pPr indent="0" lvl="0" marL="0" marR="0" rtl="0" algn="ctr">
              <a:lnSpc>
                <a:spcPct val="100000"/>
              </a:lnSpc>
              <a:spcBef>
                <a:spcPts val="0"/>
              </a:spcBef>
              <a:spcAft>
                <a:spcPts val="0"/>
              </a:spcAft>
              <a:buNone/>
            </a:pPr>
            <a:r>
              <a:rPr lang="en-US" sz="1400">
                <a:solidFill>
                  <a:srgbClr val="FFFFFF"/>
                </a:solidFill>
                <a:latin typeface="Arial"/>
                <a:ea typeface="Arial"/>
                <a:cs typeface="Arial"/>
                <a:sym typeface="Arial"/>
              </a:rPr>
              <a:t>(anti-Alexa 488), 30 min</a:t>
            </a:r>
            <a:endParaRPr sz="1400">
              <a:latin typeface="Arial"/>
              <a:ea typeface="Arial"/>
              <a:cs typeface="Arial"/>
              <a:sym typeface="Arial"/>
            </a:endParaRPr>
          </a:p>
          <a:p>
            <a:pPr indent="0" lvl="0" marL="268605" marR="0" rtl="0" algn="l">
              <a:lnSpc>
                <a:spcPct val="100000"/>
              </a:lnSpc>
              <a:spcBef>
                <a:spcPts val="810"/>
              </a:spcBef>
              <a:spcAft>
                <a:spcPts val="0"/>
              </a:spcAft>
              <a:buNone/>
            </a:pPr>
            <a:r>
              <a:rPr b="1" lang="en-US" sz="1000">
                <a:latin typeface="Trebuchet MS"/>
                <a:ea typeface="Trebuchet MS"/>
                <a:cs typeface="Trebuchet MS"/>
                <a:sym typeface="Trebuchet MS"/>
              </a:rPr>
              <a:t>washing (3x 5 min)</a:t>
            </a:r>
            <a:endParaRPr sz="1000">
              <a:latin typeface="Trebuchet MS"/>
              <a:ea typeface="Trebuchet MS"/>
              <a:cs typeface="Trebuchet MS"/>
              <a:sym typeface="Trebuchet MS"/>
            </a:endParaRPr>
          </a:p>
        </p:txBody>
      </p:sp>
      <p:sp>
        <p:nvSpPr>
          <p:cNvPr id="1033" name="Google Shape;1033;p70"/>
          <p:cNvSpPr/>
          <p:nvPr/>
        </p:nvSpPr>
        <p:spPr>
          <a:xfrm>
            <a:off x="1921649" y="6084570"/>
            <a:ext cx="2386330" cy="541020"/>
          </a:xfrm>
          <a:custGeom>
            <a:rect b="b" l="l" r="r" t="t"/>
            <a:pathLst>
              <a:path extrusionOk="0" h="541020" w="2386329">
                <a:moveTo>
                  <a:pt x="2385822" y="450341"/>
                </a:moveTo>
                <a:lnTo>
                  <a:pt x="2385822" y="89915"/>
                </a:lnTo>
                <a:lnTo>
                  <a:pt x="2378737" y="54971"/>
                </a:lnTo>
                <a:lnTo>
                  <a:pt x="2359437" y="26384"/>
                </a:lnTo>
                <a:lnTo>
                  <a:pt x="2330850" y="7084"/>
                </a:lnTo>
                <a:lnTo>
                  <a:pt x="2295906" y="0"/>
                </a:lnTo>
                <a:lnTo>
                  <a:pt x="90678" y="0"/>
                </a:lnTo>
                <a:lnTo>
                  <a:pt x="55292" y="7084"/>
                </a:lnTo>
                <a:lnTo>
                  <a:pt x="26479" y="26384"/>
                </a:lnTo>
                <a:lnTo>
                  <a:pt x="7096" y="54971"/>
                </a:lnTo>
                <a:lnTo>
                  <a:pt x="0" y="89915"/>
                </a:lnTo>
                <a:lnTo>
                  <a:pt x="0" y="450341"/>
                </a:lnTo>
                <a:lnTo>
                  <a:pt x="7096" y="485727"/>
                </a:lnTo>
                <a:lnTo>
                  <a:pt x="26479" y="514540"/>
                </a:lnTo>
                <a:lnTo>
                  <a:pt x="55292" y="533923"/>
                </a:lnTo>
                <a:lnTo>
                  <a:pt x="90678" y="541019"/>
                </a:lnTo>
                <a:lnTo>
                  <a:pt x="2295906" y="541019"/>
                </a:lnTo>
                <a:lnTo>
                  <a:pt x="2330850" y="533923"/>
                </a:lnTo>
                <a:lnTo>
                  <a:pt x="2359437" y="514540"/>
                </a:lnTo>
                <a:lnTo>
                  <a:pt x="2378737" y="485727"/>
                </a:lnTo>
                <a:lnTo>
                  <a:pt x="2385822" y="450341"/>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4" name="Google Shape;1034;p70"/>
          <p:cNvSpPr txBox="1"/>
          <p:nvPr/>
        </p:nvSpPr>
        <p:spPr>
          <a:xfrm>
            <a:off x="2816479" y="6205220"/>
            <a:ext cx="595630"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mounting</a:t>
            </a:r>
            <a:endParaRPr sz="1600">
              <a:latin typeface="Arial"/>
              <a:ea typeface="Arial"/>
              <a:cs typeface="Arial"/>
              <a:sym typeface="Arial"/>
            </a:endParaRPr>
          </a:p>
        </p:txBody>
      </p:sp>
      <p:sp>
        <p:nvSpPr>
          <p:cNvPr id="1035" name="Google Shape;1035;p70"/>
          <p:cNvSpPr/>
          <p:nvPr/>
        </p:nvSpPr>
        <p:spPr>
          <a:xfrm>
            <a:off x="4360049" y="6067044"/>
            <a:ext cx="2386330" cy="541020"/>
          </a:xfrm>
          <a:custGeom>
            <a:rect b="b" l="l" r="r" t="t"/>
            <a:pathLst>
              <a:path extrusionOk="0" h="541020" w="2386329">
                <a:moveTo>
                  <a:pt x="2385822" y="451103"/>
                </a:moveTo>
                <a:lnTo>
                  <a:pt x="2385822" y="90677"/>
                </a:lnTo>
                <a:lnTo>
                  <a:pt x="2378725" y="55292"/>
                </a:lnTo>
                <a:lnTo>
                  <a:pt x="2359342" y="26479"/>
                </a:lnTo>
                <a:lnTo>
                  <a:pt x="2330529" y="7096"/>
                </a:lnTo>
                <a:lnTo>
                  <a:pt x="2295144" y="0"/>
                </a:lnTo>
                <a:lnTo>
                  <a:pt x="89916" y="0"/>
                </a:lnTo>
                <a:lnTo>
                  <a:pt x="54971" y="7096"/>
                </a:lnTo>
                <a:lnTo>
                  <a:pt x="26384" y="26479"/>
                </a:lnTo>
                <a:lnTo>
                  <a:pt x="7084" y="55292"/>
                </a:lnTo>
                <a:lnTo>
                  <a:pt x="0" y="90677"/>
                </a:lnTo>
                <a:lnTo>
                  <a:pt x="0" y="451103"/>
                </a:lnTo>
                <a:lnTo>
                  <a:pt x="7084" y="486048"/>
                </a:lnTo>
                <a:lnTo>
                  <a:pt x="26384" y="514635"/>
                </a:lnTo>
                <a:lnTo>
                  <a:pt x="54971" y="533935"/>
                </a:lnTo>
                <a:lnTo>
                  <a:pt x="89916" y="541019"/>
                </a:lnTo>
                <a:lnTo>
                  <a:pt x="2295144" y="541019"/>
                </a:lnTo>
                <a:lnTo>
                  <a:pt x="2330529" y="533935"/>
                </a:lnTo>
                <a:lnTo>
                  <a:pt x="2359342" y="514635"/>
                </a:lnTo>
                <a:lnTo>
                  <a:pt x="2378725" y="486048"/>
                </a:lnTo>
                <a:lnTo>
                  <a:pt x="2385822" y="451103"/>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6" name="Google Shape;1036;p70"/>
          <p:cNvSpPr txBox="1"/>
          <p:nvPr/>
        </p:nvSpPr>
        <p:spPr>
          <a:xfrm>
            <a:off x="5254116" y="6188455"/>
            <a:ext cx="595630" cy="46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FFFFFF"/>
                </a:solidFill>
                <a:latin typeface="Arial"/>
                <a:ea typeface="Arial"/>
                <a:cs typeface="Arial"/>
                <a:sym typeface="Arial"/>
              </a:rPr>
              <a:t>mounting</a:t>
            </a:r>
            <a:endParaRPr sz="1600">
              <a:latin typeface="Arial"/>
              <a:ea typeface="Arial"/>
              <a:cs typeface="Arial"/>
              <a:sym typeface="Arial"/>
            </a:endParaRPr>
          </a:p>
        </p:txBody>
      </p:sp>
      <p:sp>
        <p:nvSpPr>
          <p:cNvPr id="1037" name="Google Shape;1037;p70"/>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038" name="Google Shape;1038;p70"/>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71"/>
          <p:cNvSpPr txBox="1"/>
          <p:nvPr>
            <p:ph type="ctrTitle"/>
          </p:nvPr>
        </p:nvSpPr>
        <p:spPr>
          <a:xfrm>
            <a:off x="1147686" y="875792"/>
            <a:ext cx="8398027" cy="452755"/>
          </a:xfrm>
          <a:prstGeom prst="rect">
            <a:avLst/>
          </a:prstGeom>
          <a:noFill/>
          <a:ln>
            <a:noFill/>
          </a:ln>
        </p:spPr>
        <p:txBody>
          <a:bodyPr anchorCtr="0" anchor="t" bIns="0" lIns="0" spcFirstLastPara="1" rIns="0" wrap="square" tIns="12700">
            <a:spAutoFit/>
          </a:bodyPr>
          <a:lstStyle/>
          <a:p>
            <a:pPr indent="0" lvl="0" marL="104775" rtl="0" algn="l">
              <a:lnSpc>
                <a:spcPct val="100000"/>
              </a:lnSpc>
              <a:spcBef>
                <a:spcPts val="0"/>
              </a:spcBef>
              <a:spcAft>
                <a:spcPts val="0"/>
              </a:spcAft>
              <a:buNone/>
            </a:pPr>
            <a:r>
              <a:rPr lang="en-US">
                <a:latin typeface="Times New Roman"/>
                <a:ea typeface="Times New Roman"/>
                <a:cs typeface="Times New Roman"/>
                <a:sym typeface="Times New Roman"/>
              </a:rPr>
              <a:t> </a:t>
            </a:r>
            <a:r>
              <a:rPr lang="en-US"/>
              <a:t>Coverslip Thickness	</a:t>
            </a:r>
            <a:endParaRPr/>
          </a:p>
        </p:txBody>
      </p:sp>
      <p:sp>
        <p:nvSpPr>
          <p:cNvPr id="1044" name="Google Shape;1044;p71"/>
          <p:cNvSpPr txBox="1"/>
          <p:nvPr/>
        </p:nvSpPr>
        <p:spPr>
          <a:xfrm>
            <a:off x="1285633" y="1561591"/>
            <a:ext cx="7212330" cy="723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latin typeface="Arial"/>
                <a:ea typeface="Arial"/>
                <a:cs typeface="Arial"/>
                <a:sym typeface="Arial"/>
              </a:rPr>
              <a:t>Use Coverslips with a thickness of 0.17 mm. This is # 1.5!!!</a:t>
            </a:r>
            <a:endParaRPr sz="2400">
              <a:latin typeface="Arial"/>
              <a:ea typeface="Arial"/>
              <a:cs typeface="Arial"/>
              <a:sym typeface="Arial"/>
            </a:endParaRPr>
          </a:p>
        </p:txBody>
      </p:sp>
      <p:sp>
        <p:nvSpPr>
          <p:cNvPr id="1045" name="Google Shape;1045;p71"/>
          <p:cNvSpPr/>
          <p:nvPr/>
        </p:nvSpPr>
        <p:spPr>
          <a:xfrm>
            <a:off x="1633613" y="1877567"/>
            <a:ext cx="7416545" cy="491032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6" name="Google Shape;1046;p71"/>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047" name="Google Shape;1047;p71"/>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72"/>
          <p:cNvSpPr txBox="1"/>
          <p:nvPr/>
        </p:nvSpPr>
        <p:spPr>
          <a:xfrm>
            <a:off x="1294523" y="1412557"/>
            <a:ext cx="2790190" cy="685799"/>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lang="en-US" sz="2800">
                <a:solidFill>
                  <a:srgbClr val="0070C0"/>
                </a:solidFill>
                <a:latin typeface="Arial"/>
                <a:ea typeface="Arial"/>
                <a:cs typeface="Arial"/>
                <a:sym typeface="Arial"/>
              </a:rPr>
              <a:t>Coverslip Thickness</a:t>
            </a:r>
            <a:endParaRPr sz="2800">
              <a:latin typeface="Arial"/>
              <a:ea typeface="Arial"/>
              <a:cs typeface="Arial"/>
              <a:sym typeface="Arial"/>
            </a:endParaRPr>
          </a:p>
        </p:txBody>
      </p:sp>
      <p:sp>
        <p:nvSpPr>
          <p:cNvPr id="1053" name="Google Shape;1053;p72"/>
          <p:cNvSpPr/>
          <p:nvPr/>
        </p:nvSpPr>
        <p:spPr>
          <a:xfrm>
            <a:off x="1098689" y="1434845"/>
            <a:ext cx="3154679" cy="2423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4" name="Google Shape;1054;p72"/>
          <p:cNvSpPr/>
          <p:nvPr/>
        </p:nvSpPr>
        <p:spPr>
          <a:xfrm>
            <a:off x="1123835" y="4544567"/>
            <a:ext cx="4030217" cy="208407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5" name="Google Shape;1055;p72"/>
          <p:cNvSpPr/>
          <p:nvPr/>
        </p:nvSpPr>
        <p:spPr>
          <a:xfrm>
            <a:off x="5346839" y="1690116"/>
            <a:ext cx="4192511" cy="45262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6" name="Google Shape;1056;p72"/>
          <p:cNvSpPr txBox="1"/>
          <p:nvPr/>
        </p:nvSpPr>
        <p:spPr>
          <a:xfrm>
            <a:off x="3769740" y="2828035"/>
            <a:ext cx="6167755" cy="38328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600">
                <a:solidFill>
                  <a:srgbClr val="FF0000"/>
                </a:solidFill>
                <a:latin typeface="Noto Sans Symbols"/>
                <a:ea typeface="Noto Sans Symbols"/>
                <a:cs typeface="Noto Sans Symbols"/>
                <a:sym typeface="Noto Sans Symbols"/>
              </a:rPr>
              <a:t>✔</a:t>
            </a:r>
            <a:endParaRPr sz="9600">
              <a:latin typeface="Noto Sans Symbols"/>
              <a:ea typeface="Noto Sans Symbols"/>
              <a:cs typeface="Noto Sans Symbols"/>
              <a:sym typeface="Noto Sans Symbols"/>
            </a:endParaRPr>
          </a:p>
          <a:p>
            <a:pPr indent="0" lvl="0" marL="0" marR="5080" rtl="0" algn="r">
              <a:lnSpc>
                <a:spcPct val="100000"/>
              </a:lnSpc>
              <a:spcBef>
                <a:spcPts val="7680"/>
              </a:spcBef>
              <a:spcAft>
                <a:spcPts val="0"/>
              </a:spcAft>
              <a:buNone/>
            </a:pPr>
            <a:r>
              <a:rPr lang="en-US" sz="9600">
                <a:solidFill>
                  <a:srgbClr val="FF0000"/>
                </a:solidFill>
                <a:latin typeface="Noto Sans Symbols"/>
                <a:ea typeface="Noto Sans Symbols"/>
                <a:cs typeface="Noto Sans Symbols"/>
                <a:sym typeface="Noto Sans Symbols"/>
              </a:rPr>
              <a:t>✔</a:t>
            </a:r>
            <a:endParaRPr sz="9600">
              <a:latin typeface="Noto Sans Symbols"/>
              <a:ea typeface="Noto Sans Symbols"/>
              <a:cs typeface="Noto Sans Symbols"/>
              <a:sym typeface="Noto Sans Symbols"/>
            </a:endParaRPr>
          </a:p>
        </p:txBody>
      </p:sp>
      <p:sp>
        <p:nvSpPr>
          <p:cNvPr id="1057" name="Google Shape;1057;p72"/>
          <p:cNvSpPr/>
          <p:nvPr/>
        </p:nvSpPr>
        <p:spPr>
          <a:xfrm>
            <a:off x="1492923" y="4100232"/>
            <a:ext cx="3028315" cy="2668905"/>
          </a:xfrm>
          <a:custGeom>
            <a:rect b="b" l="l" r="r" t="t"/>
            <a:pathLst>
              <a:path extrusionOk="0" h="2668904" w="3028315">
                <a:moveTo>
                  <a:pt x="3028289" y="2629090"/>
                </a:moveTo>
                <a:lnTo>
                  <a:pt x="3024860" y="2614739"/>
                </a:lnTo>
                <a:lnTo>
                  <a:pt x="3015716" y="2602331"/>
                </a:lnTo>
                <a:lnTo>
                  <a:pt x="1550390" y="1249540"/>
                </a:lnTo>
                <a:lnTo>
                  <a:pt x="2800070" y="65633"/>
                </a:lnTo>
                <a:lnTo>
                  <a:pt x="2808770" y="53327"/>
                </a:lnTo>
                <a:lnTo>
                  <a:pt x="2811970" y="39243"/>
                </a:lnTo>
                <a:lnTo>
                  <a:pt x="2809595" y="25019"/>
                </a:lnTo>
                <a:lnTo>
                  <a:pt x="2801594" y="12293"/>
                </a:lnTo>
                <a:lnTo>
                  <a:pt x="2789288" y="3581"/>
                </a:lnTo>
                <a:lnTo>
                  <a:pt x="2775204" y="381"/>
                </a:lnTo>
                <a:lnTo>
                  <a:pt x="2760980" y="2755"/>
                </a:lnTo>
                <a:lnTo>
                  <a:pt x="2748254" y="10769"/>
                </a:lnTo>
                <a:lnTo>
                  <a:pt x="1494815" y="1198245"/>
                </a:lnTo>
                <a:lnTo>
                  <a:pt x="207746" y="10007"/>
                </a:lnTo>
                <a:lnTo>
                  <a:pt x="194894" y="2108"/>
                </a:lnTo>
                <a:lnTo>
                  <a:pt x="180403" y="0"/>
                </a:lnTo>
                <a:lnTo>
                  <a:pt x="166052" y="3467"/>
                </a:lnTo>
                <a:lnTo>
                  <a:pt x="153644" y="12293"/>
                </a:lnTo>
                <a:lnTo>
                  <a:pt x="146062" y="25133"/>
                </a:lnTo>
                <a:lnTo>
                  <a:pt x="143929" y="39624"/>
                </a:lnTo>
                <a:lnTo>
                  <a:pt x="147205" y="53975"/>
                </a:lnTo>
                <a:lnTo>
                  <a:pt x="155930" y="66395"/>
                </a:lnTo>
                <a:lnTo>
                  <a:pt x="1439265" y="1250861"/>
                </a:lnTo>
                <a:lnTo>
                  <a:pt x="11912" y="2603093"/>
                </a:lnTo>
                <a:lnTo>
                  <a:pt x="3200" y="2615387"/>
                </a:lnTo>
                <a:lnTo>
                  <a:pt x="0" y="2629471"/>
                </a:lnTo>
                <a:lnTo>
                  <a:pt x="2374" y="2643695"/>
                </a:lnTo>
                <a:lnTo>
                  <a:pt x="10388" y="2656433"/>
                </a:lnTo>
                <a:lnTo>
                  <a:pt x="22682" y="2665133"/>
                </a:lnTo>
                <a:lnTo>
                  <a:pt x="36766" y="2668333"/>
                </a:lnTo>
                <a:lnTo>
                  <a:pt x="50990" y="2665958"/>
                </a:lnTo>
                <a:lnTo>
                  <a:pt x="63728" y="2657957"/>
                </a:lnTo>
                <a:lnTo>
                  <a:pt x="1494840" y="1302156"/>
                </a:lnTo>
                <a:lnTo>
                  <a:pt x="2964662" y="2658719"/>
                </a:lnTo>
                <a:lnTo>
                  <a:pt x="2977388" y="2666288"/>
                </a:lnTo>
                <a:lnTo>
                  <a:pt x="2991612" y="2668435"/>
                </a:lnTo>
                <a:lnTo>
                  <a:pt x="3005696" y="2665145"/>
                </a:lnTo>
                <a:lnTo>
                  <a:pt x="3018002" y="2656433"/>
                </a:lnTo>
                <a:lnTo>
                  <a:pt x="3026003" y="2643581"/>
                </a:lnTo>
                <a:lnTo>
                  <a:pt x="3028289" y="262909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8" name="Google Shape;1058;p72"/>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059" name="Google Shape;1059;p72"/>
          <p:cNvPicPr preferRelativeResize="0"/>
          <p:nvPr/>
        </p:nvPicPr>
        <p:blipFill rotWithShape="1">
          <a:blip r:embed="rId6">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73"/>
          <p:cNvSpPr txBox="1"/>
          <p:nvPr>
            <p:ph type="title"/>
          </p:nvPr>
        </p:nvSpPr>
        <p:spPr>
          <a:xfrm>
            <a:off x="1281823" y="606043"/>
            <a:ext cx="4777996"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Refractive index match!</a:t>
            </a:r>
            <a:endParaRPr sz="2800">
              <a:latin typeface="Arial"/>
              <a:ea typeface="Arial"/>
              <a:cs typeface="Arial"/>
              <a:sym typeface="Arial"/>
            </a:endParaRPr>
          </a:p>
        </p:txBody>
      </p:sp>
      <p:sp>
        <p:nvSpPr>
          <p:cNvPr id="1065" name="Google Shape;1065;p73"/>
          <p:cNvSpPr/>
          <p:nvPr/>
        </p:nvSpPr>
        <p:spPr>
          <a:xfrm>
            <a:off x="2185533" y="1627655"/>
            <a:ext cx="5408605" cy="29696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6" name="Google Shape;1066;p73"/>
          <p:cNvSpPr/>
          <p:nvPr/>
        </p:nvSpPr>
        <p:spPr>
          <a:xfrm>
            <a:off x="1242707" y="4687823"/>
            <a:ext cx="8296656" cy="193395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67" name="Google Shape;1067;p73"/>
          <p:cNvSpPr txBox="1"/>
          <p:nvPr/>
        </p:nvSpPr>
        <p:spPr>
          <a:xfrm>
            <a:off x="7371715" y="1513586"/>
            <a:ext cx="2214880" cy="1002665"/>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b="1" lang="en-US" sz="1100">
                <a:solidFill>
                  <a:srgbClr val="0070C0"/>
                </a:solidFill>
                <a:latin typeface="Trebuchet MS"/>
                <a:ea typeface="Trebuchet MS"/>
                <a:cs typeface="Trebuchet MS"/>
                <a:sym typeface="Trebuchet MS"/>
              </a:rPr>
              <a:t>https://www.leica‐  microsystems.com/fileadmin/downlo  ads/Leica%20TCS%20SP8%20STED%2</a:t>
            </a:r>
            <a:endParaRPr sz="11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b="1" lang="en-US" sz="1100">
                <a:solidFill>
                  <a:srgbClr val="0070C0"/>
                </a:solidFill>
                <a:latin typeface="Trebuchet MS"/>
                <a:ea typeface="Trebuchet MS"/>
                <a:cs typeface="Trebuchet MS"/>
                <a:sym typeface="Trebuchet MS"/>
              </a:rPr>
              <a:t>03X/Brochures/Leica%20TCS%20SP8</a:t>
            </a:r>
            <a:endParaRPr sz="1100">
              <a:latin typeface="Trebuchet MS"/>
              <a:ea typeface="Trebuchet MS"/>
              <a:cs typeface="Trebuchet MS"/>
              <a:sym typeface="Trebuchet MS"/>
            </a:endParaRPr>
          </a:p>
          <a:p>
            <a:pPr indent="0" lvl="0" marL="12700" marR="0" rtl="0" algn="l">
              <a:lnSpc>
                <a:spcPct val="100000"/>
              </a:lnSpc>
              <a:spcBef>
                <a:spcPts val="0"/>
              </a:spcBef>
              <a:spcAft>
                <a:spcPts val="0"/>
              </a:spcAft>
              <a:buNone/>
            </a:pPr>
            <a:r>
              <a:rPr b="1" lang="en-US" sz="1100">
                <a:solidFill>
                  <a:srgbClr val="0070C0"/>
                </a:solidFill>
                <a:latin typeface="Trebuchet MS"/>
                <a:ea typeface="Trebuchet MS"/>
                <a:cs typeface="Trebuchet MS"/>
                <a:sym typeface="Trebuchet MS"/>
              </a:rPr>
              <a:t>%20Objective‐Brochure_EN.pdf</a:t>
            </a:r>
            <a:endParaRPr sz="1100">
              <a:latin typeface="Trebuchet MS"/>
              <a:ea typeface="Trebuchet MS"/>
              <a:cs typeface="Trebuchet MS"/>
              <a:sym typeface="Trebuchet MS"/>
            </a:endParaRPr>
          </a:p>
        </p:txBody>
      </p:sp>
      <p:sp>
        <p:nvSpPr>
          <p:cNvPr id="1068" name="Google Shape;1068;p73"/>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pic>
        <p:nvPicPr>
          <p:cNvPr id="1069" name="Google Shape;1069;p73"/>
          <p:cNvPicPr preferRelativeResize="0"/>
          <p:nvPr/>
        </p:nvPicPr>
        <p:blipFill rotWithShape="1">
          <a:blip r:embed="rId5">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74"/>
          <p:cNvSpPr txBox="1"/>
          <p:nvPr>
            <p:ph type="title"/>
          </p:nvPr>
        </p:nvSpPr>
        <p:spPr>
          <a:xfrm>
            <a:off x="1281823" y="606043"/>
            <a:ext cx="5335745"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References and sources</a:t>
            </a:r>
            <a:endParaRPr sz="2800">
              <a:latin typeface="Arial"/>
              <a:ea typeface="Arial"/>
              <a:cs typeface="Arial"/>
              <a:sym typeface="Arial"/>
            </a:endParaRPr>
          </a:p>
        </p:txBody>
      </p:sp>
      <p:sp>
        <p:nvSpPr>
          <p:cNvPr id="1075" name="Google Shape;1075;p74"/>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1076" name="Google Shape;1076;p74"/>
          <p:cNvSpPr txBox="1"/>
          <p:nvPr/>
        </p:nvSpPr>
        <p:spPr>
          <a:xfrm>
            <a:off x="1357261" y="1832101"/>
            <a:ext cx="6962775" cy="1460500"/>
          </a:xfrm>
          <a:prstGeom prst="rect">
            <a:avLst/>
          </a:prstGeom>
          <a:noFill/>
          <a:ln>
            <a:noFill/>
          </a:ln>
        </p:spPr>
        <p:txBody>
          <a:bodyPr anchorCtr="0" anchor="t" bIns="0" lIns="0" spcFirstLastPara="1" rIns="0" wrap="square" tIns="12700">
            <a:spAutoFit/>
          </a:bodyPr>
          <a:lstStyle/>
          <a:p>
            <a:pPr indent="-285750" lvl="0" marL="298450" marR="0" rtl="0" algn="l">
              <a:lnSpc>
                <a:spcPct val="100000"/>
              </a:lnSpc>
              <a:spcBef>
                <a:spcPts val="0"/>
              </a:spcBef>
              <a:spcAft>
                <a:spcPts val="0"/>
              </a:spcAft>
              <a:buClr>
                <a:srgbClr val="0070C0"/>
              </a:buClr>
              <a:buSzPts val="1600"/>
              <a:buFont typeface="Noto Sans Symbols"/>
              <a:buChar char="⮚"/>
            </a:pPr>
            <a:r>
              <a:rPr lang="en-US" sz="1600">
                <a:solidFill>
                  <a:srgbClr val="0070C0"/>
                </a:solidFill>
                <a:latin typeface="Arial"/>
                <a:ea typeface="Arial"/>
                <a:cs typeface="Arial"/>
                <a:sym typeface="Arial"/>
              </a:rPr>
              <a:t>Romeis, Mikroskopische Technik, 18.Auflage</a:t>
            </a:r>
            <a:endParaRPr sz="16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600"/>
              <a:buFont typeface="Noto Sans Symbols"/>
              <a:buChar char="⮚"/>
            </a:pPr>
            <a:r>
              <a:rPr lang="en-US" sz="1600">
                <a:solidFill>
                  <a:srgbClr val="0070C0"/>
                </a:solidFill>
                <a:latin typeface="Arial"/>
                <a:ea typeface="Arial"/>
                <a:cs typeface="Arial"/>
                <a:sym typeface="Arial"/>
              </a:rPr>
              <a:t>Special Stains and H&amp;E, second edition, Dako</a:t>
            </a:r>
            <a:endParaRPr sz="1600">
              <a:latin typeface="Arial"/>
              <a:ea typeface="Arial"/>
              <a:cs typeface="Arial"/>
              <a:sym typeface="Arial"/>
            </a:endParaRPr>
          </a:p>
          <a:p>
            <a:pPr indent="-286385" lvl="0" marL="298450" marR="5080" rtl="0" algn="l">
              <a:lnSpc>
                <a:spcPct val="100000"/>
              </a:lnSpc>
              <a:spcBef>
                <a:spcPts val="0"/>
              </a:spcBef>
              <a:spcAft>
                <a:spcPts val="0"/>
              </a:spcAft>
              <a:buClr>
                <a:srgbClr val="0070C0"/>
              </a:buClr>
              <a:buSzPts val="1600"/>
              <a:buFont typeface="Noto Sans Symbols"/>
              <a:buChar char="⮚"/>
            </a:pPr>
            <a:r>
              <a:rPr lang="en-US" sz="1600">
                <a:solidFill>
                  <a:srgbClr val="0070C0"/>
                </a:solidFill>
                <a:latin typeface="Arial"/>
                <a:ea typeface="Arial"/>
                <a:cs typeface="Arial"/>
                <a:sym typeface="Arial"/>
              </a:rPr>
              <a:t>Dyes and stains: From molecular structure to histological application, Frontiers in  Bioscience, Jan 2014, article</a:t>
            </a:r>
            <a:endParaRPr sz="1600">
              <a:latin typeface="Arial"/>
              <a:ea typeface="Arial"/>
              <a:cs typeface="Arial"/>
              <a:sym typeface="Arial"/>
            </a:endParaRPr>
          </a:p>
          <a:p>
            <a:pPr indent="-286385" lvl="0" marL="298450" marR="0" rtl="0" algn="l">
              <a:lnSpc>
                <a:spcPct val="100000"/>
              </a:lnSpc>
              <a:spcBef>
                <a:spcPts val="0"/>
              </a:spcBef>
              <a:spcAft>
                <a:spcPts val="0"/>
              </a:spcAft>
              <a:buClr>
                <a:srgbClr val="0070C0"/>
              </a:buClr>
              <a:buSzPts val="1600"/>
              <a:buFont typeface="Noto Sans Symbols"/>
              <a:buChar char="⮚"/>
            </a:pPr>
            <a:r>
              <a:rPr lang="en-US" sz="1600">
                <a:solidFill>
                  <a:srgbClr val="0070C0"/>
                </a:solidFill>
                <a:latin typeface="Arial"/>
                <a:ea typeface="Arial"/>
                <a:cs typeface="Arial"/>
                <a:sym typeface="Arial"/>
              </a:rPr>
              <a:t>Knife angle in Microtomy, Resolution No.5, Leica</a:t>
            </a:r>
            <a:endParaRPr sz="1600">
              <a:latin typeface="Arial"/>
              <a:ea typeface="Arial"/>
              <a:cs typeface="Arial"/>
              <a:sym typeface="Arial"/>
            </a:endParaRPr>
          </a:p>
          <a:p>
            <a:pPr indent="-285750" lvl="0" marL="298450" marR="0" rtl="0" algn="l">
              <a:lnSpc>
                <a:spcPct val="100000"/>
              </a:lnSpc>
              <a:spcBef>
                <a:spcPts val="0"/>
              </a:spcBef>
              <a:spcAft>
                <a:spcPts val="0"/>
              </a:spcAft>
              <a:buClr>
                <a:srgbClr val="0070C0"/>
              </a:buClr>
              <a:buSzPts val="1600"/>
              <a:buFont typeface="Noto Sans Symbols"/>
              <a:buChar char="⮚"/>
            </a:pPr>
            <a:r>
              <a:rPr lang="en-US" sz="1600" u="sng">
                <a:solidFill>
                  <a:srgbClr val="21873A"/>
                </a:solidFill>
                <a:latin typeface="Arial"/>
                <a:ea typeface="Arial"/>
                <a:cs typeface="Arial"/>
                <a:sym typeface="Arial"/>
              </a:rPr>
              <a:t>Allen Brain Atlas: </a:t>
            </a:r>
            <a:r>
              <a:rPr lang="en-US" sz="1600" u="sng">
                <a:solidFill>
                  <a:srgbClr val="21873A"/>
                </a:solidFill>
                <a:latin typeface="Arial"/>
                <a:ea typeface="Arial"/>
                <a:cs typeface="Arial"/>
                <a:sym typeface="Arial"/>
                <a:hlinkClick r:id="rId3">
                  <a:extLst>
                    <a:ext uri="{A12FA001-AC4F-418D-AE19-62706E023703}">
                      <ahyp:hlinkClr val="tx"/>
                    </a:ext>
                  </a:extLst>
                </a:hlinkClick>
              </a:rPr>
              <a:t>http://mouse.brain</a:t>
            </a:r>
            <a:r>
              <a:rPr lang="en-US" sz="1600" u="sng">
                <a:solidFill>
                  <a:srgbClr val="21873A"/>
                </a:solidFill>
                <a:latin typeface="Arial"/>
                <a:ea typeface="Arial"/>
                <a:cs typeface="Arial"/>
                <a:sym typeface="Arial"/>
              </a:rPr>
              <a:t>‐map.org/static/atlas</a:t>
            </a:r>
            <a:endParaRPr sz="1600">
              <a:latin typeface="Arial"/>
              <a:ea typeface="Arial"/>
              <a:cs typeface="Arial"/>
              <a:sym typeface="Arial"/>
            </a:endParaRPr>
          </a:p>
        </p:txBody>
      </p:sp>
      <p:pic>
        <p:nvPicPr>
          <p:cNvPr id="1077" name="Google Shape;1077;p74"/>
          <p:cNvPicPr preferRelativeResize="0"/>
          <p:nvPr/>
        </p:nvPicPr>
        <p:blipFill rotWithShape="1">
          <a:blip r:embed="rId4">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75"/>
          <p:cNvSpPr txBox="1"/>
          <p:nvPr>
            <p:ph type="title"/>
          </p:nvPr>
        </p:nvSpPr>
        <p:spPr>
          <a:xfrm>
            <a:off x="2882773" y="2924048"/>
            <a:ext cx="4272280" cy="85089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Thank you for your attention!</a:t>
            </a:r>
            <a:endParaRPr sz="2800">
              <a:latin typeface="Arial"/>
              <a:ea typeface="Arial"/>
              <a:cs typeface="Arial"/>
              <a:sym typeface="Arial"/>
            </a:endParaRPr>
          </a:p>
        </p:txBody>
      </p:sp>
      <p:sp>
        <p:nvSpPr>
          <p:cNvPr id="1083" name="Google Shape;1083;p75"/>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1084" name="Google Shape;1084;p75"/>
          <p:cNvSpPr txBox="1"/>
          <p:nvPr/>
        </p:nvSpPr>
        <p:spPr>
          <a:xfrm>
            <a:off x="4237615" y="3777492"/>
            <a:ext cx="1643380" cy="4527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800">
                <a:solidFill>
                  <a:srgbClr val="0070C0"/>
                </a:solidFill>
                <a:latin typeface="Arial"/>
                <a:ea typeface="Arial"/>
                <a:cs typeface="Arial"/>
                <a:sym typeface="Arial"/>
              </a:rPr>
              <a:t>Questions?</a:t>
            </a:r>
            <a:endParaRPr sz="2800">
              <a:latin typeface="Arial"/>
              <a:ea typeface="Arial"/>
              <a:cs typeface="Arial"/>
              <a:sym typeface="Arial"/>
            </a:endParaRPr>
          </a:p>
        </p:txBody>
      </p:sp>
      <p:pic>
        <p:nvPicPr>
          <p:cNvPr id="1085" name="Google Shape;1085;p75"/>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1281823" y="654050"/>
            <a:ext cx="8416560" cy="381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500">
                <a:latin typeface="Arial"/>
                <a:ea typeface="Arial"/>
                <a:cs typeface="Arial"/>
                <a:sym typeface="Arial"/>
              </a:rPr>
              <a:t>Which molecules/structures do I want to preserve?</a:t>
            </a:r>
            <a:endParaRPr sz="2500">
              <a:latin typeface="Arial"/>
              <a:ea typeface="Arial"/>
              <a:cs typeface="Arial"/>
              <a:sym typeface="Arial"/>
            </a:endParaRPr>
          </a:p>
        </p:txBody>
      </p:sp>
      <p:sp>
        <p:nvSpPr>
          <p:cNvPr id="149" name="Google Shape;149;p8"/>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150" name="Google Shape;150;p8"/>
          <p:cNvSpPr txBox="1"/>
          <p:nvPr/>
        </p:nvSpPr>
        <p:spPr>
          <a:xfrm>
            <a:off x="1465465" y="1701800"/>
            <a:ext cx="8005445" cy="4884420"/>
          </a:xfrm>
          <a:prstGeom prst="rect">
            <a:avLst/>
          </a:prstGeom>
          <a:noFill/>
          <a:ln>
            <a:noFill/>
          </a:ln>
        </p:spPr>
        <p:txBody>
          <a:bodyPr anchorCtr="0" anchor="t" bIns="0" lIns="0" spcFirstLastPara="1" rIns="0" wrap="square" tIns="12700">
            <a:spAutoFit/>
          </a:bodyPr>
          <a:lstStyle/>
          <a:p>
            <a:pPr indent="-342900" lvl="0" marL="355600" marR="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proteins: </a:t>
            </a:r>
            <a:r>
              <a:rPr lang="en-US" sz="2400">
                <a:latin typeface="Arial"/>
                <a:ea typeface="Arial"/>
                <a:cs typeface="Arial"/>
                <a:sym typeface="Arial"/>
              </a:rPr>
              <a:t>precipitation and crosslinking</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nucleic acids: </a:t>
            </a:r>
            <a:r>
              <a:rPr lang="en-US" sz="2400">
                <a:latin typeface="Arial"/>
                <a:ea typeface="Arial"/>
                <a:cs typeface="Arial"/>
                <a:sym typeface="Arial"/>
              </a:rPr>
              <a:t>precipitation and crosslinking</a:t>
            </a:r>
            <a:endParaRPr sz="2400">
              <a:latin typeface="Arial"/>
              <a:ea typeface="Arial"/>
              <a:cs typeface="Arial"/>
              <a:sym typeface="Arial"/>
            </a:endParaRPr>
          </a:p>
          <a:p>
            <a:pPr indent="-342900" lvl="0" marL="355600" marR="65913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polysaccharides: </a:t>
            </a:r>
            <a:r>
              <a:rPr lang="en-US" sz="2400">
                <a:latin typeface="Arial"/>
                <a:ea typeface="Arial"/>
                <a:cs typeface="Arial"/>
                <a:sym typeface="Arial"/>
              </a:rPr>
              <a:t>indirect fixation through crosslinking of  proteins</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lipids: </a:t>
            </a:r>
            <a:r>
              <a:rPr lang="en-US" sz="2400">
                <a:latin typeface="Arial"/>
                <a:ea typeface="Arial"/>
                <a:cs typeface="Arial"/>
                <a:sym typeface="Arial"/>
              </a:rPr>
              <a:t>often extracted</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small molecules: </a:t>
            </a:r>
            <a:r>
              <a:rPr lang="en-US" sz="2400">
                <a:latin typeface="Arial"/>
                <a:ea typeface="Arial"/>
                <a:cs typeface="Arial"/>
                <a:sym typeface="Arial"/>
              </a:rPr>
              <a:t>go live!</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b="1" lang="en-US" sz="2400">
                <a:latin typeface="Trebuchet MS"/>
                <a:ea typeface="Trebuchet MS"/>
                <a:cs typeface="Trebuchet MS"/>
                <a:sym typeface="Trebuchet MS"/>
              </a:rPr>
              <a:t>3D structure: </a:t>
            </a:r>
            <a:r>
              <a:rPr lang="en-US" sz="2400">
                <a:latin typeface="Arial"/>
                <a:ea typeface="Arial"/>
                <a:cs typeface="Arial"/>
                <a:sym typeface="Arial"/>
              </a:rPr>
              <a:t>chemical fixation, freezing and chemical fixation</a:t>
            </a:r>
            <a:endParaRPr sz="2400">
              <a:latin typeface="Arial"/>
              <a:ea typeface="Arial"/>
              <a:cs typeface="Arial"/>
              <a:sym typeface="Arial"/>
            </a:endParaRPr>
          </a:p>
          <a:p>
            <a:pPr indent="0" lvl="0" marL="12700" marR="0" rtl="0" algn="l">
              <a:lnSpc>
                <a:spcPct val="100000"/>
              </a:lnSpc>
              <a:spcBef>
                <a:spcPts val="1960"/>
              </a:spcBef>
              <a:spcAft>
                <a:spcPts val="0"/>
              </a:spcAft>
              <a:buNone/>
            </a:pPr>
            <a:r>
              <a:rPr lang="en-US" sz="2400">
                <a:latin typeface="Arial"/>
                <a:ea typeface="Arial"/>
                <a:cs typeface="Arial"/>
                <a:sym typeface="Arial"/>
              </a:rPr>
              <a:t>….there are four general fixation methods:</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drying</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heating (55°C)</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freezing</a:t>
            </a:r>
            <a:endParaRPr sz="2400">
              <a:latin typeface="Arial"/>
              <a:ea typeface="Arial"/>
              <a:cs typeface="Arial"/>
              <a:sym typeface="Arial"/>
            </a:endParaRPr>
          </a:p>
          <a:p>
            <a:pPr indent="-342900" lvl="0" marL="355600" marR="0" rtl="0" algn="l">
              <a:lnSpc>
                <a:spcPct val="100000"/>
              </a:lnSpc>
              <a:spcBef>
                <a:spcPts val="0"/>
              </a:spcBef>
              <a:spcAft>
                <a:spcPts val="0"/>
              </a:spcAft>
              <a:buSzPts val="2400"/>
              <a:buFont typeface="Noto Sans Symbols"/>
              <a:buChar char="⮚"/>
            </a:pPr>
            <a:r>
              <a:rPr lang="en-US" sz="2400">
                <a:latin typeface="Arial"/>
                <a:ea typeface="Arial"/>
                <a:cs typeface="Arial"/>
                <a:sym typeface="Arial"/>
              </a:rPr>
              <a:t>chemical fixation</a:t>
            </a:r>
            <a:endParaRPr sz="2400">
              <a:latin typeface="Arial"/>
              <a:ea typeface="Arial"/>
              <a:cs typeface="Arial"/>
              <a:sym typeface="Arial"/>
            </a:endParaRPr>
          </a:p>
        </p:txBody>
      </p:sp>
      <p:pic>
        <p:nvPicPr>
          <p:cNvPr id="151" name="Google Shape;151;p8"/>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1281823" y="606043"/>
            <a:ext cx="7362062" cy="43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latin typeface="Arial"/>
                <a:ea typeface="Arial"/>
                <a:cs typeface="Arial"/>
                <a:sym typeface="Arial"/>
              </a:rPr>
              <a:t>Chemical fixation (i): coagulating fixatives</a:t>
            </a:r>
            <a:endParaRPr sz="2800">
              <a:latin typeface="Arial"/>
              <a:ea typeface="Arial"/>
              <a:cs typeface="Arial"/>
              <a:sym typeface="Arial"/>
            </a:endParaRPr>
          </a:p>
        </p:txBody>
      </p:sp>
      <p:sp>
        <p:nvSpPr>
          <p:cNvPr id="157" name="Google Shape;157;p9"/>
          <p:cNvSpPr txBox="1"/>
          <p:nvPr/>
        </p:nvSpPr>
        <p:spPr>
          <a:xfrm>
            <a:off x="1605673" y="1555495"/>
            <a:ext cx="4472305" cy="1672589"/>
          </a:xfrm>
          <a:prstGeom prst="rect">
            <a:avLst/>
          </a:prstGeom>
          <a:noFill/>
          <a:ln>
            <a:noFill/>
          </a:ln>
        </p:spPr>
        <p:txBody>
          <a:bodyPr anchorCtr="0" anchor="t" bIns="0" lIns="0" spcFirstLastPara="1" rIns="0" wrap="square" tIns="92075">
            <a:spAutoFit/>
          </a:bodyPr>
          <a:lstStyle/>
          <a:p>
            <a:pPr indent="-342900" lvl="0" marL="355600" marR="0" rtl="0" algn="l">
              <a:lnSpc>
                <a:spcPct val="100000"/>
              </a:lnSpc>
              <a:spcBef>
                <a:spcPts val="0"/>
              </a:spcBef>
              <a:spcAft>
                <a:spcPts val="0"/>
              </a:spcAft>
              <a:buClr>
                <a:srgbClr val="0070C0"/>
              </a:buClr>
              <a:buSzPts val="2400"/>
              <a:buFont typeface="Noto Sans Symbols"/>
              <a:buChar char="⮚"/>
            </a:pPr>
            <a:r>
              <a:rPr lang="en-US" sz="2400">
                <a:solidFill>
                  <a:srgbClr val="252525"/>
                </a:solidFill>
                <a:latin typeface="Arial"/>
                <a:ea typeface="Arial"/>
                <a:cs typeface="Arial"/>
                <a:sym typeface="Arial"/>
              </a:rPr>
              <a:t>alcohol (methanol, ethanol, 99%)</a:t>
            </a:r>
            <a:endParaRPr sz="2400">
              <a:latin typeface="Arial"/>
              <a:ea typeface="Arial"/>
              <a:cs typeface="Arial"/>
              <a:sym typeface="Arial"/>
            </a:endParaRPr>
          </a:p>
          <a:p>
            <a:pPr indent="-342900" lvl="0" marL="355600" marR="0" rtl="0" algn="l">
              <a:lnSpc>
                <a:spcPct val="100000"/>
              </a:lnSpc>
              <a:spcBef>
                <a:spcPts val="620"/>
              </a:spcBef>
              <a:spcAft>
                <a:spcPts val="0"/>
              </a:spcAft>
              <a:buClr>
                <a:srgbClr val="0070C0"/>
              </a:buClr>
              <a:buSzPts val="2400"/>
              <a:buFont typeface="Noto Sans Symbols"/>
              <a:buChar char="⮚"/>
            </a:pPr>
            <a:r>
              <a:rPr lang="en-US" sz="2400">
                <a:solidFill>
                  <a:srgbClr val="252525"/>
                </a:solidFill>
                <a:latin typeface="Arial"/>
                <a:ea typeface="Arial"/>
                <a:cs typeface="Arial"/>
                <a:sym typeface="Arial"/>
              </a:rPr>
              <a:t>acetone</a:t>
            </a:r>
            <a:endParaRPr sz="2400">
              <a:latin typeface="Arial"/>
              <a:ea typeface="Arial"/>
              <a:cs typeface="Arial"/>
              <a:sym typeface="Arial"/>
            </a:endParaRPr>
          </a:p>
          <a:p>
            <a:pPr indent="-342900" lvl="0" marL="355600" marR="0" rtl="0" algn="l">
              <a:lnSpc>
                <a:spcPct val="100000"/>
              </a:lnSpc>
              <a:spcBef>
                <a:spcPts val="625"/>
              </a:spcBef>
              <a:spcAft>
                <a:spcPts val="0"/>
              </a:spcAft>
              <a:buClr>
                <a:srgbClr val="0070C0"/>
              </a:buClr>
              <a:buSzPts val="2400"/>
              <a:buFont typeface="Noto Sans Symbols"/>
              <a:buChar char="⮚"/>
            </a:pPr>
            <a:r>
              <a:rPr lang="en-US" sz="2400">
                <a:solidFill>
                  <a:srgbClr val="252525"/>
                </a:solidFill>
                <a:latin typeface="Arial"/>
                <a:ea typeface="Arial"/>
                <a:cs typeface="Arial"/>
                <a:sym typeface="Arial"/>
              </a:rPr>
              <a:t>salt (ammonium sulfate)</a:t>
            </a:r>
            <a:endParaRPr sz="2400">
              <a:latin typeface="Arial"/>
              <a:ea typeface="Arial"/>
              <a:cs typeface="Arial"/>
              <a:sym typeface="Arial"/>
            </a:endParaRPr>
          </a:p>
        </p:txBody>
      </p:sp>
      <p:sp>
        <p:nvSpPr>
          <p:cNvPr id="158" name="Google Shape;158;p9"/>
          <p:cNvSpPr txBox="1"/>
          <p:nvPr/>
        </p:nvSpPr>
        <p:spPr>
          <a:xfrm>
            <a:off x="2062784" y="3239963"/>
            <a:ext cx="5721350" cy="1458595"/>
          </a:xfrm>
          <a:prstGeom prst="rect">
            <a:avLst/>
          </a:prstGeom>
          <a:noFill/>
          <a:ln>
            <a:noFill/>
          </a:ln>
        </p:spPr>
        <p:txBody>
          <a:bodyPr anchorCtr="0" anchor="t" bIns="0" lIns="0" spcFirstLastPara="1" rIns="0" wrap="square" tIns="104125">
            <a:spAutoFit/>
          </a:bodyPr>
          <a:lstStyle/>
          <a:p>
            <a:pPr indent="0" lvl="0" marL="12700" marR="0" rtl="0" algn="l">
              <a:lnSpc>
                <a:spcPct val="100000"/>
              </a:lnSpc>
              <a:spcBef>
                <a:spcPts val="0"/>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fast penetration</a:t>
            </a:r>
            <a:endParaRPr sz="2000">
              <a:latin typeface="Arial"/>
              <a:ea typeface="Arial"/>
              <a:cs typeface="Arial"/>
              <a:sym typeface="Arial"/>
            </a:endParaRPr>
          </a:p>
          <a:p>
            <a:pPr indent="-285750" lvl="0" marL="298450" marR="5080" rtl="0" algn="l">
              <a:lnSpc>
                <a:spcPct val="96000"/>
              </a:lnSpc>
              <a:spcBef>
                <a:spcPts val="1185"/>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the antigen recognition sites for immunolabeling are  preserved very well</a:t>
            </a:r>
            <a:endParaRPr sz="2000">
              <a:latin typeface="Arial"/>
              <a:ea typeface="Arial"/>
              <a:cs typeface="Arial"/>
              <a:sym typeface="Arial"/>
            </a:endParaRPr>
          </a:p>
          <a:p>
            <a:pPr indent="0" lvl="0" marL="12700" marR="0" rtl="0" algn="l">
              <a:lnSpc>
                <a:spcPct val="100000"/>
              </a:lnSpc>
              <a:spcBef>
                <a:spcPts val="735"/>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works nice for microtubules</a:t>
            </a:r>
            <a:endParaRPr sz="2000">
              <a:latin typeface="Arial"/>
              <a:ea typeface="Arial"/>
              <a:cs typeface="Arial"/>
              <a:sym typeface="Arial"/>
            </a:endParaRPr>
          </a:p>
        </p:txBody>
      </p:sp>
      <p:sp>
        <p:nvSpPr>
          <p:cNvPr id="159" name="Google Shape;159;p9"/>
          <p:cNvSpPr txBox="1"/>
          <p:nvPr/>
        </p:nvSpPr>
        <p:spPr>
          <a:xfrm>
            <a:off x="2062632" y="5068786"/>
            <a:ext cx="5762625" cy="1902459"/>
          </a:xfrm>
          <a:prstGeom prst="rect">
            <a:avLst/>
          </a:prstGeom>
          <a:noFill/>
          <a:ln>
            <a:noFill/>
          </a:ln>
        </p:spPr>
        <p:txBody>
          <a:bodyPr anchorCtr="0" anchor="t" bIns="0" lIns="0" spcFirstLastPara="1" rIns="0" wrap="square" tIns="104125">
            <a:spAutoFit/>
          </a:bodyPr>
          <a:lstStyle/>
          <a:p>
            <a:pPr indent="0" lvl="0" marL="12700" marR="0" rtl="0" algn="l">
              <a:lnSpc>
                <a:spcPct val="100000"/>
              </a:lnSpc>
              <a:spcBef>
                <a:spcPts val="0"/>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the specimen shrinks almost 50%</a:t>
            </a:r>
            <a:endParaRPr sz="2000">
              <a:latin typeface="Arial"/>
              <a:ea typeface="Arial"/>
              <a:cs typeface="Arial"/>
              <a:sym typeface="Arial"/>
            </a:endParaRPr>
          </a:p>
          <a:p>
            <a:pPr indent="0" lvl="0" marL="12700" marR="0" rtl="0" algn="l">
              <a:lnSpc>
                <a:spcPct val="100000"/>
              </a:lnSpc>
              <a:spcBef>
                <a:spcPts val="720"/>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morphology is poorly preserved</a:t>
            </a:r>
            <a:endParaRPr sz="2000">
              <a:latin typeface="Arial"/>
              <a:ea typeface="Arial"/>
              <a:cs typeface="Arial"/>
              <a:sym typeface="Arial"/>
            </a:endParaRPr>
          </a:p>
          <a:p>
            <a:pPr indent="0" lvl="0" marL="12700" marR="0" rtl="0" algn="l">
              <a:lnSpc>
                <a:spcPct val="100000"/>
              </a:lnSpc>
              <a:spcBef>
                <a:spcPts val="720"/>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extraction of </a:t>
            </a:r>
            <a:r>
              <a:rPr b="1" lang="en-US" sz="2000">
                <a:latin typeface="Trebuchet MS"/>
                <a:ea typeface="Trebuchet MS"/>
                <a:cs typeface="Trebuchet MS"/>
                <a:sym typeface="Trebuchet MS"/>
              </a:rPr>
              <a:t>lipids/membrane proteins</a:t>
            </a:r>
            <a:endParaRPr sz="2000">
              <a:latin typeface="Trebuchet MS"/>
              <a:ea typeface="Trebuchet MS"/>
              <a:cs typeface="Trebuchet MS"/>
              <a:sym typeface="Trebuchet MS"/>
            </a:endParaRPr>
          </a:p>
          <a:p>
            <a:pPr indent="0" lvl="0" marL="12700" marR="0" rtl="0" algn="l">
              <a:lnSpc>
                <a:spcPct val="100000"/>
              </a:lnSpc>
              <a:spcBef>
                <a:spcPts val="720"/>
              </a:spcBef>
              <a:spcAft>
                <a:spcPts val="0"/>
              </a:spcAft>
              <a:buNone/>
            </a:pPr>
            <a:r>
              <a:rPr lang="en-US" sz="2000">
                <a:solidFill>
                  <a:srgbClr val="0070C0"/>
                </a:solidFill>
                <a:latin typeface="Arial"/>
                <a:ea typeface="Arial"/>
                <a:cs typeface="Arial"/>
                <a:sym typeface="Arial"/>
              </a:rPr>
              <a:t>»	</a:t>
            </a:r>
            <a:r>
              <a:rPr lang="en-US" sz="2000">
                <a:latin typeface="Arial"/>
                <a:ea typeface="Arial"/>
                <a:cs typeface="Arial"/>
                <a:sym typeface="Arial"/>
              </a:rPr>
              <a:t>incompatible with </a:t>
            </a:r>
            <a:r>
              <a:rPr b="1" lang="en-US" sz="2000">
                <a:latin typeface="Trebuchet MS"/>
                <a:ea typeface="Trebuchet MS"/>
                <a:cs typeface="Trebuchet MS"/>
                <a:sym typeface="Trebuchet MS"/>
              </a:rPr>
              <a:t>phalloidin staining for actin fibers</a:t>
            </a:r>
            <a:endParaRPr sz="2000">
              <a:latin typeface="Trebuchet MS"/>
              <a:ea typeface="Trebuchet MS"/>
              <a:cs typeface="Trebuchet MS"/>
              <a:sym typeface="Trebuchet MS"/>
            </a:endParaRPr>
          </a:p>
        </p:txBody>
      </p:sp>
      <p:grpSp>
        <p:nvGrpSpPr>
          <p:cNvPr id="160" name="Google Shape;160;p9"/>
          <p:cNvGrpSpPr/>
          <p:nvPr/>
        </p:nvGrpSpPr>
        <p:grpSpPr>
          <a:xfrm>
            <a:off x="6342773" y="1673351"/>
            <a:ext cx="3200400" cy="1964689"/>
            <a:chOff x="6342773" y="1673351"/>
            <a:chExt cx="3200400" cy="1964689"/>
          </a:xfrm>
        </p:grpSpPr>
        <p:sp>
          <p:nvSpPr>
            <p:cNvPr id="161" name="Google Shape;161;p9"/>
            <p:cNvSpPr/>
            <p:nvPr/>
          </p:nvSpPr>
          <p:spPr>
            <a:xfrm>
              <a:off x="6354965" y="1685543"/>
              <a:ext cx="3178810" cy="1940560"/>
            </a:xfrm>
            <a:custGeom>
              <a:rect b="b" l="l" r="r" t="t"/>
              <a:pathLst>
                <a:path extrusionOk="0" h="1940560" w="3178809">
                  <a:moveTo>
                    <a:pt x="3178302" y="970025"/>
                  </a:moveTo>
                  <a:lnTo>
                    <a:pt x="3173941" y="897637"/>
                  </a:lnTo>
                  <a:lnTo>
                    <a:pt x="3161066" y="826692"/>
                  </a:lnTo>
                  <a:lnTo>
                    <a:pt x="3139984" y="757379"/>
                  </a:lnTo>
                  <a:lnTo>
                    <a:pt x="3111003" y="689885"/>
                  </a:lnTo>
                  <a:lnTo>
                    <a:pt x="3074430" y="624399"/>
                  </a:lnTo>
                  <a:lnTo>
                    <a:pt x="3053393" y="592466"/>
                  </a:lnTo>
                  <a:lnTo>
                    <a:pt x="3030574" y="561106"/>
                  </a:lnTo>
                  <a:lnTo>
                    <a:pt x="3006010" y="530342"/>
                  </a:lnTo>
                  <a:lnTo>
                    <a:pt x="2979742" y="500196"/>
                  </a:lnTo>
                  <a:lnTo>
                    <a:pt x="2951806" y="470693"/>
                  </a:lnTo>
                  <a:lnTo>
                    <a:pt x="2922242" y="441856"/>
                  </a:lnTo>
                  <a:lnTo>
                    <a:pt x="2891088" y="413708"/>
                  </a:lnTo>
                  <a:lnTo>
                    <a:pt x="2858382" y="386273"/>
                  </a:lnTo>
                  <a:lnTo>
                    <a:pt x="2824164" y="359574"/>
                  </a:lnTo>
                  <a:lnTo>
                    <a:pt x="2788471" y="333635"/>
                  </a:lnTo>
                  <a:lnTo>
                    <a:pt x="2751341" y="308479"/>
                  </a:lnTo>
                  <a:lnTo>
                    <a:pt x="2712815" y="284130"/>
                  </a:lnTo>
                  <a:lnTo>
                    <a:pt x="2672929" y="260611"/>
                  </a:lnTo>
                  <a:lnTo>
                    <a:pt x="2631723" y="237946"/>
                  </a:lnTo>
                  <a:lnTo>
                    <a:pt x="2589234" y="216157"/>
                  </a:lnTo>
                  <a:lnTo>
                    <a:pt x="2545502" y="195269"/>
                  </a:lnTo>
                  <a:lnTo>
                    <a:pt x="2500564" y="175305"/>
                  </a:lnTo>
                  <a:lnTo>
                    <a:pt x="2454460" y="156288"/>
                  </a:lnTo>
                  <a:lnTo>
                    <a:pt x="2407228" y="138242"/>
                  </a:lnTo>
                  <a:lnTo>
                    <a:pt x="2358906" y="121190"/>
                  </a:lnTo>
                  <a:lnTo>
                    <a:pt x="2309533" y="105156"/>
                  </a:lnTo>
                  <a:lnTo>
                    <a:pt x="2259147" y="90163"/>
                  </a:lnTo>
                  <a:lnTo>
                    <a:pt x="2207787" y="76235"/>
                  </a:lnTo>
                  <a:lnTo>
                    <a:pt x="2155491" y="63395"/>
                  </a:lnTo>
                  <a:lnTo>
                    <a:pt x="2102298" y="51667"/>
                  </a:lnTo>
                  <a:lnTo>
                    <a:pt x="2048246" y="41073"/>
                  </a:lnTo>
                  <a:lnTo>
                    <a:pt x="1993374" y="31638"/>
                  </a:lnTo>
                  <a:lnTo>
                    <a:pt x="1937720" y="23385"/>
                  </a:lnTo>
                  <a:lnTo>
                    <a:pt x="1881322" y="16337"/>
                  </a:lnTo>
                  <a:lnTo>
                    <a:pt x="1824220" y="10518"/>
                  </a:lnTo>
                  <a:lnTo>
                    <a:pt x="1766451" y="5951"/>
                  </a:lnTo>
                  <a:lnTo>
                    <a:pt x="1708055" y="2660"/>
                  </a:lnTo>
                  <a:lnTo>
                    <a:pt x="1649069" y="669"/>
                  </a:lnTo>
                  <a:lnTo>
                    <a:pt x="1589532" y="0"/>
                  </a:lnTo>
                  <a:lnTo>
                    <a:pt x="1529944" y="669"/>
                  </a:lnTo>
                  <a:lnTo>
                    <a:pt x="1470909" y="2660"/>
                  </a:lnTo>
                  <a:lnTo>
                    <a:pt x="1412466" y="5951"/>
                  </a:lnTo>
                  <a:lnTo>
                    <a:pt x="1354653" y="10518"/>
                  </a:lnTo>
                  <a:lnTo>
                    <a:pt x="1297509" y="16337"/>
                  </a:lnTo>
                  <a:lnTo>
                    <a:pt x="1241072" y="23385"/>
                  </a:lnTo>
                  <a:lnTo>
                    <a:pt x="1185380" y="31638"/>
                  </a:lnTo>
                  <a:lnTo>
                    <a:pt x="1130472" y="41073"/>
                  </a:lnTo>
                  <a:lnTo>
                    <a:pt x="1076386" y="51667"/>
                  </a:lnTo>
                  <a:lnTo>
                    <a:pt x="1023161" y="63395"/>
                  </a:lnTo>
                  <a:lnTo>
                    <a:pt x="970835" y="76235"/>
                  </a:lnTo>
                  <a:lnTo>
                    <a:pt x="919447" y="90163"/>
                  </a:lnTo>
                  <a:lnTo>
                    <a:pt x="869034" y="105156"/>
                  </a:lnTo>
                  <a:lnTo>
                    <a:pt x="819636" y="121190"/>
                  </a:lnTo>
                  <a:lnTo>
                    <a:pt x="771291" y="138242"/>
                  </a:lnTo>
                  <a:lnTo>
                    <a:pt x="724037" y="156288"/>
                  </a:lnTo>
                  <a:lnTo>
                    <a:pt x="677913" y="175305"/>
                  </a:lnTo>
                  <a:lnTo>
                    <a:pt x="632956" y="195269"/>
                  </a:lnTo>
                  <a:lnTo>
                    <a:pt x="589207" y="216157"/>
                  </a:lnTo>
                  <a:lnTo>
                    <a:pt x="546702" y="237946"/>
                  </a:lnTo>
                  <a:lnTo>
                    <a:pt x="505481" y="260611"/>
                  </a:lnTo>
                  <a:lnTo>
                    <a:pt x="465582" y="284130"/>
                  </a:lnTo>
                  <a:lnTo>
                    <a:pt x="427042" y="308479"/>
                  </a:lnTo>
                  <a:lnTo>
                    <a:pt x="389902" y="333635"/>
                  </a:lnTo>
                  <a:lnTo>
                    <a:pt x="354199" y="359574"/>
                  </a:lnTo>
                  <a:lnTo>
                    <a:pt x="319971" y="386273"/>
                  </a:lnTo>
                  <a:lnTo>
                    <a:pt x="287257" y="413708"/>
                  </a:lnTo>
                  <a:lnTo>
                    <a:pt x="256096" y="441856"/>
                  </a:lnTo>
                  <a:lnTo>
                    <a:pt x="226525" y="470693"/>
                  </a:lnTo>
                  <a:lnTo>
                    <a:pt x="198584" y="500196"/>
                  </a:lnTo>
                  <a:lnTo>
                    <a:pt x="172310" y="530342"/>
                  </a:lnTo>
                  <a:lnTo>
                    <a:pt x="147743" y="561106"/>
                  </a:lnTo>
                  <a:lnTo>
                    <a:pt x="124920" y="592466"/>
                  </a:lnTo>
                  <a:lnTo>
                    <a:pt x="103880" y="624399"/>
                  </a:lnTo>
                  <a:lnTo>
                    <a:pt x="67303" y="689885"/>
                  </a:lnTo>
                  <a:lnTo>
                    <a:pt x="38319" y="757379"/>
                  </a:lnTo>
                  <a:lnTo>
                    <a:pt x="17235" y="826692"/>
                  </a:lnTo>
                  <a:lnTo>
                    <a:pt x="4360" y="897637"/>
                  </a:lnTo>
                  <a:lnTo>
                    <a:pt x="0" y="970026"/>
                  </a:lnTo>
                  <a:lnTo>
                    <a:pt x="1096" y="1006389"/>
                  </a:lnTo>
                  <a:lnTo>
                    <a:pt x="9752" y="1078079"/>
                  </a:lnTo>
                  <a:lnTo>
                    <a:pt x="26770" y="1148231"/>
                  </a:lnTo>
                  <a:lnTo>
                    <a:pt x="51842" y="1216658"/>
                  </a:lnTo>
                  <a:lnTo>
                    <a:pt x="84661" y="1283172"/>
                  </a:lnTo>
                  <a:lnTo>
                    <a:pt x="124920" y="1347585"/>
                  </a:lnTo>
                  <a:lnTo>
                    <a:pt x="147743" y="1378945"/>
                  </a:lnTo>
                  <a:lnTo>
                    <a:pt x="172310" y="1409709"/>
                  </a:lnTo>
                  <a:lnTo>
                    <a:pt x="198584" y="1439855"/>
                  </a:lnTo>
                  <a:lnTo>
                    <a:pt x="226525" y="1469358"/>
                  </a:lnTo>
                  <a:lnTo>
                    <a:pt x="256096" y="1498195"/>
                  </a:lnTo>
                  <a:lnTo>
                    <a:pt x="287257" y="1526343"/>
                  </a:lnTo>
                  <a:lnTo>
                    <a:pt x="319971" y="1553778"/>
                  </a:lnTo>
                  <a:lnTo>
                    <a:pt x="354199" y="1580477"/>
                  </a:lnTo>
                  <a:lnTo>
                    <a:pt x="389902" y="1606416"/>
                  </a:lnTo>
                  <a:lnTo>
                    <a:pt x="427042" y="1631572"/>
                  </a:lnTo>
                  <a:lnTo>
                    <a:pt x="465581" y="1655921"/>
                  </a:lnTo>
                  <a:lnTo>
                    <a:pt x="505481" y="1679440"/>
                  </a:lnTo>
                  <a:lnTo>
                    <a:pt x="546702" y="1702105"/>
                  </a:lnTo>
                  <a:lnTo>
                    <a:pt x="589207" y="1723894"/>
                  </a:lnTo>
                  <a:lnTo>
                    <a:pt x="632956" y="1744782"/>
                  </a:lnTo>
                  <a:lnTo>
                    <a:pt x="677913" y="1764746"/>
                  </a:lnTo>
                  <a:lnTo>
                    <a:pt x="724037" y="1783763"/>
                  </a:lnTo>
                  <a:lnTo>
                    <a:pt x="771291" y="1801809"/>
                  </a:lnTo>
                  <a:lnTo>
                    <a:pt x="819636" y="1818861"/>
                  </a:lnTo>
                  <a:lnTo>
                    <a:pt x="869034" y="1834895"/>
                  </a:lnTo>
                  <a:lnTo>
                    <a:pt x="919447" y="1849888"/>
                  </a:lnTo>
                  <a:lnTo>
                    <a:pt x="970835" y="1863816"/>
                  </a:lnTo>
                  <a:lnTo>
                    <a:pt x="1023161" y="1876656"/>
                  </a:lnTo>
                  <a:lnTo>
                    <a:pt x="1076386" y="1888384"/>
                  </a:lnTo>
                  <a:lnTo>
                    <a:pt x="1130472" y="1898978"/>
                  </a:lnTo>
                  <a:lnTo>
                    <a:pt x="1185380" y="1908413"/>
                  </a:lnTo>
                  <a:lnTo>
                    <a:pt x="1241072" y="1916666"/>
                  </a:lnTo>
                  <a:lnTo>
                    <a:pt x="1297509" y="1923714"/>
                  </a:lnTo>
                  <a:lnTo>
                    <a:pt x="1354653" y="1929533"/>
                  </a:lnTo>
                  <a:lnTo>
                    <a:pt x="1412466" y="1934100"/>
                  </a:lnTo>
                  <a:lnTo>
                    <a:pt x="1470909" y="1937391"/>
                  </a:lnTo>
                  <a:lnTo>
                    <a:pt x="1529944" y="1939382"/>
                  </a:lnTo>
                  <a:lnTo>
                    <a:pt x="1589532" y="1940052"/>
                  </a:lnTo>
                  <a:lnTo>
                    <a:pt x="1649069" y="1939382"/>
                  </a:lnTo>
                  <a:lnTo>
                    <a:pt x="1708055" y="1937391"/>
                  </a:lnTo>
                  <a:lnTo>
                    <a:pt x="1766451" y="1934100"/>
                  </a:lnTo>
                  <a:lnTo>
                    <a:pt x="1824220" y="1929533"/>
                  </a:lnTo>
                  <a:lnTo>
                    <a:pt x="1881322" y="1923714"/>
                  </a:lnTo>
                  <a:lnTo>
                    <a:pt x="1937720" y="1916666"/>
                  </a:lnTo>
                  <a:lnTo>
                    <a:pt x="1993374" y="1908413"/>
                  </a:lnTo>
                  <a:lnTo>
                    <a:pt x="2048246" y="1898978"/>
                  </a:lnTo>
                  <a:lnTo>
                    <a:pt x="2102298" y="1888384"/>
                  </a:lnTo>
                  <a:lnTo>
                    <a:pt x="2155491" y="1876656"/>
                  </a:lnTo>
                  <a:lnTo>
                    <a:pt x="2207787" y="1863816"/>
                  </a:lnTo>
                  <a:lnTo>
                    <a:pt x="2259147" y="1849888"/>
                  </a:lnTo>
                  <a:lnTo>
                    <a:pt x="2309533" y="1834895"/>
                  </a:lnTo>
                  <a:lnTo>
                    <a:pt x="2358906" y="1818861"/>
                  </a:lnTo>
                  <a:lnTo>
                    <a:pt x="2407228" y="1801809"/>
                  </a:lnTo>
                  <a:lnTo>
                    <a:pt x="2454460" y="1783763"/>
                  </a:lnTo>
                  <a:lnTo>
                    <a:pt x="2500564" y="1764746"/>
                  </a:lnTo>
                  <a:lnTo>
                    <a:pt x="2545502" y="1744782"/>
                  </a:lnTo>
                  <a:lnTo>
                    <a:pt x="2589234" y="1723894"/>
                  </a:lnTo>
                  <a:lnTo>
                    <a:pt x="2631723" y="1702105"/>
                  </a:lnTo>
                  <a:lnTo>
                    <a:pt x="2672929" y="1679440"/>
                  </a:lnTo>
                  <a:lnTo>
                    <a:pt x="2712815" y="1655921"/>
                  </a:lnTo>
                  <a:lnTo>
                    <a:pt x="2751341" y="1631572"/>
                  </a:lnTo>
                  <a:lnTo>
                    <a:pt x="2788471" y="1606416"/>
                  </a:lnTo>
                  <a:lnTo>
                    <a:pt x="2824164" y="1580477"/>
                  </a:lnTo>
                  <a:lnTo>
                    <a:pt x="2858382" y="1553778"/>
                  </a:lnTo>
                  <a:lnTo>
                    <a:pt x="2891088" y="1526343"/>
                  </a:lnTo>
                  <a:lnTo>
                    <a:pt x="2922242" y="1498195"/>
                  </a:lnTo>
                  <a:lnTo>
                    <a:pt x="2951806" y="1469358"/>
                  </a:lnTo>
                  <a:lnTo>
                    <a:pt x="2979742" y="1439855"/>
                  </a:lnTo>
                  <a:lnTo>
                    <a:pt x="3006010" y="1409709"/>
                  </a:lnTo>
                  <a:lnTo>
                    <a:pt x="3030574" y="1378945"/>
                  </a:lnTo>
                  <a:lnTo>
                    <a:pt x="3053393" y="1347585"/>
                  </a:lnTo>
                  <a:lnTo>
                    <a:pt x="3074430" y="1315652"/>
                  </a:lnTo>
                  <a:lnTo>
                    <a:pt x="3111003" y="1250166"/>
                  </a:lnTo>
                  <a:lnTo>
                    <a:pt x="3139984" y="1182672"/>
                  </a:lnTo>
                  <a:lnTo>
                    <a:pt x="3161066" y="1113359"/>
                  </a:lnTo>
                  <a:lnTo>
                    <a:pt x="3173941" y="1042414"/>
                  </a:lnTo>
                  <a:lnTo>
                    <a:pt x="3178302" y="970025"/>
                  </a:lnTo>
                  <a:close/>
                </a:path>
              </a:pathLst>
            </a:custGeom>
            <a:solidFill>
              <a:srgbClr val="0070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2" name="Google Shape;162;p9"/>
            <p:cNvSpPr/>
            <p:nvPr/>
          </p:nvSpPr>
          <p:spPr>
            <a:xfrm>
              <a:off x="6342773" y="1673351"/>
              <a:ext cx="3200400" cy="1964689"/>
            </a:xfrm>
            <a:custGeom>
              <a:rect b="b" l="l" r="r" t="t"/>
              <a:pathLst>
                <a:path extrusionOk="0" h="1964689" w="3200400">
                  <a:moveTo>
                    <a:pt x="3200400" y="1033272"/>
                  </a:moveTo>
                  <a:lnTo>
                    <a:pt x="3200400" y="931164"/>
                  </a:lnTo>
                  <a:lnTo>
                    <a:pt x="3187700" y="906018"/>
                  </a:lnTo>
                  <a:lnTo>
                    <a:pt x="3187700" y="880872"/>
                  </a:lnTo>
                  <a:lnTo>
                    <a:pt x="3175000" y="833454"/>
                  </a:lnTo>
                  <a:lnTo>
                    <a:pt x="3149600" y="743016"/>
                  </a:lnTo>
                  <a:lnTo>
                    <a:pt x="3124200" y="699948"/>
                  </a:lnTo>
                  <a:lnTo>
                    <a:pt x="3111500" y="658282"/>
                  </a:lnTo>
                  <a:lnTo>
                    <a:pt x="3086100" y="617994"/>
                  </a:lnTo>
                  <a:lnTo>
                    <a:pt x="3060700" y="579062"/>
                  </a:lnTo>
                  <a:lnTo>
                    <a:pt x="3022600" y="541460"/>
                  </a:lnTo>
                  <a:lnTo>
                    <a:pt x="2997200" y="505165"/>
                  </a:lnTo>
                  <a:lnTo>
                    <a:pt x="2959100" y="470154"/>
                  </a:lnTo>
                  <a:lnTo>
                    <a:pt x="2946400" y="450342"/>
                  </a:lnTo>
                  <a:lnTo>
                    <a:pt x="2921000" y="430530"/>
                  </a:lnTo>
                  <a:lnTo>
                    <a:pt x="2882900" y="398245"/>
                  </a:lnTo>
                  <a:lnTo>
                    <a:pt x="2844800" y="367376"/>
                  </a:lnTo>
                  <a:lnTo>
                    <a:pt x="2806700" y="337902"/>
                  </a:lnTo>
                  <a:lnTo>
                    <a:pt x="2768600" y="309805"/>
                  </a:lnTo>
                  <a:lnTo>
                    <a:pt x="2717800" y="283066"/>
                  </a:lnTo>
                  <a:lnTo>
                    <a:pt x="2679700" y="257667"/>
                  </a:lnTo>
                  <a:lnTo>
                    <a:pt x="2628900" y="233588"/>
                  </a:lnTo>
                  <a:lnTo>
                    <a:pt x="2590800" y="210811"/>
                  </a:lnTo>
                  <a:lnTo>
                    <a:pt x="2540000" y="189317"/>
                  </a:lnTo>
                  <a:lnTo>
                    <a:pt x="2489200" y="169087"/>
                  </a:lnTo>
                  <a:lnTo>
                    <a:pt x="2451100" y="150102"/>
                  </a:lnTo>
                  <a:lnTo>
                    <a:pt x="2400300" y="132345"/>
                  </a:lnTo>
                  <a:lnTo>
                    <a:pt x="2349500" y="115795"/>
                  </a:lnTo>
                  <a:lnTo>
                    <a:pt x="2298700" y="100434"/>
                  </a:lnTo>
                  <a:lnTo>
                    <a:pt x="2247900" y="86243"/>
                  </a:lnTo>
                  <a:lnTo>
                    <a:pt x="2209800" y="73204"/>
                  </a:lnTo>
                  <a:lnTo>
                    <a:pt x="2159000" y="61298"/>
                  </a:lnTo>
                  <a:lnTo>
                    <a:pt x="2108200" y="50506"/>
                  </a:lnTo>
                  <a:lnTo>
                    <a:pt x="2057400" y="40808"/>
                  </a:lnTo>
                  <a:lnTo>
                    <a:pt x="2006600" y="32188"/>
                  </a:lnTo>
                  <a:lnTo>
                    <a:pt x="1955800" y="24624"/>
                  </a:lnTo>
                  <a:lnTo>
                    <a:pt x="1905000" y="18100"/>
                  </a:lnTo>
                  <a:lnTo>
                    <a:pt x="1854200" y="12595"/>
                  </a:lnTo>
                  <a:lnTo>
                    <a:pt x="1803400" y="8092"/>
                  </a:lnTo>
                  <a:lnTo>
                    <a:pt x="1752600" y="4572"/>
                  </a:lnTo>
                  <a:lnTo>
                    <a:pt x="1676400" y="762"/>
                  </a:lnTo>
                  <a:lnTo>
                    <a:pt x="1600200" y="0"/>
                  </a:lnTo>
                  <a:lnTo>
                    <a:pt x="1511300" y="762"/>
                  </a:lnTo>
                  <a:lnTo>
                    <a:pt x="1435100" y="4572"/>
                  </a:lnTo>
                  <a:lnTo>
                    <a:pt x="1384300" y="8128"/>
                  </a:lnTo>
                  <a:lnTo>
                    <a:pt x="1333500" y="12658"/>
                  </a:lnTo>
                  <a:lnTo>
                    <a:pt x="1282700" y="18181"/>
                  </a:lnTo>
                  <a:lnTo>
                    <a:pt x="1231900" y="24715"/>
                  </a:lnTo>
                  <a:lnTo>
                    <a:pt x="1181100" y="32281"/>
                  </a:lnTo>
                  <a:lnTo>
                    <a:pt x="1130300" y="40899"/>
                  </a:lnTo>
                  <a:lnTo>
                    <a:pt x="1079500" y="50588"/>
                  </a:lnTo>
                  <a:lnTo>
                    <a:pt x="1028700" y="61368"/>
                  </a:lnTo>
                  <a:lnTo>
                    <a:pt x="990600" y="73258"/>
                  </a:lnTo>
                  <a:lnTo>
                    <a:pt x="939800" y="86278"/>
                  </a:lnTo>
                  <a:lnTo>
                    <a:pt x="889000" y="100448"/>
                  </a:lnTo>
                  <a:lnTo>
                    <a:pt x="838200" y="115787"/>
                  </a:lnTo>
                  <a:lnTo>
                    <a:pt x="787399" y="132314"/>
                  </a:lnTo>
                  <a:lnTo>
                    <a:pt x="736599" y="150051"/>
                  </a:lnTo>
                  <a:lnTo>
                    <a:pt x="698499" y="169015"/>
                  </a:lnTo>
                  <a:lnTo>
                    <a:pt x="647699" y="189228"/>
                  </a:lnTo>
                  <a:lnTo>
                    <a:pt x="596899" y="210707"/>
                  </a:lnTo>
                  <a:lnTo>
                    <a:pt x="558799" y="233474"/>
                  </a:lnTo>
                  <a:lnTo>
                    <a:pt x="508000" y="257548"/>
                  </a:lnTo>
                  <a:lnTo>
                    <a:pt x="469900" y="282948"/>
                  </a:lnTo>
                  <a:lnTo>
                    <a:pt x="431800" y="309694"/>
                  </a:lnTo>
                  <a:lnTo>
                    <a:pt x="380999" y="337805"/>
                  </a:lnTo>
                  <a:lnTo>
                    <a:pt x="342899" y="367302"/>
                  </a:lnTo>
                  <a:lnTo>
                    <a:pt x="304799" y="398203"/>
                  </a:lnTo>
                  <a:lnTo>
                    <a:pt x="266699" y="430530"/>
                  </a:lnTo>
                  <a:lnTo>
                    <a:pt x="241299" y="450342"/>
                  </a:lnTo>
                  <a:lnTo>
                    <a:pt x="228599" y="470916"/>
                  </a:lnTo>
                  <a:lnTo>
                    <a:pt x="190499" y="505555"/>
                  </a:lnTo>
                  <a:lnTo>
                    <a:pt x="165099" y="541710"/>
                  </a:lnTo>
                  <a:lnTo>
                    <a:pt x="139699" y="579347"/>
                  </a:lnTo>
                  <a:lnTo>
                    <a:pt x="101599" y="618436"/>
                  </a:lnTo>
                  <a:lnTo>
                    <a:pt x="76199" y="658944"/>
                  </a:lnTo>
                  <a:lnTo>
                    <a:pt x="63499" y="700838"/>
                  </a:lnTo>
                  <a:lnTo>
                    <a:pt x="38099" y="744086"/>
                  </a:lnTo>
                  <a:lnTo>
                    <a:pt x="25399" y="788656"/>
                  </a:lnTo>
                  <a:lnTo>
                    <a:pt x="0" y="881634"/>
                  </a:lnTo>
                  <a:lnTo>
                    <a:pt x="0" y="1083564"/>
                  </a:lnTo>
                  <a:lnTo>
                    <a:pt x="12700" y="1108710"/>
                  </a:lnTo>
                  <a:lnTo>
                    <a:pt x="12700" y="982218"/>
                  </a:lnTo>
                  <a:lnTo>
                    <a:pt x="25399" y="957834"/>
                  </a:lnTo>
                  <a:lnTo>
                    <a:pt x="25399" y="884682"/>
                  </a:lnTo>
                  <a:lnTo>
                    <a:pt x="50799" y="789957"/>
                  </a:lnTo>
                  <a:lnTo>
                    <a:pt x="63499" y="744426"/>
                  </a:lnTo>
                  <a:lnTo>
                    <a:pt x="88899" y="700242"/>
                  </a:lnTo>
                  <a:lnTo>
                    <a:pt x="114299" y="657496"/>
                  </a:lnTo>
                  <a:lnTo>
                    <a:pt x="139699" y="616283"/>
                  </a:lnTo>
                  <a:lnTo>
                    <a:pt x="165099" y="576697"/>
                  </a:lnTo>
                  <a:lnTo>
                    <a:pt x="203199" y="538830"/>
                  </a:lnTo>
                  <a:lnTo>
                    <a:pt x="228599" y="502776"/>
                  </a:lnTo>
                  <a:lnTo>
                    <a:pt x="266699" y="468630"/>
                  </a:lnTo>
                  <a:lnTo>
                    <a:pt x="292099" y="449580"/>
                  </a:lnTo>
                  <a:lnTo>
                    <a:pt x="330199" y="411480"/>
                  </a:lnTo>
                  <a:lnTo>
                    <a:pt x="368299" y="381030"/>
                  </a:lnTo>
                  <a:lnTo>
                    <a:pt x="406399" y="351965"/>
                  </a:lnTo>
                  <a:lnTo>
                    <a:pt x="457200" y="324268"/>
                  </a:lnTo>
                  <a:lnTo>
                    <a:pt x="495300" y="297922"/>
                  </a:lnTo>
                  <a:lnTo>
                    <a:pt x="533400" y="272910"/>
                  </a:lnTo>
                  <a:lnTo>
                    <a:pt x="584200" y="249215"/>
                  </a:lnTo>
                  <a:lnTo>
                    <a:pt x="622299" y="226820"/>
                  </a:lnTo>
                  <a:lnTo>
                    <a:pt x="673099" y="205707"/>
                  </a:lnTo>
                  <a:lnTo>
                    <a:pt x="723899" y="185861"/>
                  </a:lnTo>
                  <a:lnTo>
                    <a:pt x="774699" y="167264"/>
                  </a:lnTo>
                  <a:lnTo>
                    <a:pt x="812799" y="149899"/>
                  </a:lnTo>
                  <a:lnTo>
                    <a:pt x="863600" y="133749"/>
                  </a:lnTo>
                  <a:lnTo>
                    <a:pt x="914400" y="118798"/>
                  </a:lnTo>
                  <a:lnTo>
                    <a:pt x="965200" y="105027"/>
                  </a:lnTo>
                  <a:lnTo>
                    <a:pt x="1016000" y="92422"/>
                  </a:lnTo>
                  <a:lnTo>
                    <a:pt x="1066800" y="80963"/>
                  </a:lnTo>
                  <a:lnTo>
                    <a:pt x="1117600" y="70635"/>
                  </a:lnTo>
                  <a:lnTo>
                    <a:pt x="1168400" y="61420"/>
                  </a:lnTo>
                  <a:lnTo>
                    <a:pt x="1219200" y="53302"/>
                  </a:lnTo>
                  <a:lnTo>
                    <a:pt x="1270000" y="46263"/>
                  </a:lnTo>
                  <a:lnTo>
                    <a:pt x="1320800" y="40287"/>
                  </a:lnTo>
                  <a:lnTo>
                    <a:pt x="1371600" y="35357"/>
                  </a:lnTo>
                  <a:lnTo>
                    <a:pt x="1409700" y="31455"/>
                  </a:lnTo>
                  <a:lnTo>
                    <a:pt x="1460500" y="28565"/>
                  </a:lnTo>
                  <a:lnTo>
                    <a:pt x="1511300" y="26670"/>
                  </a:lnTo>
                  <a:lnTo>
                    <a:pt x="1600200" y="25146"/>
                  </a:lnTo>
                  <a:lnTo>
                    <a:pt x="1676400" y="26670"/>
                  </a:lnTo>
                  <a:lnTo>
                    <a:pt x="1752600" y="30480"/>
                  </a:lnTo>
                  <a:lnTo>
                    <a:pt x="1841500" y="36576"/>
                  </a:lnTo>
                  <a:lnTo>
                    <a:pt x="1879600" y="41479"/>
                  </a:lnTo>
                  <a:lnTo>
                    <a:pt x="1930400" y="47378"/>
                  </a:lnTo>
                  <a:lnTo>
                    <a:pt x="1981200" y="54292"/>
                  </a:lnTo>
                  <a:lnTo>
                    <a:pt x="2032000" y="62242"/>
                  </a:lnTo>
                  <a:lnTo>
                    <a:pt x="2082800" y="71246"/>
                  </a:lnTo>
                  <a:lnTo>
                    <a:pt x="2133600" y="81324"/>
                  </a:lnTo>
                  <a:lnTo>
                    <a:pt x="2171700" y="92496"/>
                  </a:lnTo>
                  <a:lnTo>
                    <a:pt x="2222500" y="104780"/>
                  </a:lnTo>
                  <a:lnTo>
                    <a:pt x="2273300" y="118197"/>
                  </a:lnTo>
                  <a:lnTo>
                    <a:pt x="2324100" y="132767"/>
                  </a:lnTo>
                  <a:lnTo>
                    <a:pt x="2374900" y="148507"/>
                  </a:lnTo>
                  <a:lnTo>
                    <a:pt x="2413000" y="165439"/>
                  </a:lnTo>
                  <a:lnTo>
                    <a:pt x="2463800" y="183582"/>
                  </a:lnTo>
                  <a:lnTo>
                    <a:pt x="2514600" y="202954"/>
                  </a:lnTo>
                  <a:lnTo>
                    <a:pt x="2552700" y="223577"/>
                  </a:lnTo>
                  <a:lnTo>
                    <a:pt x="2603500" y="245468"/>
                  </a:lnTo>
                  <a:lnTo>
                    <a:pt x="2641600" y="268648"/>
                  </a:lnTo>
                  <a:lnTo>
                    <a:pt x="2692400" y="293136"/>
                  </a:lnTo>
                  <a:lnTo>
                    <a:pt x="2730500" y="318952"/>
                  </a:lnTo>
                  <a:lnTo>
                    <a:pt x="2768600" y="346115"/>
                  </a:lnTo>
                  <a:lnTo>
                    <a:pt x="2806700" y="374645"/>
                  </a:lnTo>
                  <a:lnTo>
                    <a:pt x="2844800" y="404561"/>
                  </a:lnTo>
                  <a:lnTo>
                    <a:pt x="2882900" y="435883"/>
                  </a:lnTo>
                  <a:lnTo>
                    <a:pt x="2921000" y="468630"/>
                  </a:lnTo>
                  <a:lnTo>
                    <a:pt x="2946400" y="488442"/>
                  </a:lnTo>
                  <a:lnTo>
                    <a:pt x="2959100" y="508254"/>
                  </a:lnTo>
                  <a:lnTo>
                    <a:pt x="2997200" y="546865"/>
                  </a:lnTo>
                  <a:lnTo>
                    <a:pt x="3035300" y="586842"/>
                  </a:lnTo>
                  <a:lnTo>
                    <a:pt x="3060700" y="628243"/>
                  </a:lnTo>
                  <a:lnTo>
                    <a:pt x="3086100" y="671127"/>
                  </a:lnTo>
                  <a:lnTo>
                    <a:pt x="3111500" y="715552"/>
                  </a:lnTo>
                  <a:lnTo>
                    <a:pt x="3124200" y="761576"/>
                  </a:lnTo>
                  <a:lnTo>
                    <a:pt x="3149600" y="809258"/>
                  </a:lnTo>
                  <a:lnTo>
                    <a:pt x="3162300" y="858656"/>
                  </a:lnTo>
                  <a:lnTo>
                    <a:pt x="3162300" y="909828"/>
                  </a:lnTo>
                  <a:lnTo>
                    <a:pt x="3175000" y="933450"/>
                  </a:lnTo>
                  <a:lnTo>
                    <a:pt x="3175000" y="1136266"/>
                  </a:lnTo>
                  <a:lnTo>
                    <a:pt x="3200400" y="1033272"/>
                  </a:lnTo>
                  <a:close/>
                </a:path>
                <a:path extrusionOk="0" h="1964689" w="3200400">
                  <a:moveTo>
                    <a:pt x="3175000" y="1136266"/>
                  </a:moveTo>
                  <a:lnTo>
                    <a:pt x="3175000" y="1031748"/>
                  </a:lnTo>
                  <a:lnTo>
                    <a:pt x="3162300" y="1055370"/>
                  </a:lnTo>
                  <a:lnTo>
                    <a:pt x="3162300" y="1105595"/>
                  </a:lnTo>
                  <a:lnTo>
                    <a:pt x="3149600" y="1154662"/>
                  </a:lnTo>
                  <a:lnTo>
                    <a:pt x="3124200" y="1202458"/>
                  </a:lnTo>
                  <a:lnTo>
                    <a:pt x="3111500" y="1248869"/>
                  </a:lnTo>
                  <a:lnTo>
                    <a:pt x="3086100" y="1293782"/>
                  </a:lnTo>
                  <a:lnTo>
                    <a:pt x="3060700" y="1337084"/>
                  </a:lnTo>
                  <a:lnTo>
                    <a:pt x="3035300" y="1378660"/>
                  </a:lnTo>
                  <a:lnTo>
                    <a:pt x="2997200" y="1418397"/>
                  </a:lnTo>
                  <a:lnTo>
                    <a:pt x="2959100" y="1456182"/>
                  </a:lnTo>
                  <a:lnTo>
                    <a:pt x="2921000" y="1495806"/>
                  </a:lnTo>
                  <a:lnTo>
                    <a:pt x="2882900" y="1528525"/>
                  </a:lnTo>
                  <a:lnTo>
                    <a:pt x="2857500" y="1559820"/>
                  </a:lnTo>
                  <a:lnTo>
                    <a:pt x="2806700" y="1589709"/>
                  </a:lnTo>
                  <a:lnTo>
                    <a:pt x="2768600" y="1618214"/>
                  </a:lnTo>
                  <a:lnTo>
                    <a:pt x="2730500" y="1645354"/>
                  </a:lnTo>
                  <a:lnTo>
                    <a:pt x="2692400" y="1671150"/>
                  </a:lnTo>
                  <a:lnTo>
                    <a:pt x="2641600" y="1695622"/>
                  </a:lnTo>
                  <a:lnTo>
                    <a:pt x="2603500" y="1718789"/>
                  </a:lnTo>
                  <a:lnTo>
                    <a:pt x="2552700" y="1740673"/>
                  </a:lnTo>
                  <a:lnTo>
                    <a:pt x="2514600" y="1761293"/>
                  </a:lnTo>
                  <a:lnTo>
                    <a:pt x="2463800" y="1780670"/>
                  </a:lnTo>
                  <a:lnTo>
                    <a:pt x="2413000" y="1798824"/>
                  </a:lnTo>
                  <a:lnTo>
                    <a:pt x="2374900" y="1815775"/>
                  </a:lnTo>
                  <a:lnTo>
                    <a:pt x="2324100" y="1831543"/>
                  </a:lnTo>
                  <a:lnTo>
                    <a:pt x="2273300" y="1846149"/>
                  </a:lnTo>
                  <a:lnTo>
                    <a:pt x="2222500" y="1859613"/>
                  </a:lnTo>
                  <a:lnTo>
                    <a:pt x="2171700" y="1871954"/>
                  </a:lnTo>
                  <a:lnTo>
                    <a:pt x="2120900" y="1883193"/>
                  </a:lnTo>
                  <a:lnTo>
                    <a:pt x="2082800" y="1893351"/>
                  </a:lnTo>
                  <a:lnTo>
                    <a:pt x="2032000" y="1902447"/>
                  </a:lnTo>
                  <a:lnTo>
                    <a:pt x="1981200" y="1910502"/>
                  </a:lnTo>
                  <a:lnTo>
                    <a:pt x="1930400" y="1917536"/>
                  </a:lnTo>
                  <a:lnTo>
                    <a:pt x="1879600" y="1923569"/>
                  </a:lnTo>
                  <a:lnTo>
                    <a:pt x="1841500" y="1928622"/>
                  </a:lnTo>
                  <a:lnTo>
                    <a:pt x="1752600" y="1934718"/>
                  </a:lnTo>
                  <a:lnTo>
                    <a:pt x="1676400" y="1938528"/>
                  </a:lnTo>
                  <a:lnTo>
                    <a:pt x="1600200" y="1939290"/>
                  </a:lnTo>
                  <a:lnTo>
                    <a:pt x="1511300" y="1938528"/>
                  </a:lnTo>
                  <a:lnTo>
                    <a:pt x="1460500" y="1936496"/>
                  </a:lnTo>
                  <a:lnTo>
                    <a:pt x="1409700" y="1933486"/>
                  </a:lnTo>
                  <a:lnTo>
                    <a:pt x="1371600" y="1929480"/>
                  </a:lnTo>
                  <a:lnTo>
                    <a:pt x="1320800" y="1924458"/>
                  </a:lnTo>
                  <a:lnTo>
                    <a:pt x="1270000" y="1918403"/>
                  </a:lnTo>
                  <a:lnTo>
                    <a:pt x="1219200" y="1911297"/>
                  </a:lnTo>
                  <a:lnTo>
                    <a:pt x="1168400" y="1903121"/>
                  </a:lnTo>
                  <a:lnTo>
                    <a:pt x="1117600" y="1893857"/>
                  </a:lnTo>
                  <a:lnTo>
                    <a:pt x="1066800" y="1883487"/>
                  </a:lnTo>
                  <a:lnTo>
                    <a:pt x="1016000" y="1871992"/>
                  </a:lnTo>
                  <a:lnTo>
                    <a:pt x="965200" y="1859354"/>
                  </a:lnTo>
                  <a:lnTo>
                    <a:pt x="914400" y="1845556"/>
                  </a:lnTo>
                  <a:lnTo>
                    <a:pt x="863600" y="1830577"/>
                  </a:lnTo>
                  <a:lnTo>
                    <a:pt x="812800" y="1814401"/>
                  </a:lnTo>
                  <a:lnTo>
                    <a:pt x="762000" y="1797009"/>
                  </a:lnTo>
                  <a:lnTo>
                    <a:pt x="723900" y="1778383"/>
                  </a:lnTo>
                  <a:lnTo>
                    <a:pt x="673100" y="1758505"/>
                  </a:lnTo>
                  <a:lnTo>
                    <a:pt x="622300" y="1737355"/>
                  </a:lnTo>
                  <a:lnTo>
                    <a:pt x="584200" y="1714917"/>
                  </a:lnTo>
                  <a:lnTo>
                    <a:pt x="533400" y="1691171"/>
                  </a:lnTo>
                  <a:lnTo>
                    <a:pt x="495300" y="1666100"/>
                  </a:lnTo>
                  <a:lnTo>
                    <a:pt x="444500" y="1639685"/>
                  </a:lnTo>
                  <a:lnTo>
                    <a:pt x="406400" y="1611908"/>
                  </a:lnTo>
                  <a:lnTo>
                    <a:pt x="368300" y="1582750"/>
                  </a:lnTo>
                  <a:lnTo>
                    <a:pt x="330200" y="1552194"/>
                  </a:lnTo>
                  <a:lnTo>
                    <a:pt x="279400" y="1514856"/>
                  </a:lnTo>
                  <a:lnTo>
                    <a:pt x="266700" y="1495806"/>
                  </a:lnTo>
                  <a:lnTo>
                    <a:pt x="228600" y="1458639"/>
                  </a:lnTo>
                  <a:lnTo>
                    <a:pt x="190500" y="1420026"/>
                  </a:lnTo>
                  <a:lnTo>
                    <a:pt x="165100" y="1379888"/>
                  </a:lnTo>
                  <a:lnTo>
                    <a:pt x="127000" y="1338147"/>
                  </a:lnTo>
                  <a:lnTo>
                    <a:pt x="101600" y="1294722"/>
                  </a:lnTo>
                  <a:lnTo>
                    <a:pt x="76200" y="1249536"/>
                  </a:lnTo>
                  <a:lnTo>
                    <a:pt x="63500" y="1202508"/>
                  </a:lnTo>
                  <a:lnTo>
                    <a:pt x="38100" y="1153560"/>
                  </a:lnTo>
                  <a:lnTo>
                    <a:pt x="25400" y="1102614"/>
                  </a:lnTo>
                  <a:lnTo>
                    <a:pt x="25400" y="1006602"/>
                  </a:lnTo>
                  <a:lnTo>
                    <a:pt x="12700" y="982218"/>
                  </a:lnTo>
                  <a:lnTo>
                    <a:pt x="12700" y="1158199"/>
                  </a:lnTo>
                  <a:lnTo>
                    <a:pt x="38100" y="1206327"/>
                  </a:lnTo>
                  <a:lnTo>
                    <a:pt x="50800" y="1253023"/>
                  </a:lnTo>
                  <a:lnTo>
                    <a:pt x="76200" y="1298217"/>
                  </a:lnTo>
                  <a:lnTo>
                    <a:pt x="101600" y="1341839"/>
                  </a:lnTo>
                  <a:lnTo>
                    <a:pt x="127000" y="1383818"/>
                  </a:lnTo>
                  <a:lnTo>
                    <a:pt x="165100" y="1424084"/>
                  </a:lnTo>
                  <a:lnTo>
                    <a:pt x="203200" y="1462568"/>
                  </a:lnTo>
                  <a:lnTo>
                    <a:pt x="228600" y="1499198"/>
                  </a:lnTo>
                  <a:lnTo>
                    <a:pt x="266700" y="1533906"/>
                  </a:lnTo>
                  <a:lnTo>
                    <a:pt x="317500" y="1572768"/>
                  </a:lnTo>
                  <a:lnTo>
                    <a:pt x="355600" y="1609344"/>
                  </a:lnTo>
                  <a:lnTo>
                    <a:pt x="406400" y="1637683"/>
                  </a:lnTo>
                  <a:lnTo>
                    <a:pt x="444500" y="1664748"/>
                  </a:lnTo>
                  <a:lnTo>
                    <a:pt x="482600" y="1690550"/>
                  </a:lnTo>
                  <a:lnTo>
                    <a:pt x="533400" y="1715103"/>
                  </a:lnTo>
                  <a:lnTo>
                    <a:pt x="571500" y="1738419"/>
                  </a:lnTo>
                  <a:lnTo>
                    <a:pt x="622300" y="1760510"/>
                  </a:lnTo>
                  <a:lnTo>
                    <a:pt x="660400" y="1781389"/>
                  </a:lnTo>
                  <a:lnTo>
                    <a:pt x="711200" y="1801069"/>
                  </a:lnTo>
                  <a:lnTo>
                    <a:pt x="762000" y="1819561"/>
                  </a:lnTo>
                  <a:lnTo>
                    <a:pt x="800100" y="1836879"/>
                  </a:lnTo>
                  <a:lnTo>
                    <a:pt x="850900" y="1853035"/>
                  </a:lnTo>
                  <a:lnTo>
                    <a:pt x="901700" y="1868042"/>
                  </a:lnTo>
                  <a:lnTo>
                    <a:pt x="952500" y="1881911"/>
                  </a:lnTo>
                  <a:lnTo>
                    <a:pt x="1003300" y="1894656"/>
                  </a:lnTo>
                  <a:lnTo>
                    <a:pt x="1054100" y="1906288"/>
                  </a:lnTo>
                  <a:lnTo>
                    <a:pt x="1104900" y="1916822"/>
                  </a:lnTo>
                  <a:lnTo>
                    <a:pt x="1143000" y="1926268"/>
                  </a:lnTo>
                  <a:lnTo>
                    <a:pt x="1193800" y="1934640"/>
                  </a:lnTo>
                  <a:lnTo>
                    <a:pt x="1244600" y="1941950"/>
                  </a:lnTo>
                  <a:lnTo>
                    <a:pt x="1295400" y="1948210"/>
                  </a:lnTo>
                  <a:lnTo>
                    <a:pt x="1346200" y="1953434"/>
                  </a:lnTo>
                  <a:lnTo>
                    <a:pt x="1397000" y="1957633"/>
                  </a:lnTo>
                  <a:lnTo>
                    <a:pt x="1447800" y="1960820"/>
                  </a:lnTo>
                  <a:lnTo>
                    <a:pt x="1498600" y="1963008"/>
                  </a:lnTo>
                  <a:lnTo>
                    <a:pt x="1549400" y="1964209"/>
                  </a:lnTo>
                  <a:lnTo>
                    <a:pt x="1600200" y="1964436"/>
                  </a:lnTo>
                  <a:lnTo>
                    <a:pt x="1676400" y="1963674"/>
                  </a:lnTo>
                  <a:lnTo>
                    <a:pt x="1752600" y="1959864"/>
                  </a:lnTo>
                  <a:lnTo>
                    <a:pt x="1841500" y="1953768"/>
                  </a:lnTo>
                  <a:lnTo>
                    <a:pt x="1917700" y="1944624"/>
                  </a:lnTo>
                  <a:lnTo>
                    <a:pt x="1968500" y="1938276"/>
                  </a:lnTo>
                  <a:lnTo>
                    <a:pt x="2019300" y="1930838"/>
                  </a:lnTo>
                  <a:lnTo>
                    <a:pt x="2057400" y="1922294"/>
                  </a:lnTo>
                  <a:lnTo>
                    <a:pt x="2108200" y="1912628"/>
                  </a:lnTo>
                  <a:lnTo>
                    <a:pt x="2159000" y="1901822"/>
                  </a:lnTo>
                  <a:lnTo>
                    <a:pt x="2209800" y="1889863"/>
                  </a:lnTo>
                  <a:lnTo>
                    <a:pt x="2260600" y="1876732"/>
                  </a:lnTo>
                  <a:lnTo>
                    <a:pt x="2311400" y="1862415"/>
                  </a:lnTo>
                  <a:lnTo>
                    <a:pt x="2362200" y="1846894"/>
                  </a:lnTo>
                  <a:lnTo>
                    <a:pt x="2400300" y="1830155"/>
                  </a:lnTo>
                  <a:lnTo>
                    <a:pt x="2451100" y="1812180"/>
                  </a:lnTo>
                  <a:lnTo>
                    <a:pt x="2501900" y="1792954"/>
                  </a:lnTo>
                  <a:lnTo>
                    <a:pt x="2552700" y="1772461"/>
                  </a:lnTo>
                  <a:lnTo>
                    <a:pt x="2590800" y="1750685"/>
                  </a:lnTo>
                  <a:lnTo>
                    <a:pt x="2641600" y="1727608"/>
                  </a:lnTo>
                  <a:lnTo>
                    <a:pt x="2679700" y="1703216"/>
                  </a:lnTo>
                  <a:lnTo>
                    <a:pt x="2730500" y="1677493"/>
                  </a:lnTo>
                  <a:lnTo>
                    <a:pt x="2768600" y="1650421"/>
                  </a:lnTo>
                  <a:lnTo>
                    <a:pt x="2806700" y="1621986"/>
                  </a:lnTo>
                  <a:lnTo>
                    <a:pt x="2857500" y="1592170"/>
                  </a:lnTo>
                  <a:lnTo>
                    <a:pt x="2895600" y="1560958"/>
                  </a:lnTo>
                  <a:lnTo>
                    <a:pt x="2933700" y="1528334"/>
                  </a:lnTo>
                  <a:lnTo>
                    <a:pt x="2959100" y="1494282"/>
                  </a:lnTo>
                  <a:lnTo>
                    <a:pt x="2984500" y="1473708"/>
                  </a:lnTo>
                  <a:lnTo>
                    <a:pt x="2997200" y="1453134"/>
                  </a:lnTo>
                  <a:lnTo>
                    <a:pt x="3035300" y="1413282"/>
                  </a:lnTo>
                  <a:lnTo>
                    <a:pt x="3060700" y="1371363"/>
                  </a:lnTo>
                  <a:lnTo>
                    <a:pt x="3098800" y="1327533"/>
                  </a:lnTo>
                  <a:lnTo>
                    <a:pt x="3124200" y="1281951"/>
                  </a:lnTo>
                  <a:lnTo>
                    <a:pt x="3149600" y="1234774"/>
                  </a:lnTo>
                  <a:lnTo>
                    <a:pt x="3175000" y="1136266"/>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63" name="Google Shape;163;p9"/>
          <p:cNvSpPr txBox="1"/>
          <p:nvPr/>
        </p:nvSpPr>
        <p:spPr>
          <a:xfrm>
            <a:off x="7097394" y="2216911"/>
            <a:ext cx="1691639" cy="8128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800">
                <a:solidFill>
                  <a:srgbClr val="FFFFFF"/>
                </a:solidFill>
                <a:latin typeface="Arial"/>
                <a:ea typeface="Arial"/>
                <a:cs typeface="Arial"/>
                <a:sym typeface="Arial"/>
              </a:rPr>
              <a:t>Hydration state of  molecules are  changed</a:t>
            </a:r>
            <a:endParaRPr sz="1800">
              <a:latin typeface="Arial"/>
              <a:ea typeface="Arial"/>
              <a:cs typeface="Arial"/>
              <a:sym typeface="Arial"/>
            </a:endParaRPr>
          </a:p>
        </p:txBody>
      </p:sp>
      <p:sp>
        <p:nvSpPr>
          <p:cNvPr id="164" name="Google Shape;164;p9"/>
          <p:cNvSpPr txBox="1"/>
          <p:nvPr>
            <p:ph idx="10" type="dt"/>
          </p:nvPr>
        </p:nvSpPr>
        <p:spPr>
          <a:xfrm>
            <a:off x="1247527" y="6932739"/>
            <a:ext cx="1135380" cy="279400"/>
          </a:xfrm>
          <a:prstGeom prst="rect">
            <a:avLst/>
          </a:prstGeom>
          <a:noFill/>
          <a:ln>
            <a:noFill/>
          </a:ln>
        </p:spPr>
        <p:txBody>
          <a:bodyPr anchorCtr="0" anchor="t" bIns="0" lIns="0" spcFirstLastPara="1" rIns="0" wrap="square" tIns="0">
            <a:spAutoFit/>
          </a:bodyPr>
          <a:lstStyle/>
          <a:p>
            <a:pPr indent="0" lvl="0" marL="12700" rtl="0" algn="l">
              <a:lnSpc>
                <a:spcPct val="104090"/>
              </a:lnSpc>
              <a:spcBef>
                <a:spcPts val="0"/>
              </a:spcBef>
              <a:spcAft>
                <a:spcPts val="0"/>
              </a:spcAft>
              <a:buNone/>
            </a:pPr>
            <a:r>
              <a:rPr lang="en-US"/>
              <a:t>www.imb‐mainz.de</a:t>
            </a:r>
            <a:endParaRPr/>
          </a:p>
        </p:txBody>
      </p:sp>
      <p:sp>
        <p:nvSpPr>
          <p:cNvPr id="165" name="Google Shape;165;p9"/>
          <p:cNvSpPr txBox="1"/>
          <p:nvPr/>
        </p:nvSpPr>
        <p:spPr>
          <a:xfrm>
            <a:off x="1197235" y="3919220"/>
            <a:ext cx="304165" cy="6959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4400">
                <a:solidFill>
                  <a:srgbClr val="0070C0"/>
                </a:solidFill>
                <a:latin typeface="Trebuchet MS"/>
                <a:ea typeface="Trebuchet MS"/>
                <a:cs typeface="Trebuchet MS"/>
                <a:sym typeface="Trebuchet MS"/>
              </a:rPr>
              <a:t>+</a:t>
            </a:r>
            <a:endParaRPr sz="4400">
              <a:latin typeface="Trebuchet MS"/>
              <a:ea typeface="Trebuchet MS"/>
              <a:cs typeface="Trebuchet MS"/>
              <a:sym typeface="Trebuchet MS"/>
            </a:endParaRPr>
          </a:p>
        </p:txBody>
      </p:sp>
      <p:sp>
        <p:nvSpPr>
          <p:cNvPr id="166" name="Google Shape;166;p9"/>
          <p:cNvSpPr txBox="1"/>
          <p:nvPr/>
        </p:nvSpPr>
        <p:spPr>
          <a:xfrm>
            <a:off x="1197235" y="5539227"/>
            <a:ext cx="196850" cy="6959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4400">
                <a:solidFill>
                  <a:srgbClr val="0070C0"/>
                </a:solidFill>
                <a:latin typeface="Trebuchet MS"/>
                <a:ea typeface="Trebuchet MS"/>
                <a:cs typeface="Trebuchet MS"/>
                <a:sym typeface="Trebuchet MS"/>
              </a:rPr>
              <a:t>‐</a:t>
            </a:r>
            <a:endParaRPr sz="4400">
              <a:latin typeface="Trebuchet MS"/>
              <a:ea typeface="Trebuchet MS"/>
              <a:cs typeface="Trebuchet MS"/>
              <a:sym typeface="Trebuchet MS"/>
            </a:endParaRPr>
          </a:p>
        </p:txBody>
      </p:sp>
      <p:pic>
        <p:nvPicPr>
          <p:cNvPr id="167" name="Google Shape;167;p9"/>
          <p:cNvPicPr preferRelativeResize="0"/>
          <p:nvPr/>
        </p:nvPicPr>
        <p:blipFill rotWithShape="1">
          <a:blip r:embed="rId3">
            <a:alphaModFix/>
          </a:blip>
          <a:srcRect b="0" l="0" r="0" t="0"/>
          <a:stretch/>
        </p:blipFill>
        <p:spPr>
          <a:xfrm rot="28947">
            <a:off x="8562597" y="196252"/>
            <a:ext cx="1336493" cy="12550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2020-05-06T21:13:21Z</dcterms:created>
  <dc:creator>sandritz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2017-05-11T00:00:00Z</vt:filetime>
  </property>
  <property fmtid="{D5CDD505-2E9C-101B-9397-08002B2CF9AE}" pid="3" name="Creator">
    <vt:lpwstr>PScript5.dll Version 5.2.2</vt:lpwstr>
  </property>
  <property fmtid="{D5CDD505-2E9C-101B-9397-08002B2CF9AE}" pid="4" name="LastSaved">
    <vt:filetime>2020-05-07T00:00:00Z</vt:filetime>
  </property>
</Properties>
</file>